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60" r:id="rId2"/>
    <p:sldId id="358" r:id="rId3"/>
    <p:sldId id="359" r:id="rId4"/>
    <p:sldId id="356" r:id="rId5"/>
  </p:sldIdLst>
  <p:sldSz cx="9144000" cy="6858000" type="screen4x3"/>
  <p:notesSz cx="9902825" cy="6770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3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38" autoAdjust="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2133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Бюджет </a:t>
            </a:r>
            <a:r>
              <a:rPr lang="ru-RU" dirty="0" err="1" smtClean="0"/>
              <a:t>шығыстары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Әкімшілік шығыстар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Әкімшілік шығыстар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Әкімшілік шығыстар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Әкімшілік шығыстар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бюджета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Административные 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Еңбек ақы</c:v>
                </c:pt>
                <c:pt idx="1">
                  <c:v>Үстем ақы төлемдері</c:v>
                </c:pt>
                <c:pt idx="2">
                  <c:v>Әлеуметтік салық</c:v>
                </c:pt>
                <c:pt idx="3">
                  <c:v>Міндетті әлеуметтік сақтандыру қорына әлеуметтік аударымдар</c:v>
                </c:pt>
                <c:pt idx="4">
                  <c:v>Міндетті сақтандыру жарнасы</c:v>
                </c:pt>
                <c:pt idx="5">
                  <c:v>Міндетті әлеуметтік медициналық сақтандыруға аударымдар</c:v>
                </c:pt>
                <c:pt idx="6">
                  <c:v>Техникалық персоналдың еңбекақысын төлеу</c:v>
                </c:pt>
                <c:pt idx="7">
                  <c:v>Техникалық персонал бойынша жұмыс берушілердің жарналары</c:v>
                </c:pt>
                <c:pt idx="8">
                  <c:v>Техникалық персонал ел ішіндегі іссапарлармен қызметтік сапарлар</c:v>
                </c:pt>
                <c:pt idx="9">
                  <c:v>Жанар-жағармай материалдарын сатып алу</c:v>
                </c:pt>
                <c:pt idx="10">
                  <c:v>Өзгеде қорларды сатып алу</c:v>
                </c:pt>
                <c:pt idx="11">
                  <c:v>Коммуналдық қызметтерге ақы төлеу</c:v>
                </c:pt>
                <c:pt idx="12">
                  <c:v>Байланыс қызметтерін төлеу</c:v>
                </c:pt>
                <c:pt idx="13">
                  <c:v>Басқада қызметтермен жұмыстарға ақы төлеу</c:v>
                </c:pt>
                <c:pt idx="14">
                  <c:v>Ел ішіндегі іссапарлар мен қызметтік сапарлар</c:v>
                </c:pt>
                <c:pt idx="15">
                  <c:v>Басқада ағымдағы шығындар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42.6</c:v>
                </c:pt>
                <c:pt idx="1">
                  <c:v>7.63</c:v>
                </c:pt>
                <c:pt idx="2">
                  <c:v>2.3099999999999992</c:v>
                </c:pt>
                <c:pt idx="3">
                  <c:v>1.35</c:v>
                </c:pt>
                <c:pt idx="4">
                  <c:v>6.0000000000000019E-2</c:v>
                </c:pt>
                <c:pt idx="5">
                  <c:v>0.65000000000000024</c:v>
                </c:pt>
                <c:pt idx="6">
                  <c:v>8.4</c:v>
                </c:pt>
                <c:pt idx="7">
                  <c:v>0.8500000000000002</c:v>
                </c:pt>
                <c:pt idx="8">
                  <c:v>3.3699999999999997</c:v>
                </c:pt>
                <c:pt idx="9">
                  <c:v>1.61</c:v>
                </c:pt>
                <c:pt idx="10">
                  <c:v>4.33</c:v>
                </c:pt>
                <c:pt idx="11">
                  <c:v>2.4899999999999998</c:v>
                </c:pt>
                <c:pt idx="12">
                  <c:v>3.55</c:v>
                </c:pt>
                <c:pt idx="13">
                  <c:v>7.1499999999999995</c:v>
                </c:pt>
                <c:pt idx="14">
                  <c:v>13.54</c:v>
                </c:pt>
                <c:pt idx="15">
                  <c:v>8.0000000000000029E-2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28769320501631"/>
          <c:y val="1.6618532171665753E-2"/>
          <c:w val="0.33324317099251488"/>
          <c:h val="0.97360549883732261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мың теңге</a:t>
            </a:r>
            <a:endParaRPr lang="ru-RU" dirty="0"/>
          </a:p>
        </c:rich>
      </c:tx>
      <c:layout>
        <c:manualLayout>
          <c:xMode val="edge"/>
          <c:yMode val="edge"/>
          <c:x val="0.81552469135802474"/>
          <c:y val="1.735985731199695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691358024691364E-2"/>
          <c:y val="0.13125510173628191"/>
          <c:w val="0.96604938271604934"/>
          <c:h val="0.658543681114457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жыл (нақтыланған)</c:v>
                </c:pt>
                <c:pt idx="1">
                  <c:v>2022 жыл</c:v>
                </c:pt>
                <c:pt idx="2">
                  <c:v>2023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79849</c:v>
                </c:pt>
                <c:pt idx="1">
                  <c:v>80257</c:v>
                </c:pt>
                <c:pt idx="2">
                  <c:v>82281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308576"/>
        <c:axId val="280307792"/>
        <c:axId val="0"/>
      </c:bar3DChart>
      <c:catAx>
        <c:axId val="28030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0307792"/>
        <c:crosses val="autoZero"/>
        <c:auto val="1"/>
        <c:lblAlgn val="ctr"/>
        <c:lblOffset val="100"/>
        <c:noMultiLvlLbl val="0"/>
      </c:catAx>
      <c:valAx>
        <c:axId val="280307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030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0.25694</cdr:x>
      <cdr:y>0.45425</cdr:y>
    </cdr:from>
    <cdr:to>
      <cdr:x>0.34375</cdr:x>
      <cdr:y>0.51935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114536" y="1993903"/>
          <a:ext cx="714380" cy="28575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kk-KZ" dirty="0" smtClean="0"/>
            <a:t>99,9</a:t>
          </a:r>
          <a:r>
            <a:rPr lang="en-US" dirty="0" smtClean="0"/>
            <a:t>%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09310" y="0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r">
              <a:defRPr sz="1200"/>
            </a:lvl1pPr>
          </a:lstStyle>
          <a:p>
            <a:fld id="{C87D3837-7B21-41D4-A924-E4157F263B7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30978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09310" y="6430978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r">
              <a:defRPr sz="1200"/>
            </a:lvl1pPr>
          </a:lstStyle>
          <a:p>
            <a:fld id="{C6B0DF34-79C4-40A0-921C-B11528FE3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09310" y="0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r">
              <a:defRPr sz="1200"/>
            </a:lvl1pPr>
          </a:lstStyle>
          <a:p>
            <a:fld id="{4A6B4446-4C78-46AE-9618-6A9A7E2F80A5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08000"/>
            <a:ext cx="33845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2" tIns="45911" rIns="91822" bIns="459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283" y="3216079"/>
            <a:ext cx="7922260" cy="3046809"/>
          </a:xfrm>
          <a:prstGeom prst="rect">
            <a:avLst/>
          </a:prstGeom>
        </p:spPr>
        <p:txBody>
          <a:bodyPr vert="horz" lIns="91822" tIns="45911" rIns="91822" bIns="459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30978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09310" y="6430978"/>
            <a:ext cx="4291224" cy="338535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r">
              <a:defRPr sz="1200"/>
            </a:lvl1pPr>
          </a:lstStyle>
          <a:p>
            <a:fld id="{BAA01590-59B2-40C4-AE33-46D905C05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7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35CFBB-3A34-4FD8-9EFC-09BB553FA8E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6C8A2D-08B7-4016-86E5-D95E69C706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</a:rPr>
              <a:t>“Алматы облысының жердің пайдаланылуы мен қорғалуын бақылау басқармасы” ММ-нің </a:t>
            </a:r>
            <a:r>
              <a:rPr lang="kk-KZ" sz="2400" b="1" dirty="0" smtClean="0">
                <a:solidFill>
                  <a:srgbClr val="FFFF00"/>
                </a:solidFill>
              </a:rPr>
              <a:t>2021 </a:t>
            </a:r>
            <a:r>
              <a:rPr lang="kk-KZ" sz="2400" b="1" dirty="0" smtClean="0">
                <a:solidFill>
                  <a:srgbClr val="FFFF00"/>
                </a:solidFill>
              </a:rPr>
              <a:t>жылға арналған азаматтық бюджеті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kk-KZ" sz="1600" dirty="0" smtClean="0"/>
              <a:t>“Алматы облысының жердің пайдаланылуы мен қорғалуын бақылау басқармасы” ММ-сі</a:t>
            </a:r>
            <a:br>
              <a:rPr lang="kk-KZ" sz="1600" dirty="0" smtClean="0"/>
            </a:br>
            <a:r>
              <a:rPr lang="kk-KZ" sz="1600" dirty="0" smtClean="0"/>
              <a:t>ГУ “Управление по контролю за использованием и охраной земель  Алматинской области”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4900618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143372" y="1928802"/>
          <a:ext cx="4900618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86182" y="300037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79849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тенге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/>
              <a:t>Әкімшілік шығыстар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1600" dirty="0" smtClean="0"/>
              <a:t>“Алматы облысының жердің пайдаланылуы мен қорғалуын бақылау басқармасы” ММ-нің </a:t>
            </a:r>
            <a:r>
              <a:rPr lang="kk-KZ" sz="1600" dirty="0" smtClean="0"/>
              <a:t>2021 </a:t>
            </a:r>
            <a:r>
              <a:rPr lang="en-US" sz="1600" dirty="0" smtClean="0"/>
              <a:t>-</a:t>
            </a:r>
            <a:r>
              <a:rPr lang="en-US" sz="1600" dirty="0" smtClean="0"/>
              <a:t>202</a:t>
            </a:r>
            <a:r>
              <a:rPr lang="ru-RU" sz="1600" dirty="0"/>
              <a:t>3</a:t>
            </a:r>
            <a:r>
              <a:rPr lang="en-US" sz="1600" dirty="0" smtClean="0"/>
              <a:t> </a:t>
            </a:r>
            <a:r>
              <a:rPr lang="kk-KZ" sz="1600" dirty="0" smtClean="0"/>
              <a:t>жылдарға арналған бюджеттік бағдарламасы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44554"/>
              </p:ext>
            </p:extLst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357187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79849,0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71462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80257,0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50030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82281,0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72000" y="3071810"/>
            <a:ext cx="714380" cy="28575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99,9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00826" y="2786058"/>
            <a:ext cx="714380" cy="28575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99,9</a:t>
            </a:r>
            <a:r>
              <a:rPr lang="en-US" dirty="0" smtClean="0"/>
              <a:t>%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3981</TotalTime>
  <Words>65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Поток</vt:lpstr>
      <vt:lpstr>“Алматы облысының жердің пайдаланылуы мен қорғалуын бақылау басқармасы” ММ-нің 2021 жылға арналған азаматтық бюджеті</vt:lpstr>
      <vt:lpstr>“Алматы облысының жердің пайдаланылуы мен қорғалуын бақылау басқармасы” ММ-сі ГУ “Управление по контролю за использованием и охраной земель  Алматинской области”</vt:lpstr>
      <vt:lpstr>Әкімшілік шығыстар</vt:lpstr>
      <vt:lpstr>“Алматы облысының жердің пайдаланылуы мен қорғалуын бақылау басқармасы” ММ-нің 2021 -2023 жылдарға арналған бюджеттік бағдарламасы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406</cp:revision>
  <cp:lastPrinted>2021-01-13T10:44:12Z</cp:lastPrinted>
  <dcterms:created xsi:type="dcterms:W3CDTF">2014-05-04T15:11:07Z</dcterms:created>
  <dcterms:modified xsi:type="dcterms:W3CDTF">2021-01-13T10:44:42Z</dcterms:modified>
</cp:coreProperties>
</file>