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0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22799633946458E-2"/>
          <c:y val="4.1331547474091505E-2"/>
          <c:w val="0.94936425955035286"/>
          <c:h val="0.72474740915117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 бюджета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Государственные услуги общего характера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21.3</c:v>
                </c:pt>
                <c:pt idx="1">
                  <c:v>0</c:v>
                </c:pt>
                <c:pt idx="2">
                  <c:v>2.6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14720"/>
        <c:axId val="35616256"/>
      </c:barChart>
      <c:catAx>
        <c:axId val="3561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16256"/>
        <c:crosses val="autoZero"/>
        <c:auto val="1"/>
        <c:lblAlgn val="ctr"/>
        <c:lblOffset val="100"/>
        <c:noMultiLvlLbl val="0"/>
      </c:catAx>
      <c:valAx>
        <c:axId val="35616256"/>
        <c:scaling>
          <c:orientation val="minMax"/>
          <c:max val="8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1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0.12311</cdr:x>
      <cdr:y>0.55764</cdr:y>
    </cdr:from>
    <cdr:to>
      <cdr:x>0.19403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4619" y="2060863"/>
          <a:ext cx="734290" cy="29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k-KZ" sz="1200" dirty="0" smtClean="0">
              <a:solidFill>
                <a:srgbClr val="FF0000"/>
              </a:solidFill>
            </a:rPr>
            <a:t>21</a:t>
          </a:r>
          <a:r>
            <a:rPr lang="en-US" sz="1200" dirty="0" smtClean="0">
              <a:solidFill>
                <a:srgbClr val="FF0000"/>
              </a:solidFill>
            </a:rPr>
            <a:t>,8</a:t>
          </a:r>
          <a:endParaRPr lang="ru-RU" sz="1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0.36085</cdr:x>
      <cdr:y>0</cdr:y>
    </cdr:from>
    <cdr:to>
      <cdr:x>0.43177</cdr:x>
      <cdr:y>0.07404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36109" y="0"/>
          <a:ext cx="734290" cy="273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0.59904</cdr:x>
      <cdr:y>0.66136</cdr:y>
    </cdr:from>
    <cdr:to>
      <cdr:x>0.66996</cdr:x>
      <cdr:y>0.72509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02219" y="2444172"/>
          <a:ext cx="734290" cy="235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rgbClr val="FF0000"/>
              </a:solidFill>
            </a:rPr>
            <a:t>2,3</a:t>
          </a:r>
          <a:endParaRPr lang="ru-RU" sz="1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0.82786</cdr:x>
      <cdr:y>0.65761</cdr:y>
    </cdr:from>
    <cdr:to>
      <cdr:x>0.89878</cdr:x>
      <cdr:y>0.72134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71347" y="2430318"/>
          <a:ext cx="734290" cy="235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rgbClr val="FF0000"/>
              </a:solidFill>
            </a:rPr>
            <a:t>5,6</a:t>
          </a:r>
          <a:endParaRPr lang="ru-RU" sz="12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4279392"/>
          </a:xfrm>
        </p:spPr>
        <p:txBody>
          <a:bodyPr>
            <a:normAutofit/>
          </a:bodyPr>
          <a:lstStyle/>
          <a:p>
            <a:r>
              <a:rPr lang="kk-KZ" sz="5400" dirty="0"/>
              <a:t>Гражданский бюджет </a:t>
            </a:r>
            <a:r>
              <a:rPr lang="en-US" sz="5400" dirty="0" err="1" smtClean="0"/>
              <a:t>Бирлик</a:t>
            </a:r>
            <a:r>
              <a:rPr lang="kk-KZ" sz="5400" dirty="0" smtClean="0"/>
              <a:t>ского Сельского округа </a:t>
            </a:r>
            <a:r>
              <a:rPr lang="kk-KZ" sz="5400" dirty="0" smtClean="0">
                <a:solidFill>
                  <a:srgbClr val="FF0000"/>
                </a:solidFill>
              </a:rPr>
              <a:t/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/>
              <a:t>на 2019-2021 </a:t>
            </a:r>
            <a:r>
              <a:rPr lang="kk-KZ" sz="5400" dirty="0"/>
              <a:t>годы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Бирлик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округа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492384"/>
              </p:ext>
            </p:extLst>
          </p:nvPr>
        </p:nvGraphicFramePr>
        <p:xfrm>
          <a:off x="913881" y="2083308"/>
          <a:ext cx="10353675" cy="3512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9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8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населения, </a:t>
                      </a:r>
                      <a:r>
                        <a:rPr lang="ru-RU" sz="1400" b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тыс.человек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6396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</a:tr>
              <a:tr h="526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Прожиточный минимум,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698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</a:tr>
              <a:tr h="54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Минимальный размер пенсии,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36108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</a:tr>
              <a:tr h="39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Базовая пенсия,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15274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16037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</a:tr>
              <a:tr h="52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Минимальный размер заработной платы,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42500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</a:tr>
              <a:tr h="54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Месячный расчетный показатель (МРП), тенге</a:t>
                      </a: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2525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Бюджеты города районного значения, села, поселка, сельского округа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централизованный денежный фонд, формируемый за счет поступлений, определенных </a:t>
            </a:r>
            <a:r>
              <a:rPr lang="ru-RU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Бюджетным 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Кодексом, и предназначенный для финансового обеспечения задач и функций </a:t>
            </a:r>
            <a:r>
              <a:rPr lang="ru-RU" sz="2000" b="0" cap="none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акима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города районного значения, села, поселка, сельского округа, подведомственных ему государственных учреждений и реализации государственной политики в соответствующей административно-территориальной единице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Бирлик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ского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сельского округа утвержден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решением  Панфиловского районного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от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26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декабря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2019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года №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6-48-300 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«О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бюджетах города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Жаркент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и сельских округов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Панфиловского района на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2019-2021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годы» в объеме доходов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3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,9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млн.тенге и расходов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3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,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9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млн.тенге.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1105"/>
            <a:ext cx="10353761" cy="108508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Основные параметры </a:t>
            </a:r>
            <a:r>
              <a:rPr lang="ru-RU" sz="2800" dirty="0" smtClean="0">
                <a:effectLst/>
              </a:rPr>
              <a:t>бюджета </a:t>
            </a:r>
            <a:r>
              <a:rPr lang="en-US" sz="2800" dirty="0" err="1" smtClean="0">
                <a:effectLst/>
              </a:rPr>
              <a:t>бирлик</a:t>
            </a:r>
            <a:r>
              <a:rPr lang="ru-RU" sz="2800" dirty="0" err="1" smtClean="0">
                <a:effectLst/>
              </a:rPr>
              <a:t>ского</a:t>
            </a:r>
            <a:r>
              <a:rPr lang="ru-RU" sz="2800" dirty="0" smtClean="0">
                <a:effectLst/>
              </a:rPr>
              <a:t> Сельского округа на </a:t>
            </a:r>
            <a:r>
              <a:rPr lang="ru-RU" sz="2800" dirty="0" smtClean="0">
                <a:effectLst/>
              </a:rPr>
              <a:t>201</a:t>
            </a:r>
            <a:r>
              <a:rPr lang="en-US" sz="2800" dirty="0" smtClean="0">
                <a:effectLst/>
              </a:rPr>
              <a:t>9</a:t>
            </a:r>
            <a:r>
              <a:rPr lang="ru-RU" sz="2800" dirty="0" smtClean="0">
                <a:effectLst/>
              </a:rPr>
              <a:t>-202</a:t>
            </a:r>
            <a:r>
              <a:rPr lang="en-US" sz="2800" dirty="0" smtClean="0">
                <a:effectLst/>
              </a:rPr>
              <a:t>1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48949"/>
              </p:ext>
            </p:extLst>
          </p:nvPr>
        </p:nvGraphicFramePr>
        <p:xfrm>
          <a:off x="914400" y="172974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 них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Налоговые поступления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основного капитала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трансфертов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продажи финансовых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Свободные 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Расходы </a:t>
            </a:r>
            <a:r>
              <a:rPr lang="ru-RU" sz="1400" b="0" dirty="0" smtClean="0">
                <a:effectLst/>
              </a:rPr>
              <a:t>бюджета </a:t>
            </a:r>
            <a:r>
              <a:rPr lang="ru-RU" sz="1400" b="0" dirty="0" err="1" smtClean="0">
                <a:effectLst/>
              </a:rPr>
              <a:t>улькеншыганского</a:t>
            </a:r>
            <a:r>
              <a:rPr lang="ru-RU" sz="1400" b="0" dirty="0" smtClean="0">
                <a:effectLst/>
              </a:rPr>
              <a:t> сельского округа </a:t>
            </a:r>
            <a:r>
              <a:rPr lang="ru-RU" sz="1400" b="0" dirty="0">
                <a:effectLst/>
              </a:rPr>
              <a:t>на </a:t>
            </a:r>
            <a:r>
              <a:rPr lang="ru-RU" sz="1400" b="0" dirty="0" smtClean="0">
                <a:effectLst/>
              </a:rPr>
              <a:t>201</a:t>
            </a:r>
            <a:r>
              <a:rPr lang="en-US" sz="1400" b="0" dirty="0" smtClean="0">
                <a:effectLst/>
              </a:rPr>
              <a:t>9</a:t>
            </a:r>
            <a:r>
              <a:rPr lang="ru-RU" sz="1400" b="0" dirty="0" smtClean="0">
                <a:effectLst/>
              </a:rPr>
              <a:t>–202</a:t>
            </a:r>
            <a:r>
              <a:rPr lang="en-US" sz="1400" b="0" dirty="0" smtClean="0">
                <a:effectLst/>
              </a:rPr>
              <a:t>1</a:t>
            </a:r>
            <a:r>
              <a:rPr lang="ru-RU" sz="1400" b="0" dirty="0" smtClean="0">
                <a:effectLst/>
              </a:rPr>
              <a:t> </a:t>
            </a:r>
            <a:r>
              <a:rPr lang="ru-RU" sz="1400" b="0" dirty="0">
                <a:effectLst/>
              </a:rPr>
              <a:t>годы направлены на реализацию мероприятий, вытекающих из Посланий Главы государства народу Казахстана, государственных и отраслевых программ, Программы развития территории Панфиловского района на </a:t>
            </a:r>
            <a:r>
              <a:rPr lang="ru-RU" sz="1400" b="0" dirty="0" smtClean="0">
                <a:effectLst/>
              </a:rPr>
              <a:t>201</a:t>
            </a:r>
            <a:r>
              <a:rPr lang="en-US" sz="1400" b="0" dirty="0" smtClean="0">
                <a:effectLst/>
              </a:rPr>
              <a:t>9</a:t>
            </a:r>
            <a:r>
              <a:rPr lang="ru-RU" sz="1400" b="0" dirty="0" smtClean="0">
                <a:effectLst/>
              </a:rPr>
              <a:t>-202</a:t>
            </a:r>
            <a:r>
              <a:rPr lang="en-US" sz="1400" b="0" dirty="0" smtClean="0">
                <a:effectLst/>
              </a:rPr>
              <a:t>1</a:t>
            </a:r>
            <a:r>
              <a:rPr lang="ru-RU" sz="1400" b="0" dirty="0" smtClean="0">
                <a:effectLst/>
              </a:rPr>
              <a:t> </a:t>
            </a:r>
            <a:r>
              <a:rPr lang="ru-RU" sz="1400" b="0" dirty="0">
                <a:effectLst/>
              </a:rPr>
              <a:t>годы.</a:t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054187"/>
              </p:ext>
            </p:extLst>
          </p:nvPr>
        </p:nvGraphicFramePr>
        <p:xfrm>
          <a:off x="914400" y="2095500"/>
          <a:ext cx="103536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/>
                <a:gridCol w="1365504"/>
                <a:gridCol w="1524000"/>
                <a:gridCol w="1450848"/>
                <a:gridCol w="125844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Функциональные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группы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 расходы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млн.тенге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kk-KZ" b="1" dirty="0" smtClean="0"/>
                        <a:t>9,</a:t>
                      </a:r>
                      <a:r>
                        <a:rPr lang="en-US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  <a:r>
                        <a:rPr lang="ru-RU" b="1" dirty="0" smtClean="0"/>
                        <a:t>,</a:t>
                      </a:r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Государственные услуги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Образоание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kk-KZ" dirty="0" smtClean="0"/>
                        <a:t>,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kk-KZ" dirty="0" smtClean="0"/>
                        <a:t>,</a:t>
                      </a:r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Прочие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kk-KZ" dirty="0" smtClean="0"/>
                        <a:t>,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УДЕЛЬНЫЙ ВЕС РАСХОДОВ БЮДЖЕТА, 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738186"/>
              </p:ext>
            </p:extLst>
          </p:nvPr>
        </p:nvGraphicFramePr>
        <p:xfrm>
          <a:off x="850363" y="2081837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ЖИЛИЩНО-КОММУНАЛЬНОЕ ХОЗЯЙСТВО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Освещение улиц в населенных пунктах - 388 тысяч тенге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Обеспечение санитарии населенных пунктов - </a:t>
            </a:r>
            <a:r>
              <a:rPr lang="kk-KZ" b="1" dirty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1</a:t>
            </a:r>
            <a:r>
              <a:rPr lang="kk-KZ" b="1" dirty="0" smtClean="0">
                <a:solidFill>
                  <a:srgbClr val="92D050"/>
                </a:solidFill>
              </a:rPr>
              <a:t>547  тысяч </a:t>
            </a:r>
            <a:r>
              <a:rPr lang="kk-KZ" b="1" dirty="0">
                <a:solidFill>
                  <a:srgbClr val="92D050"/>
                </a:solidFill>
              </a:rPr>
              <a:t>тенге 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Благоустройство и озеленение населенных пунктов - </a:t>
            </a:r>
            <a:r>
              <a:rPr lang="en-US" b="1" dirty="0" smtClean="0">
                <a:solidFill>
                  <a:srgbClr val="92D050"/>
                </a:solidFill>
              </a:rPr>
              <a:t>6</a:t>
            </a:r>
            <a:r>
              <a:rPr lang="kk-KZ" b="1" dirty="0" smtClean="0">
                <a:solidFill>
                  <a:srgbClr val="92D050"/>
                </a:solidFill>
              </a:rPr>
              <a:t>66 </a:t>
            </a:r>
            <a:r>
              <a:rPr lang="kk-KZ" b="1" dirty="0">
                <a:solidFill>
                  <a:srgbClr val="92D050"/>
                </a:solidFill>
              </a:rPr>
              <a:t>тысяч тенге 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ПРОГРАММА РАЗВИТИЯ РЕГИОНОВ ДО 2020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/>
              <a:t>Текущий ремонт улиц </a:t>
            </a:r>
            <a:r>
              <a:rPr lang="en-US" sz="2800" b="1" dirty="0" err="1" smtClean="0"/>
              <a:t>Бирлик</a:t>
            </a:r>
            <a:r>
              <a:rPr lang="kk-KZ" sz="2800" b="1" dirty="0" smtClean="0"/>
              <a:t>ского сельского округа – 0</a:t>
            </a:r>
            <a:r>
              <a:rPr lang="en-US" sz="2800" b="1" dirty="0" smtClean="0"/>
              <a:t>,0</a:t>
            </a:r>
            <a:r>
              <a:rPr lang="kk-KZ" sz="2800" b="1" dirty="0" smtClean="0"/>
              <a:t> тыс.тенге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799653"/>
            <a:ext cx="3362357" cy="25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04474" y="2698381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/>
              <a:t>Д</a:t>
            </a:r>
            <a:r>
              <a:rPr lang="kk-KZ" sz="2800" b="1" dirty="0" smtClean="0"/>
              <a:t>ороги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0" y="2422244"/>
            <a:ext cx="2070005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Скотомогильник</a:t>
            </a:r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Водоснабжения</a:t>
            </a:r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Спортивная площадка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930</TotalTime>
  <Words>406</Words>
  <Application>Microsoft Office PowerPoint</Application>
  <PresentationFormat>Произвольный</PresentationFormat>
  <Paragraphs>131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Гражданский бюджет Бирликского Сельского округа  на 2019-2021 годы</vt:lpstr>
      <vt:lpstr>Основные показатели социально-экономического развития  Бирликского Сельского округа</vt:lpstr>
      <vt:lpstr>Бюджеты города районного значения, села, поселка, сельского округа– централизованный денежный фонд, формируемый за счет поступлений, определенных Бюджетным Кодексом, и предназначенный для финансового обеспечения задач и функций акима города районного значения, села, поселка, сельского округа, подведомственных ему государственных учреждений и реализации государственной политики в соответствующей административно-территориальной единице. </vt:lpstr>
      <vt:lpstr>Основные параметры бюджета бирликского Сельского округа на 2019-2021 годы</vt:lpstr>
      <vt:lpstr>расходы   Расходы бюджета улькеншыганского сельского округа на 2019–2021 годы направлены на реализацию мероприятий, вытекающих из Посланий Главы государства народу Казахстана, государственных и отраслевых программ, Программы развития территории Панфиловского района на 2019-2021 годы. </vt:lpstr>
      <vt:lpstr>УДЕЛЬНЫЙ ВЕС РАСХОДОВ БЮДЖЕТА, %</vt:lpstr>
      <vt:lpstr>ЖИЛИЩНО-КОММУНАЛЬНОЕ ХОЗЯЙСТВО</vt:lpstr>
      <vt:lpstr>ПРОГРАММА РАЗВИТИЯ РЕГИОНОВ ДО 2020 ГОДА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PC</cp:lastModifiedBy>
  <cp:revision>76</cp:revision>
  <dcterms:created xsi:type="dcterms:W3CDTF">2018-01-25T05:17:13Z</dcterms:created>
  <dcterms:modified xsi:type="dcterms:W3CDTF">2020-03-05T09:41:51Z</dcterms:modified>
</cp:coreProperties>
</file>