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946" r:id="rId1"/>
  </p:sldMasterIdLst>
  <p:notesMasterIdLst>
    <p:notesMasterId r:id="rId6"/>
  </p:notesMasterIdLst>
  <p:handoutMasterIdLst>
    <p:handoutMasterId r:id="rId7"/>
  </p:handoutMasterIdLst>
  <p:sldIdLst>
    <p:sldId id="1078" r:id="rId2"/>
    <p:sldId id="1096" r:id="rId3"/>
    <p:sldId id="1111" r:id="rId4"/>
    <p:sldId id="1162" r:id="rId5"/>
  </p:sldIdLst>
  <p:sldSz cx="9906000" cy="6858000" type="A4"/>
  <p:notesSz cx="6858000" cy="9947275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CCECFF"/>
    <a:srgbClr val="FFFF00"/>
    <a:srgbClr val="00FFFF"/>
    <a:srgbClr val="33CCCC"/>
    <a:srgbClr val="CCFFFF"/>
    <a:srgbClr val="008000"/>
    <a:srgbClr val="0099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67" autoAdjust="0"/>
    <p:restoredTop sz="86377" autoAdjust="0"/>
  </p:normalViewPr>
  <p:slideViewPr>
    <p:cSldViewPr>
      <p:cViewPr varScale="1">
        <p:scale>
          <a:sx n="78" d="100"/>
          <a:sy n="78" d="100"/>
        </p:scale>
        <p:origin x="-1368" y="-102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0.12005856515373348"/>
          <c:y val="0.22123893805309752"/>
          <c:w val="0.76281112737920964"/>
          <c:h val="0.56194690265486791"/>
        </c:manualLayout>
      </c:layout>
      <c:pieChart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Восток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0"/>
                  <c:y val="1.9596588033428408E-4"/>
                </c:manualLayout>
              </c:layout>
              <c:showCatName val="1"/>
            </c:dLbl>
            <c:dLbl>
              <c:idx val="1"/>
              <c:layout>
                <c:manualLayout>
                  <c:x val="-5.458402673671767E-3"/>
                  <c:y val="1.4109543384068444E-2"/>
                </c:manualLayout>
              </c:layout>
              <c:showCatName val="1"/>
            </c:dLbl>
            <c:dLbl>
              <c:idx val="10"/>
              <c:layout>
                <c:manualLayout>
                  <c:x val="-1.8194675578905883E-3"/>
                  <c:y val="7.0547716920342255E-3"/>
                </c:manualLayout>
              </c:layout>
              <c:showCatName val="1"/>
            </c:dLbl>
            <c:showCatName val="1"/>
            <c:showLeaderLines val="1"/>
          </c:dLbls>
          <c:cat>
            <c:numRef>
              <c:f>Sheet1!$B$1:$L$1</c:f>
              <c:numCache>
                <c:formatCode>0</c:formatCode>
                <c:ptCount val="11"/>
                <c:pt idx="0" formatCode="General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</c:numCache>
            </c:numRef>
          </c:cat>
          <c:val>
            <c:numRef>
              <c:f>Sheet1!$B$2:$L$2</c:f>
              <c:numCache>
                <c:formatCode>0.0</c:formatCode>
                <c:ptCount val="11"/>
                <c:pt idx="0">
                  <c:v>0.4</c:v>
                </c:pt>
                <c:pt idx="1">
                  <c:v>76.5</c:v>
                </c:pt>
                <c:pt idx="2">
                  <c:v>0.5</c:v>
                </c:pt>
                <c:pt idx="3">
                  <c:v>2.2999999999999998</c:v>
                </c:pt>
                <c:pt idx="4">
                  <c:v>0.1</c:v>
                </c:pt>
                <c:pt idx="5">
                  <c:v>0.5</c:v>
                </c:pt>
                <c:pt idx="6">
                  <c:v>3.1</c:v>
                </c:pt>
                <c:pt idx="7">
                  <c:v>0.1</c:v>
                </c:pt>
                <c:pt idx="8">
                  <c:v>3.3</c:v>
                </c:pt>
                <c:pt idx="9">
                  <c:v>9.9</c:v>
                </c:pt>
                <c:pt idx="10">
                  <c:v>3.3</c:v>
                </c:pt>
              </c:numCache>
            </c:numRef>
          </c:val>
        </c:ser>
        <c:firstSliceAng val="0"/>
      </c:pieChart>
    </c:plotArea>
    <c:plotVisOnly val="1"/>
    <c:dispBlanksAs val="zero"/>
  </c:chart>
  <c:txPr>
    <a:bodyPr/>
    <a:lstStyle/>
    <a:p>
      <a:pPr>
        <a:defRPr sz="11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Расходная</a:t>
            </a:r>
            <a:r>
              <a:rPr lang="ru-RU" sz="1800" baseline="0" dirty="0" smtClean="0">
                <a:latin typeface="Times New Roman" pitchFamily="18" charset="0"/>
                <a:cs typeface="Times New Roman" pitchFamily="18" charset="0"/>
              </a:rPr>
              <a:t> часть бюджета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ГУ «Отдел образования</a:t>
            </a:r>
            <a:r>
              <a:rPr lang="ru-RU" sz="1800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Ескельдинского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района» на 2019-2021 годы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c:rich>
      </c:tx>
      <c:layout>
        <c:manualLayout>
          <c:xMode val="edge"/>
          <c:yMode val="edge"/>
          <c:x val="0.1066645884088732"/>
          <c:y val="1.6638616840952903E-2"/>
        </c:manualLayout>
      </c:layout>
    </c:title>
    <c:view3D>
      <c:rAngAx val="1"/>
    </c:view3D>
    <c:plotArea>
      <c:layout>
        <c:manualLayout>
          <c:layoutTarget val="inner"/>
          <c:xMode val="edge"/>
          <c:yMode val="edge"/>
          <c:x val="7.9545352638355368E-2"/>
          <c:y val="0.11210467020467939"/>
          <c:w val="0.90011690200089267"/>
          <c:h val="0.81727421973224856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2019 год</c:v>
                </c:pt>
                <c:pt idx="1">
                  <c:v>2020 год</c:v>
                </c:pt>
                <c:pt idx="2">
                  <c:v>2021 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4957744</c:v>
                </c:pt>
                <c:pt idx="1">
                  <c:v>5252209</c:v>
                </c:pt>
                <c:pt idx="2">
                  <c:v>5385013</c:v>
                </c:pt>
              </c:numCache>
            </c:numRef>
          </c:val>
        </c:ser>
        <c:shape val="box"/>
        <c:axId val="67164032"/>
        <c:axId val="72397952"/>
        <c:axId val="0"/>
      </c:bar3DChart>
      <c:catAx>
        <c:axId val="67164032"/>
        <c:scaling>
          <c:orientation val="minMax"/>
        </c:scaling>
        <c:axPos val="b"/>
        <c:tickLblPos val="nextTo"/>
        <c:crossAx val="72397952"/>
        <c:crosses val="autoZero"/>
        <c:auto val="1"/>
        <c:lblAlgn val="ctr"/>
        <c:lblOffset val="100"/>
      </c:catAx>
      <c:valAx>
        <c:axId val="72397952"/>
        <c:scaling>
          <c:orientation val="minMax"/>
        </c:scaling>
        <c:axPos val="l"/>
        <c:numFmt formatCode="General" sourceLinked="1"/>
        <c:tickLblPos val="nextTo"/>
        <c:crossAx val="67164032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96572" cy="461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t" anchorCtr="0" compatLnSpc="1">
            <a:prstTxWarp prst="textNoShape">
              <a:avLst/>
            </a:prstTxWarp>
          </a:bodyPr>
          <a:lstStyle>
            <a:lvl1pPr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3891" y="1"/>
            <a:ext cx="2919696" cy="461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t" anchorCtr="0" compatLnSpc="1">
            <a:prstTxWarp prst="textNoShape">
              <a:avLst/>
            </a:prstTxWarp>
          </a:bodyPr>
          <a:lstStyle>
            <a:lvl1pPr algn="r"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57388"/>
            <a:ext cx="2996572" cy="4628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b" anchorCtr="0" compatLnSpc="1">
            <a:prstTxWarp prst="textNoShape">
              <a:avLst/>
            </a:prstTxWarp>
          </a:bodyPr>
          <a:lstStyle>
            <a:lvl1pPr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3891" y="9457388"/>
            <a:ext cx="2919696" cy="4628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b" anchorCtr="0" compatLnSpc="1">
            <a:prstTxWarp prst="textNoShape">
              <a:avLst/>
            </a:prstTxWarp>
          </a:bodyPr>
          <a:lstStyle>
            <a:lvl1pPr algn="r"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93817B2B-35E0-4DD8-A433-81307B3734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735055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0556" cy="540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>
            <a:lvl1pPr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5493" y="0"/>
            <a:ext cx="2898874" cy="540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>
            <a:lvl1pPr algn="r"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71525" y="763588"/>
            <a:ext cx="5399088" cy="37385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3336" y="4735056"/>
            <a:ext cx="5019377" cy="45044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Щелчок правит 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66930"/>
            <a:ext cx="2980556" cy="4580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b" anchorCtr="0" compatLnSpc="1">
            <a:prstTxWarp prst="textNoShape">
              <a:avLst/>
            </a:prstTxWarp>
          </a:bodyPr>
          <a:lstStyle>
            <a:lvl1pPr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5493" y="9466930"/>
            <a:ext cx="2898874" cy="4580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b" anchorCtr="0" compatLnSpc="1">
            <a:prstTxWarp prst="textNoShape">
              <a:avLst/>
            </a:prstTxWarp>
          </a:bodyPr>
          <a:lstStyle>
            <a:lvl1pPr algn="r"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D19ADA20-0FCC-46AF-956C-D6925C69FD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051660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6442" indent="-287093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9968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9316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8665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8014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87363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46712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06061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37042AB-CC0B-41EA-9FF9-88AD3A585F66}" type="slidenum">
              <a:rPr lang="ru-RU" smtClean="0">
                <a:latin typeface="Times New Roman" panose="02020603050405020304" pitchFamily="18" charset="0"/>
              </a:rPr>
              <a:pPr/>
              <a:t>1</a:t>
            </a:fld>
            <a:endParaRPr lang="ru-RU" smtClean="0">
              <a:latin typeface="Times New Roman" panose="02020603050405020304" pitchFamily="18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38188" y="747713"/>
            <a:ext cx="5384800" cy="3727450"/>
          </a:xfrm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082" y="4722332"/>
            <a:ext cx="5485439" cy="4477387"/>
          </a:xfrm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xmlns="" val="10826168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6442" indent="-287093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9968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9316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8665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8014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87363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46712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06061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E5A3AAD-768F-483D-B896-0AAC939E95D8}" type="slidenum">
              <a:rPr lang="ru-RU" smtClean="0">
                <a:latin typeface="Times New Roman" panose="02020603050405020304" pitchFamily="18" charset="0"/>
              </a:rPr>
              <a:pPr/>
              <a:t>3</a:t>
            </a:fld>
            <a:endParaRPr lang="ru-RU" smtClean="0">
              <a:latin typeface="Times New Roman" panose="02020603050405020304" pitchFamily="18" charset="0"/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39775" y="747713"/>
            <a:ext cx="5384800" cy="3727450"/>
          </a:xfrm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082" y="4722332"/>
            <a:ext cx="5485439" cy="4477387"/>
          </a:xfrm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xmlns="" val="23374008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77850" y="1371600"/>
            <a:ext cx="8505952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77850" y="3228536"/>
            <a:ext cx="8509254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0DF1FD-4E68-403C-B755-796CF3726CD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891E55-043F-4098-ABEC-91F2886BB92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181850" y="914402"/>
            <a:ext cx="222885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95300" y="914402"/>
            <a:ext cx="652145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AB4FAF-38AE-449A-A1B0-90AA563209F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6700" y="930275"/>
            <a:ext cx="84201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742950" y="2147888"/>
            <a:ext cx="84201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5DF6BC-B1A8-473F-A539-C268355370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695147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266700" y="930275"/>
            <a:ext cx="8896350" cy="53324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FB166A-DC41-40CD-9C9A-D4E090A689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12175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B1FBB7-90C2-4EE0-895D-A63A770C319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4548" y="1316736"/>
            <a:ext cx="84201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74548" y="2704664"/>
            <a:ext cx="84201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808218-75E6-4C00-A29A-5871D8EB6CD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704088"/>
            <a:ext cx="89154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95300" y="1920085"/>
            <a:ext cx="437515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35550" y="1920085"/>
            <a:ext cx="437515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B8C02A-998B-48F2-BF72-9351D99D1A2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704088"/>
            <a:ext cx="89154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855248"/>
            <a:ext cx="4376870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5032111" y="1859758"/>
            <a:ext cx="4378590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95300" y="2514600"/>
            <a:ext cx="4376870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032111" y="2514600"/>
            <a:ext cx="4378590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6F56CA-C78E-4F25-8AF9-E9E72B93ED1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704088"/>
            <a:ext cx="899795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7F7520-7099-41BA-A2E5-02232E5F9F7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ED556D-A182-46A3-A13D-29933C437A6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2950" y="514352"/>
            <a:ext cx="29718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742950" y="1676400"/>
            <a:ext cx="29718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872971" y="1676400"/>
            <a:ext cx="5537729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1669E4-A26B-4353-A8A8-F08462758EB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429566" y="1108077"/>
            <a:ext cx="569595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671145" y="5359769"/>
            <a:ext cx="168402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0400" y="1176997"/>
            <a:ext cx="2397252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0400" y="2828785"/>
            <a:ext cx="239395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750300" y="6356351"/>
            <a:ext cx="660400" cy="365125"/>
          </a:xfrm>
        </p:spPr>
        <p:txBody>
          <a:bodyPr/>
          <a:lstStyle/>
          <a:p>
            <a:pPr>
              <a:defRPr/>
            </a:pPr>
            <a:fld id="{15A42FD4-0D35-4403-A4BF-69EF6F2F8D4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776276" y="1199517"/>
            <a:ext cx="500253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10319" y="5816600"/>
            <a:ext cx="9926638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746625" y="6219826"/>
            <a:ext cx="5159375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10319" y="-7144"/>
            <a:ext cx="9926638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746625" y="-7144"/>
            <a:ext cx="5159375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95300" y="704088"/>
            <a:ext cx="89154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95300" y="1935480"/>
            <a:ext cx="89154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889250" y="6356351"/>
            <a:ext cx="36322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585200" y="6356351"/>
            <a:ext cx="8255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30C57E69-7141-47C3-88AA-0E2EB9F8502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20602" y="202408"/>
            <a:ext cx="9945594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7" r:id="rId1"/>
    <p:sldLayoutId id="2147483948" r:id="rId2"/>
    <p:sldLayoutId id="2147483949" r:id="rId3"/>
    <p:sldLayoutId id="2147483950" r:id="rId4"/>
    <p:sldLayoutId id="2147483951" r:id="rId5"/>
    <p:sldLayoutId id="2147483952" r:id="rId6"/>
    <p:sldLayoutId id="2147483953" r:id="rId7"/>
    <p:sldLayoutId id="2147483954" r:id="rId8"/>
    <p:sldLayoutId id="2147483955" r:id="rId9"/>
    <p:sldLayoutId id="2147483956" r:id="rId10"/>
    <p:sldLayoutId id="2147483957" r:id="rId11"/>
    <p:sldLayoutId id="2147483958" r:id="rId12"/>
    <p:sldLayoutId id="2147483959" r:id="rId13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52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20552" y="1772816"/>
            <a:ext cx="8280920" cy="2664296"/>
          </a:xfrm>
          <a:noFill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>
            <a:normAutofit fontScale="90000"/>
          </a:bodyPr>
          <a:lstStyle/>
          <a:p>
            <a:pPr algn="ctr"/>
            <a:r>
              <a:rPr lang="kk-KZ" sz="4400" b="1" i="1" kern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Гражданский бюджет </a:t>
            </a:r>
            <a:endParaRPr lang="ru-RU" sz="4400" i="1" kern="12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kk-KZ" sz="4400" b="1" i="1" kern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ГУ «Отдела образования </a:t>
            </a:r>
            <a:endParaRPr lang="ru-RU" sz="4400" i="1" kern="12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kk-KZ" sz="4400" b="1" i="1" kern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Ескельдинского района»</a:t>
            </a:r>
            <a:br>
              <a:rPr lang="kk-KZ" sz="4400" b="1" i="1" kern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4400" b="1" i="1" kern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на 2019 год</a:t>
            </a:r>
            <a:endParaRPr lang="ru-RU" sz="4400" i="1" kern="12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2865438" y="4221163"/>
            <a:ext cx="7253287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nl-NL" sz="1900" b="1">
              <a:latin typeface="Arial" panose="020B0604020202020204" pitchFamily="34" charset="0"/>
            </a:endParaRP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952500" y="65897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5867400" y="26558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5634038" y="215265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6178550" y="26558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3584848" y="5805264"/>
            <a:ext cx="3167063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kk-KZ" sz="2400" b="1" dirty="0" smtClean="0">
                <a:latin typeface="Times New Roman" panose="02020603050405020304" pitchFamily="18" charset="0"/>
              </a:rPr>
              <a:t>село Карабулак  2019г</a:t>
            </a:r>
            <a:r>
              <a:rPr lang="ru-RU" sz="2400" b="1" dirty="0" smtClean="0">
                <a:latin typeface="Times New Roman" panose="02020603050405020304" pitchFamily="18" charset="0"/>
              </a:rPr>
              <a:t>.</a:t>
            </a:r>
            <a:endParaRPr lang="ru-RU" sz="2400" b="1" dirty="0">
              <a:latin typeface="Times New Roman" panose="02020603050405020304" pitchFamily="18" charset="0"/>
            </a:endParaRP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7885113" y="625792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2400">
              <a:latin typeface="Times New Roman" panose="02020603050405020304" pitchFamily="18" charset="0"/>
            </a:endParaRPr>
          </a:p>
        </p:txBody>
      </p:sp>
      <p:sp>
        <p:nvSpPr>
          <p:cNvPr id="5131" name="Text Box 12"/>
          <p:cNvSpPr txBox="1">
            <a:spLocks noChangeArrowheads="1"/>
          </p:cNvSpPr>
          <p:nvPr/>
        </p:nvSpPr>
        <p:spPr bwMode="auto">
          <a:xfrm>
            <a:off x="8748713" y="-268288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15362" name="AutoShape 2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64" name="AutoShape 4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66" name="AutoShape 6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68" name="AutoShape 8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70" name="AutoShape 10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375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523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95300" y="548680"/>
            <a:ext cx="8915400" cy="1152128"/>
          </a:xfrm>
        </p:spPr>
        <p:txBody>
          <a:bodyPr/>
          <a:lstStyle/>
          <a:p>
            <a:endParaRPr lang="ru-RU" dirty="0"/>
          </a:p>
        </p:txBody>
      </p:sp>
      <p:graphicFrame>
        <p:nvGraphicFramePr>
          <p:cNvPr id="11" name="Object 105"/>
          <p:cNvGraphicFramePr>
            <a:graphicFrameLocks noGrp="1" noChangeAspect="1"/>
          </p:cNvGraphicFramePr>
          <p:nvPr>
            <p:ph sz="half" idx="1"/>
          </p:nvPr>
        </p:nvGraphicFramePr>
        <p:xfrm>
          <a:off x="495300" y="1920875"/>
          <a:ext cx="3809628" cy="44338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r>
              <a:rPr lang="kk-KZ" sz="1200" dirty="0" smtClean="0">
                <a:latin typeface="Times New Roman" pitchFamily="18" charset="0"/>
                <a:cs typeface="Times New Roman" pitchFamily="18" charset="0"/>
              </a:rPr>
              <a:t>1. на содержание отдела -0,4%</a:t>
            </a:r>
          </a:p>
          <a:p>
            <a:r>
              <a:rPr lang="kk-KZ" sz="1200" dirty="0" smtClean="0">
                <a:latin typeface="Times New Roman" pitchFamily="18" charset="0"/>
                <a:cs typeface="Times New Roman" pitchFamily="18" charset="0"/>
              </a:rPr>
              <a:t>2. на содержание общеобразовательных школ-76,5%</a:t>
            </a:r>
          </a:p>
          <a:p>
            <a:r>
              <a:rPr lang="kk-KZ" sz="1200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информатизация системы образования-0,5%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4. приобретение и доставка учебников, учебно-методических комплексов для образования -2,3%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5. капитальные расходы государственных органов-0,1%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6. ежемесячные выплаты денежных средств опекунам на содержание ребенка сироты и ребенка оставшегося без попечения родителей-0,5%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7. целевые текущие трансферты бюджетам районов на реализацию государственного образовательного заказа в дошкольных организациях -3,7%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8. Государственная поддержка </a:t>
            </a:r>
            <a:r>
              <a:rPr lang="kk-KZ" sz="1200" dirty="0" smtClean="0">
                <a:latin typeface="Times New Roman" pitchFamily="18" charset="0"/>
                <a:cs typeface="Times New Roman" pitchFamily="18" charset="0"/>
              </a:rPr>
              <a:t>по содержанию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детей-сирот и детей, оставшихся без попечения родителей, в детские дома семейного типа и усыновители-0,1%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9. на реализацию государственного образовательного заказа в дошкольных организациях образования-3,3%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10. капитальные расходы подведомственных государственных учреждений и организаций-9,9%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11. «целевые текущие трансферты на реализацию мероприятий по социальной и инженерной инфраструктуре сельских населенных пунктов в рамках проекта "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Ауыл-Ел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Бесігі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"» -3,3%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48" name="Text Box 11"/>
          <p:cNvSpPr txBox="1">
            <a:spLocks noChangeArrowheads="1"/>
          </p:cNvSpPr>
          <p:nvPr/>
        </p:nvSpPr>
        <p:spPr bwMode="auto">
          <a:xfrm>
            <a:off x="1352600" y="836712"/>
            <a:ext cx="799301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kk-KZ" sz="1800" b="1" dirty="0" smtClean="0">
                <a:latin typeface="Times New Roman" pitchFamily="18" charset="0"/>
                <a:cs typeface="Times New Roman" pitchFamily="18" charset="0"/>
              </a:rPr>
              <a:t>Удельный вес бюджета на 2019 год ГУ “Отдела образования                   Ескельдинского района”. Всего – 4 957 744,0 тысяч тенге.</a:t>
            </a:r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1281113" y="188913"/>
            <a:ext cx="777557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xmlns="" w="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kk-KZ" sz="1800" b="1" dirty="0" smtClean="0">
                <a:latin typeface="Times New Roman" pitchFamily="18" charset="0"/>
                <a:cs typeface="Times New Roman" pitchFamily="18" charset="0"/>
              </a:rPr>
              <a:t>Бюджет ГУ “Отдела образования Ескельдинского района” на 2019 год</a:t>
            </a:r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434690" name="Group 66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xmlns="" val="298567344"/>
              </p:ext>
            </p:extLst>
          </p:nvPr>
        </p:nvGraphicFramePr>
        <p:xfrm>
          <a:off x="488504" y="548676"/>
          <a:ext cx="9001000" cy="6120074"/>
        </p:xfrm>
        <a:graphic>
          <a:graphicData uri="http://schemas.openxmlformats.org/drawingml/2006/table">
            <a:tbl>
              <a:tblPr/>
              <a:tblGrid>
                <a:gridCol w="54006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36004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T="45712" marB="45712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T="45712" marB="45712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тысяч тенге</a:t>
                      </a:r>
                      <a:endParaRPr kumimoji="0" lang="ru-RU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712" marB="45712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1188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программы</a:t>
                      </a: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2019 год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2020 </a:t>
                      </a:r>
                      <a:r>
                        <a:rPr kumimoji="0" lang="ru-RU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год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2021 </a:t>
                      </a:r>
                      <a:r>
                        <a:rPr kumimoji="0" lang="ru-RU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год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1188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ВСЕГО: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4957744,0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5252209,0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5385013,0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6783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«Услуги по реализации государственной политики на местном уровне в областе образования» 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17661,0</a:t>
                      </a:r>
                      <a:endParaRPr lang="ru-RU" sz="1200" b="0" i="0" u="none" strike="noStrike" baseline="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19059,0</a:t>
                      </a:r>
                      <a:endParaRPr lang="ru-RU" sz="1200" b="0" i="0" u="none" strike="noStrike" baseline="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19240,0</a:t>
                      </a:r>
                      <a:endParaRPr lang="ru-RU" sz="1200" b="0" i="0" u="none" strike="noStrike" baseline="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8069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«Общеобразовательное обучение» 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200" b="0" i="0" u="none" strike="noStrike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3794377,0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4134383,0</a:t>
                      </a:r>
                      <a:endParaRPr lang="ru-RU" sz="1200" b="0" i="0" u="none" strike="noStrike" baseline="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4194431,0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8069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</a:t>
                      </a:r>
                      <a:r>
                        <a:rPr kumimoji="0"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Информатизация системы образования в государственных учреждениях»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22788,0</a:t>
                      </a:r>
                      <a:endParaRPr lang="ru-RU" sz="1200" b="0" i="0" u="none" strike="noStrike" baseline="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23000,0</a:t>
                      </a:r>
                      <a:endParaRPr lang="ru-RU" sz="1200" b="0" i="0" u="none" strike="noStrike" baseline="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5899,0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67831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</a:t>
                      </a:r>
                      <a:r>
                        <a:rPr kumimoji="0"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Приобретение и доставка учебников, учебно-методических комплексов для образования государственных учреждений» 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113760,0</a:t>
                      </a:r>
                      <a:endParaRPr lang="ru-RU" sz="1200" b="0" i="0" u="none" strike="noStrike" baseline="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119177,0</a:t>
                      </a:r>
                      <a:endParaRPr lang="ru-RU" sz="1200" b="0" i="0" u="none" strike="noStrike" baseline="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91671,0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99856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</a:t>
                      </a:r>
                      <a:r>
                        <a:rPr kumimoji="0"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Капитальные расходы государственных органов»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250,0</a:t>
                      </a:r>
                      <a:endParaRPr lang="ru-RU" sz="1200" b="0" i="0" u="none" strike="noStrike" baseline="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260,0</a:t>
                      </a:r>
                      <a:endParaRPr lang="ru-RU" sz="1200" b="0" i="0" u="none" strike="noStrike" baseline="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269,0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67831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</a:t>
                      </a:r>
                      <a:r>
                        <a:rPr kumimoji="0"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Ежемесячные выплаты денежных средств опекунам на содержание ребенка сироты и ребенка оставшегося без попечения родителей</a:t>
                      </a:r>
                      <a:r>
                        <a:rPr kumimoji="0" lang="kk-KZ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»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23500,0</a:t>
                      </a:r>
                      <a:endParaRPr lang="ru-RU" sz="1200" b="0" i="0" u="none" strike="noStrike" baseline="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30051,0</a:t>
                      </a:r>
                      <a:endParaRPr lang="ru-RU" sz="1200" b="0" i="0" u="none" strike="noStrike" baseline="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30051,0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654970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</a:t>
                      </a:r>
                      <a:r>
                        <a:rPr kumimoji="0"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Целевые текущие трансферты бюджетам районов на реализацию государственного образовательного заказа в дошкольных организациях образования</a:t>
                      </a:r>
                      <a:r>
                        <a:rPr kumimoji="0" lang="kk-KZ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»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151901,0</a:t>
                      </a:r>
                      <a:endParaRPr lang="ru-RU" sz="1200" b="0" i="0" u="none" strike="noStrike" baseline="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158432,0</a:t>
                      </a:r>
                      <a:endParaRPr lang="ru-RU" sz="1200" b="0" i="0" u="none" strike="noStrike" baseline="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165176,0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67831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«Государственная поддержка </a:t>
                      </a:r>
                      <a:r>
                        <a:rPr kumimoji="0" lang="kk-KZ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 содержанию </a:t>
                      </a:r>
                      <a:r>
                        <a:rPr kumimoji="0"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детей-сирот и детей, оставшихся без попечения родителей, в детские дома семейного типа и усыновители» 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5854,0</a:t>
                      </a:r>
                      <a:endParaRPr lang="ru-RU" sz="1200" b="0" i="0" u="none" strike="noStrike" baseline="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5854,0</a:t>
                      </a:r>
                      <a:endParaRPr lang="ru-RU" sz="1200" b="0" i="0" u="none" strike="noStrike" baseline="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5854,0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67831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</a:t>
                      </a:r>
                      <a:r>
                        <a:rPr kumimoji="0"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 реализацию государственного образовательного заказа в дошкольных организациях образования» 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166892,0</a:t>
                      </a:r>
                      <a:endParaRPr lang="ru-RU" sz="1200" b="0" i="0" u="none" strike="noStrike" baseline="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219803,0</a:t>
                      </a:r>
                      <a:endParaRPr lang="ru-RU" sz="1200" b="0" i="0" u="none" strike="noStrike" baseline="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328407,0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67831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</a:t>
                      </a:r>
                      <a:r>
                        <a:rPr kumimoji="0"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Капитальные расходы подведомственных государственных учреждений и организаций»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495269,0</a:t>
                      </a:r>
                      <a:endParaRPr lang="ru-RU" sz="1200" b="0" i="0" u="none" strike="noStrike" baseline="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509856,0</a:t>
                      </a:r>
                      <a:endParaRPr lang="ru-RU" sz="1200" b="0" i="0" u="none" strike="noStrike" baseline="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527701,0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654970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«Целевые текущие трансферты на реализацию мероприятий по социальной и инженерной инфраструктуре сельских населенных пунктов в рамках проекта "</a:t>
                      </a:r>
                      <a:r>
                        <a:rPr lang="ru-RU" sz="1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Ауыл-Ел</a:t>
                      </a: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Бесігі</a:t>
                      </a: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"»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165492,0</a:t>
                      </a:r>
                      <a:endParaRPr lang="ru-RU" sz="1200" b="0" i="0" u="none" strike="noStrike" baseline="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32334,0</a:t>
                      </a:r>
                      <a:endParaRPr lang="ru-RU" sz="1200" b="0" i="0" u="none" strike="noStrike" baseline="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16314,0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3363" name="Rectangle 62"/>
          <p:cNvSpPr>
            <a:spLocks noChangeArrowheads="1"/>
          </p:cNvSpPr>
          <p:nvPr/>
        </p:nvSpPr>
        <p:spPr bwMode="auto">
          <a:xfrm>
            <a:off x="8553450" y="0"/>
            <a:ext cx="1352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sz="1800" i="1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Объект 2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xmlns="" val="2117303952"/>
              </p:ext>
            </p:extLst>
          </p:nvPr>
        </p:nvGraphicFramePr>
        <p:xfrm>
          <a:off x="272480" y="2060848"/>
          <a:ext cx="9366820" cy="38164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4818" name="Picture 2" descr="https://www.vskills.in/certification/blog/wp-content/uploads/2015/07/INSTITUTIONAL-TRADING-PLATFORM1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0512" y="1052736"/>
            <a:ext cx="1584176" cy="79208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685547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26264</TotalTime>
  <Words>403</Words>
  <Application>Microsoft Office PowerPoint</Application>
  <PresentationFormat>Лист A4 (210x297 мм)</PresentationFormat>
  <Paragraphs>76</Paragraphs>
  <Slides>4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Поток</vt:lpstr>
      <vt:lpstr>Гражданский бюджет  ГУ «Отдела образования  Ескельдинского района»  на 2019 год</vt:lpstr>
      <vt:lpstr>Слайд 2</vt:lpstr>
      <vt:lpstr>Слайд 3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Заголовок слайда отсутствует</dc:title>
  <dc:creator>.</dc:creator>
  <cp:lastModifiedBy>User</cp:lastModifiedBy>
  <cp:revision>1934</cp:revision>
  <cp:lastPrinted>2016-07-20T11:16:55Z</cp:lastPrinted>
  <dcterms:created xsi:type="dcterms:W3CDTF">2004-02-06T14:47:15Z</dcterms:created>
  <dcterms:modified xsi:type="dcterms:W3CDTF">2019-10-30T05:49:32Z</dcterms:modified>
</cp:coreProperties>
</file>