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5" r:id="rId2"/>
  </p:sldMasterIdLst>
  <p:notesMasterIdLst>
    <p:notesMasterId r:id="rId7"/>
  </p:notesMasterIdLst>
  <p:sldIdLst>
    <p:sldId id="256" r:id="rId3"/>
    <p:sldId id="257" r:id="rId4"/>
    <p:sldId id="260" r:id="rId5"/>
    <p:sldId id="265" r:id="rId6"/>
  </p:sldIdLst>
  <p:sldSz cx="9906000" cy="6858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363F11"/>
    <a:srgbClr val="0000FF"/>
    <a:srgbClr val="2D7154"/>
    <a:srgbClr val="B78E20"/>
    <a:srgbClr val="7A7A7A"/>
    <a:srgbClr val="D9DECD"/>
    <a:srgbClr val="83992A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8" autoAdjust="0"/>
    <p:restoredTop sz="59582" autoAdjust="0"/>
  </p:normalViewPr>
  <p:slideViewPr>
    <p:cSldViewPr snapToGrid="0" showGuides="1">
      <p:cViewPr varScale="1">
        <p:scale>
          <a:sx n="52" d="100"/>
          <a:sy n="52" d="100"/>
        </p:scale>
        <p:origin x="67" y="48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36709381915495E-2"/>
          <c:y val="3.290056766160044E-2"/>
          <c:w val="0.91811949976841134"/>
          <c:h val="0.900324930313943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54649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3E-408B-9BA6-9ABE6D2E0CE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55199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90-40F0-89AB-199EEA32A123}"/>
                </c:ext>
              </c:extLst>
            </c:dLbl>
            <c:spPr>
              <a:gradFill rotWithShape="1">
                <a:gsLst>
                  <a:gs pos="0">
                    <a:schemeClr val="accent6">
                      <a:tint val="60000"/>
                      <a:lumMod val="110000"/>
                    </a:schemeClr>
                  </a:gs>
                  <a:gs pos="100000">
                    <a:schemeClr val="accent6">
                      <a:tint val="82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54319</c:v>
                </c:pt>
                <c:pt idx="1">
                  <c:v>54649</c:v>
                </c:pt>
                <c:pt idx="2">
                  <c:v>55199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0-40F0-89AB-199EEA32A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701296"/>
        <c:axId val="593701624"/>
      </c:barChart>
      <c:catAx>
        <c:axId val="59370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363F1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3701624"/>
        <c:crosses val="autoZero"/>
        <c:auto val="1"/>
        <c:lblAlgn val="ctr"/>
        <c:lblOffset val="100"/>
        <c:noMultiLvlLbl val="0"/>
      </c:catAx>
      <c:valAx>
        <c:axId val="59370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370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950617283950622E-2"/>
          <c:y val="0"/>
          <c:w val="0.88271604938271608"/>
          <c:h val="0.574708695952479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Выделенные средства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 Реализации государственной политики на местном уровне в области информатизации, оказания государственных услуг и проектного управления области</c:v>
                </c:pt>
                <c:pt idx="1">
                  <c:v>капитальные расходы государственного органа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6-4BD0-9B53-391C4E598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7422110430640628E-2"/>
          <c:y val="0.59225255560160239"/>
          <c:w val="0.86515577913871888"/>
          <c:h val="0.3945895496615555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B343C-BCF2-4C5C-A2A4-F8EA1D0DF5F7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6313" y="1241425"/>
            <a:ext cx="484187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6EDF5-E433-4956-9A4D-B5086731E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0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Государственное учреждение « Управление цифровых технологии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области» - является государственным органом Республики Казахстан, осуществляющим руководство в сфере информатизации,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цифровизации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мониторинга государственных услуг, деятельности местных исполнительных органов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области. Осуществляет свою деятельность в соответствии с Положением, утвержденного Постановлением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Акимата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области №576 от «30» ноября 2018 года.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Штатная численность – 12 единиц.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Объем бюджета утвержден решением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маслихата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 18 декабря 2018 года №38-211 «Об областном бюджете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области на 2019-2021 годы».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администратору бюджетных программ 743 – Управление цифровых технологий области утверждены 2 бюджетные программы  на 2019 год для:              7431001  ГУ «Управление цифровых технологий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Алматинской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области».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001 «Услуги по реализации государственный политики на местном уровне в области информатизации, оказания государственных услуг и проектного управления области»  135 079,0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тыс.тг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из них 3 170,0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тыс.тг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за счет трансфертов из республиканского бюджета;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003  «Капитальные расходы государственного органа»  - 232 974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тыс.тг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53D907-0C1F-4394-813C-9588AA75535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3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4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669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6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90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1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78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55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4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3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9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27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38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72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32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28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9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3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29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3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73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8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2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9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8E68-A542-4E80-87DA-50112711F0D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1391F2-25E2-49EF-B46A-F4F1C55A2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1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4192" y="2897109"/>
            <a:ext cx="5948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363F11"/>
                </a:solidFill>
              </a:rPr>
              <a:t>Гражданский бюджет </a:t>
            </a:r>
          </a:p>
          <a:p>
            <a:pPr algn="ctr"/>
            <a:r>
              <a:rPr lang="ru-RU" sz="3200" dirty="0" smtClean="0">
                <a:solidFill>
                  <a:srgbClr val="363F11"/>
                </a:solidFill>
              </a:rPr>
              <a:t>Управление цифровых технологий области</a:t>
            </a:r>
            <a:endParaRPr lang="ru-RU" sz="3200" dirty="0">
              <a:solidFill>
                <a:srgbClr val="363F1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2750" y1="17500" x2="14000" y2="55500"/>
                        <a14:foregroundMark x1="5250" y1="34750" x2="13750" y2="82250"/>
                        <a14:foregroundMark x1="12250" y1="71750" x2="28000" y2="93250"/>
                        <a14:foregroundMark x1="21250" y1="85500" x2="54250" y2="98750"/>
                        <a14:foregroundMark x1="39750" y1="93500" x2="78500" y2="88750"/>
                        <a14:foregroundMark x1="67500" y1="88750" x2="88250" y2="79000"/>
                        <a14:foregroundMark x1="82750" y1="79000" x2="94250" y2="68750"/>
                        <a14:foregroundMark x1="85750" y1="73500" x2="98000" y2="42500"/>
                        <a14:foregroundMark x1="94750" y1="67750" x2="91000" y2="24500"/>
                        <a14:foregroundMark x1="93500" y1="42250" x2="84750" y2="14750"/>
                        <a14:foregroundMark x1="95000" y1="47000" x2="71750" y2="6000"/>
                        <a14:foregroundMark x1="80750" y1="12250" x2="80750" y2="12250"/>
                        <a14:foregroundMark x1="76000" y1="8500" x2="76000" y2="8500"/>
                        <a14:foregroundMark x1="80000" y1="11750" x2="74250" y2="8250"/>
                        <a14:foregroundMark x1="71000" y1="9500" x2="37500" y2="6250"/>
                        <a14:foregroundMark x1="41750" y1="7750" x2="11500" y2="26500"/>
                        <a14:foregroundMark x1="16750" y1="15250" x2="34000" y2="5250"/>
                        <a14:foregroundMark x1="17750" y1="13250" x2="32500" y2="6000"/>
                        <a14:foregroundMark x1="30750" y1="6000" x2="48750" y2="1500"/>
                        <a14:foregroundMark x1="50250" y1="1750" x2="69750" y2="5750"/>
                        <a14:foregroundMark x1="9750" y1="27750" x2="6250" y2="42250"/>
                        <a14:foregroundMark x1="9250" y1="24250" x2="4250" y2="35000"/>
                        <a14:foregroundMark x1="3500" y1="37500" x2="1500" y2="52500"/>
                        <a14:foregroundMark x1="3500" y1="33750" x2="5000" y2="31000"/>
                        <a14:foregroundMark x1="1750" y1="55500" x2="4000" y2="67250"/>
                        <a14:foregroundMark x1="4500" y1="68000" x2="11000" y2="80250"/>
                        <a14:foregroundMark x1="15000" y1="83500" x2="22750" y2="90250"/>
                        <a14:foregroundMark x1="42750" y1="1500" x2="41000" y2="1500"/>
                        <a14:foregroundMark x1="2000" y1="49500" x2="1250" y2="55000"/>
                        <a14:backgroundMark x1="500" y1="40000" x2="0" y2="59250"/>
                        <a14:backgroundMark x1="36750" y1="1250" x2="48250" y2="0"/>
                        <a14:backgroundMark x1="56250" y1="500" x2="51250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20" y="1624569"/>
            <a:ext cx="1348740" cy="134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92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63608810"/>
              </p:ext>
            </p:extLst>
          </p:nvPr>
        </p:nvGraphicFramePr>
        <p:xfrm>
          <a:off x="1143000" y="1480456"/>
          <a:ext cx="7772400" cy="4482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24168" y="1111124"/>
            <a:ext cx="158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м</a:t>
            </a:r>
            <a:r>
              <a:rPr lang="kk-KZ" dirty="0" smtClean="0"/>
              <a:t>лн.тенге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3999" y="603292"/>
            <a:ext cx="9178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363F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цифровых технологий области</a:t>
            </a:r>
            <a:endParaRPr lang="ru-RU" sz="2000" dirty="0">
              <a:solidFill>
                <a:srgbClr val="363F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9800" y="605909"/>
            <a:ext cx="3731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363F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Объем бюджетных средств</a:t>
            </a:r>
            <a:endParaRPr lang="ru-RU" sz="2400" dirty="0">
              <a:solidFill>
                <a:srgbClr val="363F1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14412"/>
              </p:ext>
            </p:extLst>
          </p:nvPr>
        </p:nvGraphicFramePr>
        <p:xfrm>
          <a:off x="1695450" y="1227666"/>
          <a:ext cx="7964744" cy="342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227">
                  <a:extLst>
                    <a:ext uri="{9D8B030D-6E8A-4147-A177-3AD203B41FA5}">
                      <a16:colId xmlns:a16="http://schemas.microsoft.com/office/drawing/2014/main" val="3373233926"/>
                    </a:ext>
                  </a:extLst>
                </a:gridCol>
                <a:gridCol w="6517023">
                  <a:extLst>
                    <a:ext uri="{9D8B030D-6E8A-4147-A177-3AD203B41FA5}">
                      <a16:colId xmlns:a16="http://schemas.microsoft.com/office/drawing/2014/main" val="3917841800"/>
                    </a:ext>
                  </a:extLst>
                </a:gridCol>
                <a:gridCol w="1011494">
                  <a:extLst>
                    <a:ext uri="{9D8B030D-6E8A-4147-A177-3AD203B41FA5}">
                      <a16:colId xmlns:a16="http://schemas.microsoft.com/office/drawing/2014/main" val="145458801"/>
                    </a:ext>
                  </a:extLst>
                </a:gridCol>
              </a:tblGrid>
              <a:tr h="353484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бюджетной программы</a:t>
                      </a:r>
                      <a:endParaRPr lang="ru-RU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48401"/>
                  </a:ext>
                </a:extLst>
              </a:tr>
              <a:tr h="66542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реализации государственной политики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местном уровне в области информации, оказания государственных услуг и проектного управления области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135 079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03014"/>
                  </a:ext>
                </a:extLst>
              </a:tr>
              <a:tr h="5922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Капитальные расходы государственного органа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232 974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020390"/>
                  </a:ext>
                </a:extLst>
              </a:tr>
              <a:tr h="46579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Трансферты из местных бюджетов</a:t>
                      </a:r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(на реализацию мер социальной поддержки специалистов)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131 909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366907"/>
                  </a:ext>
                </a:extLst>
              </a:tr>
              <a:tr h="106468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Трансферты</a:t>
                      </a:r>
                      <a:r>
                        <a:rPr lang="kk-K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республиканского бюджета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1145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07086" y="858334"/>
            <a:ext cx="112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6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914400"/>
          </a:xfrm>
        </p:spPr>
        <p:txBody>
          <a:bodyPr>
            <a:normAutofit/>
          </a:bodyPr>
          <a:lstStyle/>
          <a:p>
            <a:r>
              <a:rPr lang="kk-KZ" dirty="0" smtClean="0"/>
              <a:t>Показатель на 2019год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8382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905903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244</Words>
  <Application>Microsoft Office PowerPoint</Application>
  <PresentationFormat>Лист A4 (210x297 мм)</PresentationFormat>
  <Paragraphs>32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Аспект</vt:lpstr>
      <vt:lpstr>Office Theme</vt:lpstr>
      <vt:lpstr>Презентация PowerPoint</vt:lpstr>
      <vt:lpstr>Презентация PowerPoint</vt:lpstr>
      <vt:lpstr>Презентация PowerPoint</vt:lpstr>
      <vt:lpstr>Показатель на 2019год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Дутщмщ</cp:lastModifiedBy>
  <cp:revision>24</cp:revision>
  <cp:lastPrinted>2019-11-04T11:52:24Z</cp:lastPrinted>
  <dcterms:created xsi:type="dcterms:W3CDTF">2019-11-04T04:53:09Z</dcterms:created>
  <dcterms:modified xsi:type="dcterms:W3CDTF">2019-12-09T10:56:16Z</dcterms:modified>
</cp:coreProperties>
</file>