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04" r:id="rId1"/>
  </p:sldMasterIdLst>
  <p:notesMasterIdLst>
    <p:notesMasterId r:id="rId7"/>
  </p:notesMasterIdLst>
  <p:handoutMasterIdLst>
    <p:handoutMasterId r:id="rId8"/>
  </p:handoutMasterIdLst>
  <p:sldIdLst>
    <p:sldId id="1078" r:id="rId2"/>
    <p:sldId id="1163" r:id="rId3"/>
    <p:sldId id="1164" r:id="rId4"/>
    <p:sldId id="1165" r:id="rId5"/>
    <p:sldId id="1166" r:id="rId6"/>
  </p:sldIdLst>
  <p:sldSz cx="9906000" cy="6858000" type="A4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362D290-4974-4D90-B6A8-82060F1112E2}">
          <p14:sldIdLst>
            <p14:sldId id="1078"/>
            <p14:sldId id="1163"/>
            <p14:sldId id="1164"/>
            <p14:sldId id="1165"/>
            <p14:sldId id="116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CC"/>
    <a:srgbClr val="CCECFF"/>
    <a:srgbClr val="00FFFF"/>
    <a:srgbClr val="33CCCC"/>
    <a:srgbClr val="CCFFFF"/>
    <a:srgbClr val="0080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81" autoAdjust="0"/>
    <p:restoredTop sz="97891" autoAdjust="0"/>
  </p:normalViewPr>
  <p:slideViewPr>
    <p:cSldViewPr>
      <p:cViewPr>
        <p:scale>
          <a:sx n="127" d="100"/>
          <a:sy n="127" d="100"/>
        </p:scale>
        <p:origin x="-1242" y="42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96572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3891" y="1"/>
            <a:ext cx="2919696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7388"/>
            <a:ext cx="2996572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3891" y="9457388"/>
            <a:ext cx="2919696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3817B2B-35E0-4DD8-A433-81307B373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505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0556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5493" y="0"/>
            <a:ext cx="2898874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1525" y="763588"/>
            <a:ext cx="5399088" cy="3738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336" y="4735056"/>
            <a:ext cx="5019377" cy="450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6930"/>
            <a:ext cx="2980556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5493" y="9466930"/>
            <a:ext cx="2898874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19ADA20-0FCC-46AF-956C-D6925C69F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66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442" indent="-287093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968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316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665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014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363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712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6061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7042AB-CC0B-41EA-9FF9-88AD3A585F66}" type="slidenum">
              <a:rPr lang="ru-RU" smtClean="0">
                <a:latin typeface="Times New Roman" panose="02020603050405020304" pitchFamily="18" charset="0"/>
              </a:rPr>
              <a:pPr/>
              <a:t>1</a:t>
            </a:fld>
            <a:endParaRPr lang="ru-RU" smtClean="0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747713"/>
            <a:ext cx="5384800" cy="372745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722332"/>
            <a:ext cx="5485439" cy="4477387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8261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966140" y="5617774"/>
            <a:ext cx="7998180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2449" y="1016990"/>
            <a:ext cx="7778044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73151" y="1009651"/>
            <a:ext cx="7778044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833648" y="702069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533674" y="726098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1134" y="1794935"/>
            <a:ext cx="6200424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1134" y="3736622"/>
            <a:ext cx="6188194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34899" y="535759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71882" y="5357593"/>
            <a:ext cx="5454415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1758" y="5357593"/>
            <a:ext cx="600192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C0DF1FD-4E68-403C-B755-796CF3726C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91E55-043F-4098-ABEC-91F2886BB9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2" y="925691"/>
            <a:ext cx="1550106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6407" y="1106313"/>
            <a:ext cx="5610344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B4FAF-38AE-449A-A1B0-90AA563209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1FBB7-90C2-4EE0-895D-A63A770C31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394" y="2239431"/>
            <a:ext cx="677521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7623" y="3725335"/>
            <a:ext cx="6750756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08218-75E6-4C00-A29A-5871D8EB6C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8C02A-998B-48F2-BF72-9351D99D1A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406652" y="2121407"/>
            <a:ext cx="34671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52060" y="2119313"/>
            <a:ext cx="34671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7692" y="2122312"/>
            <a:ext cx="318448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9891" y="2122311"/>
            <a:ext cx="3189732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F56CA-C78E-4F25-8AF9-E9E72B93ED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406652" y="2944368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032247" y="2944813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F7520-7099-41BA-A2E5-02232E5F9F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D556D-A182-46A3-A13D-29933C437A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844035" y="603504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812293" y="576072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201391" y="2020043"/>
            <a:ext cx="3320229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5258815" y="1150993"/>
            <a:ext cx="3272525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3803" y="3623748"/>
            <a:ext cx="3302965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0173" y="588567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67" y="5829262"/>
            <a:ext cx="3816158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87089" y="5896962"/>
            <a:ext cx="600192" cy="365125"/>
          </a:xfrm>
        </p:spPr>
        <p:txBody>
          <a:bodyPr/>
          <a:lstStyle/>
          <a:p>
            <a:pPr>
              <a:defRPr/>
            </a:pPr>
            <a:fld id="{4D1669E4-A26B-4353-A8A8-F08462758E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07147" y="575769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836833" y="603920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98626" y="2020824"/>
            <a:ext cx="331851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5306833" y="1207272"/>
            <a:ext cx="3156685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8156" y="3621024"/>
            <a:ext cx="3298698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4764" y="5888738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84" y="5831038"/>
            <a:ext cx="359563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92263" y="5900027"/>
            <a:ext cx="600192" cy="365125"/>
          </a:xfrm>
        </p:spPr>
        <p:txBody>
          <a:bodyPr/>
          <a:lstStyle/>
          <a:p>
            <a:pPr>
              <a:defRPr/>
            </a:pPr>
            <a:fld id="{15A42FD4-0D35-4403-A4BF-69EF6F2F8D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81038" y="6069330"/>
            <a:ext cx="8581074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2480" y="575310"/>
            <a:ext cx="833755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2480" y="576072"/>
            <a:ext cx="833755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89053" y="273091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814958" y="274541"/>
            <a:ext cx="566928" cy="614172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6276" y="817583"/>
            <a:ext cx="7545682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4961" y="2119257"/>
            <a:ext cx="6712772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2471" y="5809153"/>
            <a:ext cx="1314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0601" y="5809153"/>
            <a:ext cx="600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9386" y="5809153"/>
            <a:ext cx="600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30C57E69-7141-47C3-88AA-0E2EB9F850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2600" y="1412776"/>
            <a:ext cx="7068344" cy="309634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algn="ctr" eaLnBrk="1" hangingPunct="1"/>
            <a: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Гражданский </a:t>
            </a:r>
            <a:r>
              <a:rPr lang="kk-KZ" sz="3200" b="1" i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исполнение за январь  </a:t>
            </a:r>
            <a: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год Отдел культуры и развития языков Коксуского района</a:t>
            </a:r>
            <a:endParaRPr lang="nl-NL" sz="3200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865438" y="4221163"/>
            <a:ext cx="72532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sz="1900" b="1">
              <a:latin typeface="Arial" panose="020B0604020202020204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52500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86740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634038" y="21526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05155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368824" y="5842426"/>
            <a:ext cx="3167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kk-KZ" sz="2400" b="1" dirty="0" smtClean="0">
                <a:latin typeface="Times New Roman" panose="02020603050405020304" pitchFamily="18" charset="0"/>
              </a:rPr>
              <a:t>Балпык би 2020 г</a:t>
            </a:r>
            <a:r>
              <a:rPr lang="ru-RU" sz="2400" b="1" dirty="0" smtClean="0">
                <a:latin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885113" y="6257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8748713" y="-268288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15362" name="AutoShape 2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7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52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2560" y="1268760"/>
            <a:ext cx="4032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solidFill>
                  <a:srgbClr val="FF0000"/>
                </a:solidFill>
              </a:rPr>
              <a:t>Жануарлардың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энзоотиялық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аурулары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бойынша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ветеринариялық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іс-шараларды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жүргізу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бағдарламасы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бойынша</a:t>
            </a:r>
            <a:r>
              <a:rPr lang="ru-RU" i="1" dirty="0">
                <a:solidFill>
                  <a:srgbClr val="FF0000"/>
                </a:solidFill>
              </a:rPr>
              <a:t> 2017 </a:t>
            </a:r>
            <a:r>
              <a:rPr lang="ru-RU" i="1" dirty="0" err="1">
                <a:solidFill>
                  <a:srgbClr val="FF0000"/>
                </a:solidFill>
              </a:rPr>
              <a:t>жылда</a:t>
            </a:r>
            <a:r>
              <a:rPr lang="ru-RU" i="1" dirty="0">
                <a:solidFill>
                  <a:srgbClr val="FF0000"/>
                </a:solidFill>
              </a:rPr>
              <a:t> 496,0 тенге </a:t>
            </a:r>
            <a:r>
              <a:rPr lang="ru-RU" i="1" dirty="0" smtClean="0">
                <a:solidFill>
                  <a:srgbClr val="FF0000"/>
                </a:solidFill>
              </a:rPr>
              <a:t>,жарты </a:t>
            </a:r>
            <a:r>
              <a:rPr lang="ru-RU" i="1" dirty="0" err="1" smtClean="0">
                <a:solidFill>
                  <a:srgbClr val="FF0000"/>
                </a:solidFill>
              </a:rPr>
              <a:t>жылдын</a:t>
            </a:r>
            <a:r>
              <a:rPr lang="ru-RU" i="1" dirty="0" smtClean="0">
                <a:solidFill>
                  <a:srgbClr val="FF0000"/>
                </a:solidFill>
              </a:rPr>
              <a:t> игеріліу-126,98 </a:t>
            </a:r>
            <a:r>
              <a:rPr lang="ru-RU" i="1" dirty="0" err="1" smtClean="0">
                <a:solidFill>
                  <a:srgbClr val="FF0000"/>
                </a:solidFill>
              </a:rPr>
              <a:t>мың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теңге</a:t>
            </a:r>
            <a:r>
              <a:rPr lang="ru-RU" i="1" dirty="0" smtClean="0">
                <a:solidFill>
                  <a:srgbClr val="FF0000"/>
                </a:solidFill>
              </a:rPr>
              <a:t>, </a:t>
            </a:r>
            <a:r>
              <a:rPr lang="ru-RU" i="1" dirty="0">
                <a:solidFill>
                  <a:srgbClr val="FF0000"/>
                </a:solidFill>
              </a:rPr>
              <a:t>2018 </a:t>
            </a:r>
            <a:r>
              <a:rPr lang="ru-RU" i="1" dirty="0" err="1">
                <a:solidFill>
                  <a:srgbClr val="FF0000"/>
                </a:solidFill>
              </a:rPr>
              <a:t>жылда</a:t>
            </a:r>
            <a:r>
              <a:rPr lang="ru-RU" i="1" dirty="0">
                <a:solidFill>
                  <a:srgbClr val="FF0000"/>
                </a:solidFill>
              </a:rPr>
              <a:t> -496,0 </a:t>
            </a:r>
            <a:r>
              <a:rPr lang="ru-RU" i="1" dirty="0" err="1">
                <a:solidFill>
                  <a:srgbClr val="FF0000"/>
                </a:solidFill>
              </a:rPr>
              <a:t>мың</a:t>
            </a:r>
            <a:r>
              <a:rPr lang="ru-RU" i="1" dirty="0">
                <a:solidFill>
                  <a:srgbClr val="FF0000"/>
                </a:solidFill>
              </a:rPr>
              <a:t> тенге, 2019 </a:t>
            </a:r>
            <a:r>
              <a:rPr lang="ru-RU" i="1" dirty="0" err="1">
                <a:solidFill>
                  <a:srgbClr val="FF0000"/>
                </a:solidFill>
              </a:rPr>
              <a:t>жылға</a:t>
            </a:r>
            <a:r>
              <a:rPr lang="ru-RU" i="1" dirty="0">
                <a:solidFill>
                  <a:srgbClr val="FF0000"/>
                </a:solidFill>
              </a:rPr>
              <a:t> – 741,0  </a:t>
            </a:r>
            <a:r>
              <a:rPr lang="ru-RU" i="1" dirty="0" err="1">
                <a:solidFill>
                  <a:srgbClr val="FF0000"/>
                </a:solidFill>
              </a:rPr>
              <a:t>мың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теңгені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болінді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және</a:t>
            </a:r>
            <a:r>
              <a:rPr lang="ru-RU" i="1" dirty="0">
                <a:solidFill>
                  <a:srgbClr val="FF0000"/>
                </a:solidFill>
              </a:rPr>
              <a:t> 100 </a:t>
            </a:r>
            <a:r>
              <a:rPr lang="ru-RU" i="1" dirty="0" err="1">
                <a:solidFill>
                  <a:srgbClr val="FF0000"/>
                </a:solidFill>
              </a:rPr>
              <a:t>пайыз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игерілді</a:t>
            </a:r>
            <a:r>
              <a:rPr lang="ru-RU" i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82" y="836712"/>
            <a:ext cx="7903080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352600" y="1052736"/>
            <a:ext cx="676875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dirty="0"/>
              <a:t>Бюджет государственного учреждения «Отдел культуры и развитие языков  Кокуского района"  на 2020  год составляет в сумме </a:t>
            </a:r>
            <a:r>
              <a:rPr lang="ru-RU" dirty="0"/>
              <a:t>260 862</a:t>
            </a:r>
            <a:r>
              <a:rPr lang="kk-KZ" dirty="0"/>
              <a:t>,0 тыс. тенге, исполнено на 31 января 2020 год  14 151,34 тыс тенге в том числе: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4608" y="3861048"/>
            <a:ext cx="4953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«услуги по реализации государственной политики в местном уровне в сфере культуры и развитие языков» на содержание отдела в 2020 году  было выделено 7 885,00 </a:t>
            </a:r>
            <a:r>
              <a:rPr lang="ru-RU" dirty="0" err="1">
                <a:solidFill>
                  <a:srgbClr val="FFFF00"/>
                </a:solidFill>
              </a:rPr>
              <a:t>тыс</a:t>
            </a:r>
            <a:r>
              <a:rPr lang="ru-RU" dirty="0">
                <a:solidFill>
                  <a:srgbClr val="FFFF00"/>
                </a:solidFill>
              </a:rPr>
              <a:t> тенге освоено  897,34 </a:t>
            </a:r>
            <a:r>
              <a:rPr lang="ru-RU" dirty="0" err="1">
                <a:solidFill>
                  <a:srgbClr val="FFFF00"/>
                </a:solidFill>
              </a:rPr>
              <a:t>тыс</a:t>
            </a:r>
            <a:r>
              <a:rPr lang="ru-RU" dirty="0">
                <a:solidFill>
                  <a:srgbClr val="FFFF00"/>
                </a:solidFill>
              </a:rPr>
              <a:t> тенге </a:t>
            </a:r>
          </a:p>
        </p:txBody>
      </p:sp>
    </p:spTree>
    <p:extLst>
      <p:ext uri="{BB962C8B-B14F-4D97-AF65-F5344CB8AC3E}">
        <p14:creationId xmlns:p14="http://schemas.microsoft.com/office/powerpoint/2010/main" val="2611560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92" y="894006"/>
            <a:ext cx="7897215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864768" y="894006"/>
            <a:ext cx="5889104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dirty="0"/>
              <a:t>Поддержка культурно-досуговой работы на 2020 год составило – </a:t>
            </a:r>
            <a:r>
              <a:rPr lang="ru-RU" dirty="0"/>
              <a:t>248 942</a:t>
            </a:r>
            <a:r>
              <a:rPr lang="kk-KZ" dirty="0"/>
              <a:t>,0 тысяч тенге  13 254,0 тыс тенге перечислено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174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98" y="908720"/>
            <a:ext cx="7920880" cy="5283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93140" y="4581128"/>
            <a:ext cx="4139779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dirty="0" smtClean="0">
              <a:solidFill>
                <a:srgbClr val="FFFFCC"/>
              </a:solidFill>
            </a:endParaRPr>
          </a:p>
          <a:p>
            <a:endParaRPr lang="ru-RU" dirty="0">
              <a:solidFill>
                <a:srgbClr val="FFFFCC"/>
              </a:solidFill>
            </a:endParaRPr>
          </a:p>
          <a:p>
            <a:endParaRPr lang="ru-RU" dirty="0" smtClean="0">
              <a:solidFill>
                <a:srgbClr val="FFFFCC"/>
              </a:solidFill>
            </a:endParaRPr>
          </a:p>
          <a:p>
            <a:r>
              <a:rPr lang="kk-KZ" dirty="0"/>
              <a:t>Развитие государственного языка и других  языков народа Казахстана в 2020 году за год выделено -1035,0 тыс тенге.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1604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7054" y="1196752"/>
            <a:ext cx="6424332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64568" y="836713"/>
            <a:ext cx="7848872" cy="7386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sz="1400" dirty="0"/>
              <a:t>Капитальные расходы подведомостных учереждений и организации–в  2020 году выделено 3000,0 тыс тенге.</a:t>
            </a:r>
            <a:endParaRPr lang="ru-RU" sz="1400" dirty="0"/>
          </a:p>
          <a:p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328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26457</TotalTime>
  <Words>169</Words>
  <Application>Microsoft Office PowerPoint</Application>
  <PresentationFormat>Лист A4 (210x297 мм)</PresentationFormat>
  <Paragraphs>12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Кнопка</vt:lpstr>
      <vt:lpstr>Гражданский бюджет исполнение за январь  2020 год Отдел культуры и развития языков Коксуского района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.</dc:creator>
  <cp:lastModifiedBy>Улар</cp:lastModifiedBy>
  <cp:revision>1956</cp:revision>
  <cp:lastPrinted>2016-07-20T11:16:55Z</cp:lastPrinted>
  <dcterms:created xsi:type="dcterms:W3CDTF">2004-02-06T14:47:15Z</dcterms:created>
  <dcterms:modified xsi:type="dcterms:W3CDTF">2020-04-30T16:08:50Z</dcterms:modified>
</cp:coreProperties>
</file>