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797675" cy="9925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75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CC00"/>
    <a:srgbClr val="008000"/>
    <a:srgbClr val="33CC33"/>
    <a:srgbClr val="289CB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-523" y="-91"/>
      </p:cViewPr>
      <p:guideLst>
        <p:guide orient="horz" pos="275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9E3A-8F6E-4873-884B-5730E7317365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9762-9AB7-4108-A6AB-F4A72DB9C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404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9E3A-8F6E-4873-884B-5730E7317365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9762-9AB7-4108-A6AB-F4A72DB9C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6392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9E3A-8F6E-4873-884B-5730E7317365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9762-9AB7-4108-A6AB-F4A72DB9C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5010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9E3A-8F6E-4873-884B-5730E7317365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9762-9AB7-4108-A6AB-F4A72DB9C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1372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9E3A-8F6E-4873-884B-5730E7317365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9762-9AB7-4108-A6AB-F4A72DB9C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7170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9E3A-8F6E-4873-884B-5730E7317365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9762-9AB7-4108-A6AB-F4A72DB9C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0979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9E3A-8F6E-4873-884B-5730E7317365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9762-9AB7-4108-A6AB-F4A72DB9C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5919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9E3A-8F6E-4873-884B-5730E7317365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9762-9AB7-4108-A6AB-F4A72DB9C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9484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9E3A-8F6E-4873-884B-5730E7317365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9762-9AB7-4108-A6AB-F4A72DB9C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27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9E3A-8F6E-4873-884B-5730E7317365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9762-9AB7-4108-A6AB-F4A72DB9C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5579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9E3A-8F6E-4873-884B-5730E7317365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9762-9AB7-4108-A6AB-F4A72DB9C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9823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D9E3A-8F6E-4873-884B-5730E7317365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F9762-9AB7-4108-A6AB-F4A72DB9C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0891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C:\Users\Администратор\Desktop\брифинг\111\послдний\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92860"/>
            <a:ext cx="12192000" cy="6665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87481" y="179752"/>
            <a:ext cx="1091966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ӘЛЕУМЕТТІК КӨМЕК</a:t>
            </a:r>
            <a:endParaRPr lang="ru-RU" sz="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59616" y="180338"/>
            <a:ext cx="2069797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МҮГЕДЕКТЕРДІ ОҢАЛТУ БАҒДАРЛАМАСЫ</a:t>
            </a:r>
            <a:endParaRPr lang="ru-RU" sz="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603859" y="1629295"/>
            <a:ext cx="10743014" cy="4871257"/>
            <a:chOff x="133187" y="475069"/>
            <a:chExt cx="4178839" cy="206221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135446" y="476309"/>
              <a:ext cx="1787606" cy="279523"/>
            </a:xfrm>
            <a:prstGeom prst="rect">
              <a:avLst/>
            </a:prstGeom>
            <a:solidFill>
              <a:srgbClr val="2291AC"/>
            </a:solidFill>
            <a:ln>
              <a:solidFill>
                <a:schemeClr val="bg1"/>
              </a:solidFill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 2019 году </a:t>
              </a:r>
              <a:r>
                <a:rPr lang="ru-RU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</a:t>
              </a:r>
              <a:r>
                <a:rPr lang="ru-RU" sz="1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олее </a:t>
              </a:r>
              <a:r>
                <a:rPr lang="ru-RU" sz="1400" b="1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450 тысяч </a:t>
              </a:r>
              <a:r>
                <a:rPr lang="ru-RU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малообеспеченных граждан получили социальную помощь </a:t>
              </a:r>
              <a:r>
                <a:rPr lang="ru-RU" sz="1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 </a:t>
              </a:r>
              <a:r>
                <a:rPr lang="ru-RU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сумму </a:t>
              </a:r>
              <a:r>
                <a:rPr lang="ru-RU" sz="1400" b="1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39,5 млрд. </a:t>
              </a:r>
              <a:r>
                <a:rPr lang="ru-RU" sz="1400" b="1" dirty="0" smtClean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тенге.</a:t>
              </a:r>
              <a:endParaRPr lang="ru-RU" sz="1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8" name="Picture 2" descr="C:\Users\Public\Documents\Стенд для Акимата 2019\МОС\43498.jpg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36340" y="912551"/>
              <a:ext cx="412308" cy="335126"/>
            </a:xfrm>
            <a:prstGeom prst="roundRect">
              <a:avLst>
                <a:gd name="adj" fmla="val 50000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sp>
          <p:nvSpPr>
            <p:cNvPr id="9" name="Прямоугольник 8"/>
            <p:cNvSpPr/>
            <p:nvPr/>
          </p:nvSpPr>
          <p:spPr>
            <a:xfrm>
              <a:off x="133187" y="1425524"/>
              <a:ext cx="1787606" cy="513756"/>
            </a:xfrm>
            <a:prstGeom prst="rect">
              <a:avLst/>
            </a:prstGeom>
            <a:solidFill>
              <a:srgbClr val="2291AC"/>
            </a:solidFill>
            <a:ln>
              <a:solidFill>
                <a:schemeClr val="bg1"/>
              </a:solidFill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 Адресную социальную помощь нового формата получили </a:t>
              </a:r>
              <a:r>
                <a:rPr lang="ru-RU" sz="1400" b="1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257 470 человек </a:t>
              </a:r>
              <a:r>
                <a:rPr lang="ru-RU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 </a:t>
              </a:r>
              <a:r>
                <a:rPr lang="ru-RU" sz="1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сумму   </a:t>
              </a:r>
              <a:r>
                <a:rPr lang="ru-RU" sz="1400" b="1" dirty="0" smtClean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30,7 </a:t>
              </a:r>
              <a:r>
                <a:rPr lang="ru-RU" sz="1400" b="1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млрд. </a:t>
              </a:r>
              <a:r>
                <a:rPr lang="ru-RU" sz="1400" b="1" dirty="0" smtClean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тенге</a:t>
              </a:r>
              <a:r>
                <a:rPr lang="ru-RU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Из них активными мерами занятости охвачено</a:t>
              </a:r>
              <a:r>
                <a:rPr lang="ru-RU" sz="1400" b="1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7 660 </a:t>
              </a:r>
              <a:r>
                <a:rPr lang="ru-RU" sz="1400" b="1" dirty="0" smtClean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человек.</a:t>
              </a:r>
              <a:endParaRPr lang="ru-RU" sz="1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35446" y="2096333"/>
              <a:ext cx="1787606" cy="367594"/>
            </a:xfrm>
            <a:prstGeom prst="rect">
              <a:avLst/>
            </a:prstGeom>
            <a:solidFill>
              <a:srgbClr val="2291AC"/>
            </a:solidFill>
            <a:ln>
              <a:solidFill>
                <a:schemeClr val="bg1"/>
              </a:solidFill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 По решению местных представительных органов более </a:t>
              </a:r>
              <a:r>
                <a:rPr lang="ru-RU" sz="1400" b="1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204 тыс. гражданам </a:t>
              </a:r>
              <a:r>
                <a:rPr lang="ru-RU" sz="1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выплачена  социальная </a:t>
              </a:r>
              <a:r>
                <a:rPr lang="ru-RU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помощь </a:t>
              </a:r>
              <a:r>
                <a:rPr lang="ru-RU" sz="1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 сумму </a:t>
              </a:r>
              <a:r>
                <a:rPr lang="ru-RU" sz="1400" b="1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3,5</a:t>
              </a:r>
              <a:r>
                <a:rPr lang="ru-RU" sz="1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b="1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млрд. тенге.</a:t>
              </a:r>
            </a:p>
          </p:txBody>
        </p:sp>
        <p:pic>
          <p:nvPicPr>
            <p:cNvPr id="11" name="Picture 2" descr="C:\Users\Public\Documents\Стенд для Акимата 2019\МОС\картинки\logo.png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235179" y="949421"/>
              <a:ext cx="412308" cy="335126"/>
            </a:xfrm>
            <a:prstGeom prst="roundRect">
              <a:avLst>
                <a:gd name="adj" fmla="val 4533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2" name="Picture 4" descr="C:\Users\Public\Documents\Стенд для Акимата 2019\МОС\картинки\Социальная-реабилитация-инвалидов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235179" y="1486049"/>
              <a:ext cx="412308" cy="392068"/>
            </a:xfrm>
            <a:prstGeom prst="roundRect">
              <a:avLst>
                <a:gd name="adj" fmla="val 50000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3" name="Picture 5" descr="C:\Users\Public\Documents\Стенд для Акимата 2019\МОС\картинки\IMG_1148.jpg"/>
            <p:cNvPicPr>
              <a:picLocks noChangeArrowheads="1"/>
            </p:cNvPicPr>
            <p:nvPr/>
          </p:nvPicPr>
          <p:blipFill>
            <a:blip r:embed="rId6" cstate="print"/>
            <a:srcRect l="10783" r="28113" b="2892"/>
            <a:stretch>
              <a:fillRect/>
            </a:stretch>
          </p:blipFill>
          <p:spPr bwMode="auto">
            <a:xfrm>
              <a:off x="2228357" y="2091022"/>
              <a:ext cx="412308" cy="367594"/>
            </a:xfrm>
            <a:prstGeom prst="roundRect">
              <a:avLst>
                <a:gd name="adj" fmla="val 50000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sp>
          <p:nvSpPr>
            <p:cNvPr id="14" name="Кольцо 13"/>
            <p:cNvSpPr/>
            <p:nvPr/>
          </p:nvSpPr>
          <p:spPr>
            <a:xfrm flipV="1">
              <a:off x="665852" y="827842"/>
              <a:ext cx="549744" cy="501261"/>
            </a:xfrm>
            <a:prstGeom prst="donut">
              <a:avLst>
                <a:gd name="adj" fmla="val 6057"/>
              </a:avLst>
            </a:prstGeom>
            <a:solidFill>
              <a:srgbClr val="2291AC">
                <a:alpha val="35000"/>
              </a:srgbClr>
            </a:solidFill>
            <a:ln>
              <a:solidFill>
                <a:srgbClr val="BBEBE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5400">
                <a:solidFill>
                  <a:schemeClr val="tx1"/>
                </a:solidFill>
              </a:endParaRPr>
            </a:p>
          </p:txBody>
        </p:sp>
        <p:sp>
          <p:nvSpPr>
            <p:cNvPr id="15" name="Кольцо 14"/>
            <p:cNvSpPr/>
            <p:nvPr/>
          </p:nvSpPr>
          <p:spPr>
            <a:xfrm flipV="1">
              <a:off x="2157228" y="881176"/>
              <a:ext cx="549744" cy="478289"/>
            </a:xfrm>
            <a:prstGeom prst="donut">
              <a:avLst>
                <a:gd name="adj" fmla="val 6057"/>
              </a:avLst>
            </a:prstGeom>
            <a:solidFill>
              <a:srgbClr val="2291AC">
                <a:alpha val="35000"/>
              </a:srgbClr>
            </a:solidFill>
            <a:ln>
              <a:solidFill>
                <a:srgbClr val="BBEBE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5400">
                <a:solidFill>
                  <a:schemeClr val="tx1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2802906" y="475069"/>
              <a:ext cx="1509120" cy="279523"/>
            </a:xfrm>
            <a:prstGeom prst="rect">
              <a:avLst/>
            </a:prstGeom>
            <a:solidFill>
              <a:srgbClr val="2291AC"/>
            </a:solidFill>
            <a:ln>
              <a:solidFill>
                <a:schemeClr val="bg1"/>
              </a:solidFill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 2019 </a:t>
              </a:r>
              <a:r>
                <a:rPr lang="ru-RU" sz="1400" b="1" dirty="0" smtClean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году  29 тысяч </a:t>
              </a:r>
              <a:r>
                <a:rPr lang="ru-RU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инвалидов обеспечены </a:t>
              </a:r>
              <a:r>
                <a:rPr lang="ru-RU" sz="1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средствами реабилитации на </a:t>
              </a:r>
              <a:r>
                <a:rPr lang="ru-RU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сумму</a:t>
              </a:r>
              <a:r>
                <a:rPr lang="ru-RU" sz="1400" b="1" dirty="0" smtClean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3,9 </a:t>
              </a:r>
              <a:r>
                <a:rPr lang="ru-RU" sz="1400" b="1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млрд. </a:t>
              </a:r>
              <a:r>
                <a:rPr lang="ru-RU" sz="1400" b="1" dirty="0" smtClean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тенге. </a:t>
              </a:r>
              <a:r>
                <a:rPr lang="ru-RU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 том числе:</a:t>
              </a:r>
            </a:p>
          </p:txBody>
        </p:sp>
        <p:sp>
          <p:nvSpPr>
            <p:cNvPr id="17" name="Кольцо 16"/>
            <p:cNvSpPr/>
            <p:nvPr/>
          </p:nvSpPr>
          <p:spPr>
            <a:xfrm flipV="1">
              <a:off x="2167292" y="1428304"/>
              <a:ext cx="549744" cy="510976"/>
            </a:xfrm>
            <a:prstGeom prst="donut">
              <a:avLst>
                <a:gd name="adj" fmla="val 6057"/>
              </a:avLst>
            </a:prstGeom>
            <a:solidFill>
              <a:srgbClr val="2291AC">
                <a:alpha val="35000"/>
              </a:srgbClr>
            </a:solidFill>
            <a:ln>
              <a:solidFill>
                <a:srgbClr val="BBEBE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5400">
                <a:solidFill>
                  <a:schemeClr val="tx1"/>
                </a:solidFill>
              </a:endParaRPr>
            </a:p>
          </p:txBody>
        </p:sp>
        <p:sp>
          <p:nvSpPr>
            <p:cNvPr id="18" name="Кольцо 17"/>
            <p:cNvSpPr/>
            <p:nvPr/>
          </p:nvSpPr>
          <p:spPr>
            <a:xfrm flipV="1">
              <a:off x="2157228" y="2014374"/>
              <a:ext cx="549744" cy="522905"/>
            </a:xfrm>
            <a:prstGeom prst="donut">
              <a:avLst>
                <a:gd name="adj" fmla="val 6057"/>
              </a:avLst>
            </a:prstGeom>
            <a:solidFill>
              <a:srgbClr val="2291AC">
                <a:alpha val="35000"/>
              </a:srgbClr>
            </a:solidFill>
            <a:ln>
              <a:solidFill>
                <a:srgbClr val="BBEBE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5400">
                <a:solidFill>
                  <a:schemeClr val="tx1"/>
                </a:solidFill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2802906" y="922263"/>
              <a:ext cx="1507586" cy="367594"/>
            </a:xfrm>
            <a:prstGeom prst="rect">
              <a:avLst/>
            </a:prstGeom>
            <a:solidFill>
              <a:srgbClr val="2291AC"/>
            </a:solidFill>
            <a:ln>
              <a:solidFill>
                <a:schemeClr val="bg1"/>
              </a:solidFill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Санаторно-курортным лечением охвачено </a:t>
              </a:r>
              <a:r>
                <a:rPr lang="ru-RU" sz="1400" b="1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5450 человек </a:t>
              </a:r>
              <a:r>
                <a:rPr lang="ru-RU" sz="1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 сумму </a:t>
              </a:r>
              <a:r>
                <a:rPr lang="ru-RU" sz="1400" b="1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513 млн. тенге</a:t>
              </a:r>
              <a:r>
                <a:rPr lang="ru-RU" sz="1400" b="1" dirty="0" smtClean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kk-KZ" sz="1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2802906" y="1508252"/>
              <a:ext cx="1507586" cy="367594"/>
            </a:xfrm>
            <a:prstGeom prst="rect">
              <a:avLst/>
            </a:prstGeom>
            <a:solidFill>
              <a:srgbClr val="2291AC"/>
            </a:solidFill>
            <a:ln>
              <a:solidFill>
                <a:schemeClr val="bg1"/>
              </a:solidFill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k-KZ" sz="1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Техническими средствами передвижения охвачено </a:t>
              </a:r>
              <a:r>
                <a:rPr lang="kk-KZ" sz="1400" b="1" dirty="0" smtClean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 </a:t>
              </a:r>
              <a:r>
                <a:rPr lang="kk-KZ" sz="1400" b="1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350 </a:t>
              </a:r>
              <a:r>
                <a:rPr lang="kk-KZ" sz="1400" b="1" dirty="0" smtClean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человек </a:t>
              </a:r>
              <a:r>
                <a:rPr lang="kk-KZ" sz="1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 сумму </a:t>
              </a:r>
              <a:r>
                <a:rPr lang="en-US" sz="1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                            </a:t>
              </a:r>
              <a:r>
                <a:rPr lang="kk-KZ" sz="1400" b="1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140,6 млн. </a:t>
              </a:r>
              <a:r>
                <a:rPr lang="kk-KZ" sz="1400" b="1" dirty="0" smtClean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тенге.</a:t>
              </a:r>
              <a:endPara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2802906" y="2094241"/>
              <a:ext cx="1507586" cy="367594"/>
            </a:xfrm>
            <a:prstGeom prst="rect">
              <a:avLst/>
            </a:prstGeom>
            <a:solidFill>
              <a:srgbClr val="2291AC"/>
            </a:solidFill>
            <a:ln>
              <a:solidFill>
                <a:schemeClr val="bg1"/>
              </a:solidFill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k-KZ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Протезно-ортопедической помощью </a:t>
              </a:r>
              <a:r>
                <a:rPr lang="kk-KZ" sz="1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обеспечено </a:t>
              </a:r>
              <a:r>
                <a:rPr lang="kk-KZ" sz="1400" b="1" dirty="0" smtClean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 </a:t>
              </a:r>
              <a:r>
                <a:rPr lang="kk-KZ" sz="1400" b="1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100 </a:t>
              </a:r>
              <a:r>
                <a:rPr lang="kk-KZ" sz="1400" b="1" dirty="0" smtClean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изделиями</a:t>
              </a:r>
              <a:r>
                <a:rPr lang="kk-KZ" sz="1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на сумму </a:t>
              </a:r>
              <a:r>
                <a:rPr lang="en-US" sz="1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           </a:t>
              </a:r>
              <a:r>
                <a:rPr lang="kk-KZ" sz="1400" b="1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290,3 млн. </a:t>
              </a:r>
              <a:r>
                <a:rPr lang="kk-KZ" sz="1400" b="1" smtClean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тенге.</a:t>
              </a:r>
              <a:endPara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1318489" y="1250574"/>
            <a:ext cx="27227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СОЦИАЛЬНАЯ ПОМОЩЬ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077998" y="1233230"/>
            <a:ext cx="465415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 РЕАБИЛИТАЦИИ ИНВАЛИДОВ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87481" y="494652"/>
            <a:ext cx="10011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МЕРЫ ГОСУДАРСТВЕННОЙ ПОДДЕРЖКИ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51084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139</Words>
  <Application>Microsoft Office PowerPoint</Application>
  <PresentationFormat>Произвольный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Игорь</dc:creator>
  <cp:lastModifiedBy>юзер</cp:lastModifiedBy>
  <cp:revision>31</cp:revision>
  <cp:lastPrinted>2020-02-12T06:40:11Z</cp:lastPrinted>
  <dcterms:created xsi:type="dcterms:W3CDTF">2020-02-10T05:20:43Z</dcterms:created>
  <dcterms:modified xsi:type="dcterms:W3CDTF">2020-02-28T07:08:37Z</dcterms:modified>
</cp:coreProperties>
</file>