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64" r:id="rId4"/>
    <p:sldId id="260" r:id="rId5"/>
    <p:sldId id="261" r:id="rId6"/>
  </p:sldIdLst>
  <p:sldSz cx="9906000" cy="6858000" type="A4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1F1F1"/>
    <a:srgbClr val="363F11"/>
    <a:srgbClr val="2D7154"/>
    <a:srgbClr val="B78E20"/>
    <a:srgbClr val="7A7A7A"/>
    <a:srgbClr val="D9DECD"/>
    <a:srgbClr val="8399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350" y="-90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187575" y="3471863"/>
            <a:ext cx="55403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663" y="5054600"/>
            <a:ext cx="7302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F4A6-840A-4BA8-B600-1C7703761FCD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5054600"/>
            <a:ext cx="44021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050" y="5054600"/>
            <a:ext cx="447675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E9D1-9F9B-46C3-BCAF-4337ADAEB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3739-8E82-46F5-98BC-B8FBEE573694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031D-D232-4E9E-B878-21991C865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84300" y="4140200"/>
            <a:ext cx="71580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F3AC-3841-434E-B8FB-C7ACD81AE3AF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E9D1-0CE1-45F3-8B4B-59A20A661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0750" y="904875"/>
            <a:ext cx="4953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9288" y="2827338"/>
            <a:ext cx="4953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84300" y="4140200"/>
            <a:ext cx="7145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12A9-63E6-4E73-A34D-5CC86FACEDC6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CA67-527A-46B6-B7E4-8E7077139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9030-0F70-48AF-B955-7AAC142308EB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4DD4-F39A-4790-8003-1177E54E2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0913" y="896938"/>
            <a:ext cx="4953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50" y="2608263"/>
            <a:ext cx="4953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84300" y="3429000"/>
            <a:ext cx="7145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BF3E-AA02-4FF4-BA5B-DB4809CC744B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D74F-AEB9-402F-B35A-7ABF241BF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84300" y="3429000"/>
            <a:ext cx="71580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F535-9B10-41F6-9C76-C99C1FFDBCBC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22DE-5821-40D6-816B-67487F263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84300" y="2354263"/>
            <a:ext cx="71580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6FDB-1973-4974-875A-C231718ADA25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815C-C272-40F2-ADD8-7D0A0F963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7659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F1B2-FCBA-4F41-B3F4-6149C5DA0CF8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7A3D-3245-40EE-9EDB-D1D5F6B6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84300" y="2355850"/>
            <a:ext cx="7145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8675-0C8A-4AAF-8DED-D1257BEF9524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97E9-AA8F-4035-8269-2DEF308D3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384300" y="3598863"/>
            <a:ext cx="7145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16A4-4540-4D59-9497-522E675BB962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6FF9-CCFA-4583-BD33-BC0BB85B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84300" y="2355850"/>
            <a:ext cx="7145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93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0364-A04B-4CC7-8E3A-D243CCE7EC2E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4377-0103-464B-96F4-C4CDF4B74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384300" y="2354263"/>
            <a:ext cx="7145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230B-896B-4018-84E3-6A95354F399E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79F-3364-403E-8BB0-F04138024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84300" y="2354263"/>
            <a:ext cx="7145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9C38-E641-4477-95AD-F6DFE93C1775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E4E5-3BF4-4F62-8CFB-FDC6BAE5B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7034-370D-4205-807B-6D225E7FFE25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144C-C862-4028-85E8-FFC5396DC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84300" y="2913063"/>
            <a:ext cx="25288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29D9-3D21-4544-8656-596CF7261C19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BBB7-9658-4010-BECB-7AEE5FB44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8801-DEE1-4EFA-B293-C2DA30497191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688E-C47B-4881-BFE3-B596989B8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915525" cy="6858000"/>
            <a:chOff x="0" y="0"/>
            <a:chExt cx="9152467" cy="6858000"/>
          </a:xfrm>
        </p:grpSpPr>
        <p:pic>
          <p:nvPicPr>
            <p:cNvPr id="3080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274763" y="915988"/>
            <a:ext cx="73660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74763" y="2490788"/>
            <a:ext cx="7366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575" y="5961063"/>
            <a:ext cx="124301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2695B7B-AEFF-40AF-A3DF-DA9231E8A726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763" y="5961063"/>
            <a:ext cx="55308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2138" y="5961063"/>
            <a:ext cx="4286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8AF9353-86AE-4284-99BD-797C8F2FE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81" r:id="rId7"/>
    <p:sldLayoutId id="2147483791" r:id="rId8"/>
    <p:sldLayoutId id="2147483782" r:id="rId9"/>
    <p:sldLayoutId id="2147483783" r:id="rId10"/>
    <p:sldLayoutId id="2147483792" r:id="rId11"/>
    <p:sldLayoutId id="2147483793" r:id="rId12"/>
    <p:sldLayoutId id="2147483784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trudbuh15@mail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063750" y="2897188"/>
            <a:ext cx="59483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63F11"/>
                </a:solidFill>
                <a:latin typeface="Garamond" pitchFamily="18" charset="0"/>
              </a:rPr>
              <a:t>Гражданский бюджет </a:t>
            </a:r>
          </a:p>
          <a:p>
            <a:pPr algn="ctr"/>
            <a:r>
              <a:rPr lang="ru-RU" sz="3200">
                <a:solidFill>
                  <a:srgbClr val="363F11"/>
                </a:solidFill>
                <a:latin typeface="Garamond" pitchFamily="18" charset="0"/>
              </a:rPr>
              <a:t>Управление по инспекции труда </a:t>
            </a:r>
          </a:p>
          <a:p>
            <a:pPr algn="ctr"/>
            <a:r>
              <a:rPr lang="ru-RU" sz="3200">
                <a:solidFill>
                  <a:srgbClr val="363F11"/>
                </a:solidFill>
                <a:latin typeface="Garamond" pitchFamily="18" charset="0"/>
              </a:rPr>
              <a:t>Алматинской области</a:t>
            </a: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938" y="1624013"/>
            <a:ext cx="13477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1143000" y="1481138"/>
          <a:ext cx="7772400" cy="4481512"/>
        </p:xfrm>
        <a:graphic>
          <a:graphicData uri="http://schemas.openxmlformats.org/presentationml/2006/ole">
            <p:oleObj spid="_x0000_s1026" r:id="rId3" imgW="7773074" imgH="4480948" progId="Excel.Chart.8">
              <p:embed/>
            </p:oleObj>
          </a:graphicData>
        </a:graphic>
      </p:graphicFrame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8024813" y="1111250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>
                <a:latin typeface="Garamond" pitchFamily="18" charset="0"/>
              </a:rPr>
              <a:t>млн.тенге</a:t>
            </a:r>
            <a:endParaRPr lang="ru-RU">
              <a:latin typeface="Garamond" pitchFamily="18" charset="0"/>
            </a:endParaRPr>
          </a:p>
        </p:txBody>
      </p:sp>
      <p:sp>
        <p:nvSpPr>
          <p:cNvPr id="1028" name="TextBox 8"/>
          <p:cNvSpPr txBox="1">
            <a:spLocks noChangeArrowheads="1"/>
          </p:cNvSpPr>
          <p:nvPr/>
        </p:nvSpPr>
        <p:spPr bwMode="auto">
          <a:xfrm>
            <a:off x="892175" y="603250"/>
            <a:ext cx="8296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63F11"/>
                </a:solidFill>
                <a:latin typeface="Times New Roman" pitchFamily="18" charset="0"/>
                <a:cs typeface="Times New Roman" pitchFamily="18" charset="0"/>
              </a:rPr>
              <a:t>Управление по инспекции труда Алматинской области                                                 </a:t>
            </a:r>
            <a:r>
              <a:rPr lang="ru-RU">
                <a:solidFill>
                  <a:srgbClr val="363F11"/>
                </a:solidFill>
                <a:latin typeface="Times New Roman" pitchFamily="18" charset="0"/>
                <a:cs typeface="Times New Roman" pitchFamily="18" charset="0"/>
              </a:rPr>
              <a:t>015 за счет средств местного бюджета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6"/>
          <p:cNvGraphicFramePr>
            <a:graphicFrameLocks/>
          </p:cNvGraphicFramePr>
          <p:nvPr/>
        </p:nvGraphicFramePr>
        <p:xfrm>
          <a:off x="1143000" y="1481138"/>
          <a:ext cx="7772400" cy="4481512"/>
        </p:xfrm>
        <a:graphic>
          <a:graphicData uri="http://schemas.openxmlformats.org/presentationml/2006/ole">
            <p:oleObj spid="_x0000_s2050" r:id="rId3" imgW="7773074" imgH="4480948" progId="Excel.Chart.8">
              <p:embed/>
            </p:oleObj>
          </a:graphicData>
        </a:graphic>
      </p:graphicFrame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8024813" y="1111250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>
                <a:latin typeface="Garamond" pitchFamily="18" charset="0"/>
              </a:rPr>
              <a:t>млн.тенге</a:t>
            </a:r>
            <a:endParaRPr lang="ru-RU">
              <a:latin typeface="Garamond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793750" y="671513"/>
            <a:ext cx="838358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63F11"/>
                </a:solidFill>
                <a:latin typeface="Times New Roman" pitchFamily="18" charset="0"/>
                <a:cs typeface="Times New Roman" pitchFamily="18" charset="0"/>
              </a:rPr>
              <a:t>Управление по инспекции труда Алматинской области                                                 </a:t>
            </a:r>
            <a:r>
              <a:rPr lang="ru-RU">
                <a:solidFill>
                  <a:srgbClr val="363F11"/>
                </a:solidFill>
                <a:latin typeface="Times New Roman" pitchFamily="18" charset="0"/>
                <a:cs typeface="Times New Roman" pitchFamily="18" charset="0"/>
              </a:rPr>
              <a:t>003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Капитальные расходы государственного органа</a:t>
            </a:r>
          </a:p>
          <a:p>
            <a:pPr algn="ctr"/>
            <a:endParaRPr lang="ru-RU" sz="2000">
              <a:solidFill>
                <a:srgbClr val="363F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040063" y="606425"/>
            <a:ext cx="3730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63F11"/>
                </a:solidFill>
                <a:latin typeface="Times New Roman" pitchFamily="18" charset="0"/>
                <a:cs typeface="Times New Roman" pitchFamily="18" charset="0"/>
              </a:rPr>
              <a:t>Объем бюджетных средств</a:t>
            </a:r>
            <a:endParaRPr lang="ru-RU" sz="2400">
              <a:solidFill>
                <a:srgbClr val="363F11"/>
              </a:solidFill>
              <a:latin typeface="Garamond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1050" y="1227138"/>
          <a:ext cx="8248651" cy="472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27">
                  <a:extLst>
                    <a:ext uri="{9D8B030D-6E8A-4147-A177-3AD203B41FA5}"/>
                  </a:extLst>
                </a:gridCol>
                <a:gridCol w="6517023">
                  <a:extLst>
                    <a:ext uri="{9D8B030D-6E8A-4147-A177-3AD203B41FA5}"/>
                  </a:extLst>
                </a:gridCol>
                <a:gridCol w="1295401">
                  <a:extLst>
                    <a:ext uri="{9D8B030D-6E8A-4147-A177-3AD203B41FA5}"/>
                  </a:extLst>
                </a:gridCol>
              </a:tblGrid>
              <a:tr h="35348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бюджетной программы</a:t>
                      </a: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38216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Услуги по реализации государственной политики в области регулирования трудовых отношении на местном уровне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81383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66542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 счет</a:t>
                      </a:r>
                      <a:r>
                        <a:rPr lang="ru-RU" baseline="0" dirty="0" smtClean="0"/>
                        <a:t> средств местного бюджета 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75264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42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Капитальные расходы государственного органа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57" name="Прямоугольник 5"/>
          <p:cNvSpPr>
            <a:spLocks noChangeArrowheads="1"/>
          </p:cNvSpPr>
          <p:nvPr/>
        </p:nvSpPr>
        <p:spPr bwMode="auto">
          <a:xfrm>
            <a:off x="7907338" y="858838"/>
            <a:ext cx="1122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7728" y="550321"/>
            <a:ext cx="3831370" cy="505909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12030" y="5105652"/>
          <a:ext cx="8281937" cy="1074812"/>
        </p:xfrm>
        <a:graphic>
          <a:graphicData uri="http://schemas.openxmlformats.org/drawingml/2006/table">
            <a:tbl>
              <a:tblPr firstRow="1" bandRow="1"/>
              <a:tblGrid>
                <a:gridCol w="2812519">
                  <a:extLst>
                    <a:ext uri="{9D8B030D-6E8A-4147-A177-3AD203B41FA5}"/>
                  </a:extLst>
                </a:gridCol>
                <a:gridCol w="2820318">
                  <a:extLst>
                    <a:ext uri="{9D8B030D-6E8A-4147-A177-3AD203B41FA5}"/>
                  </a:extLst>
                </a:gridCol>
                <a:gridCol w="2649100">
                  <a:extLst>
                    <a:ext uri="{9D8B030D-6E8A-4147-A177-3AD203B41FA5}"/>
                  </a:extLst>
                </a:gridCol>
              </a:tblGrid>
              <a:tr h="107481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размещение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Управление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инспекции труда  </a:t>
                      </a: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800" b="1" kern="1200" baseline="0" noProof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800" b="1" kern="1200" baseline="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Главный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специалист - б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ухгалтер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Сугурбекова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Ж. Т.</a:t>
                      </a:r>
                      <a:endParaRPr lang="ru-RU" sz="800" b="1" kern="120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Телефон: +7 (7282) 24 07 31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e-mail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kern="1200" cap="none" spc="0" noProof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trudbuh15</a:t>
                      </a:r>
                      <a:r>
                        <a:rPr lang="ru-RU" sz="800" b="0" kern="1200" cap="none" spc="0" noProof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@</a:t>
                      </a:r>
                      <a:r>
                        <a:rPr lang="ru-RU" sz="800" b="0" kern="1200" cap="none" spc="0" noProof="0" dirty="0" err="1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mail.ru</a:t>
                      </a:r>
                      <a:r>
                        <a:rPr lang="ru-RU" sz="800" b="0" kern="1200" cap="none" spc="0" noProof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b="0" kern="1200" cap="none" spc="0" baseline="0" noProof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kk-KZ" sz="800" b="0" kern="1200" noProof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B0F0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kk-KZ" sz="800" b="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Алматинская область город Талдыкорган ул. Кабанбай батыра , 48</a:t>
                      </a:r>
                      <a:endParaRPr lang="ru-RU" sz="800" b="1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946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1185863"/>
            <a:ext cx="5795963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</TotalTime>
  <Words>118</Words>
  <Application>Microsoft Office PowerPoint</Application>
  <PresentationFormat>Лист A4 (210x297 мм)</PresentationFormat>
  <Paragraphs>36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Garamond</vt:lpstr>
      <vt:lpstr>Calibri</vt:lpstr>
      <vt:lpstr>Times New Roman</vt:lpstr>
      <vt:lpstr>Натуральные материалы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888</cp:lastModifiedBy>
  <cp:revision>29</cp:revision>
  <cp:lastPrinted>2019-11-04T11:52:24Z</cp:lastPrinted>
  <dcterms:created xsi:type="dcterms:W3CDTF">2019-11-04T04:53:09Z</dcterms:created>
  <dcterms:modified xsi:type="dcterms:W3CDTF">2021-03-01T08:00:37Z</dcterms:modified>
</cp:coreProperties>
</file>