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6" r:id="rId2"/>
    <p:sldId id="256" r:id="rId3"/>
    <p:sldId id="257" r:id="rId4"/>
    <p:sldId id="263" r:id="rId5"/>
    <p:sldId id="2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 autoAdjust="0"/>
  </p:normalViewPr>
  <p:slideViewPr>
    <p:cSldViewPr snapToGrid="0">
      <p:cViewPr varScale="1">
        <p:scale>
          <a:sx n="114" d="100"/>
          <a:sy n="114" d="100"/>
        </p:scale>
        <p:origin x="-228" y="-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1366" y="2771768"/>
            <a:ext cx="11237976" cy="634804"/>
          </a:xfrm>
        </p:spPr>
        <p:txBody>
          <a:bodyPr/>
          <a:lstStyle/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Вашему вниманию представлен проект Гражданского бюджета                       </a:t>
            </a:r>
            <a:r>
              <a:rPr lang="ru-RU" sz="2800" dirty="0" smtClean="0"/>
              <a:t>ГУ «Отдел архитектуры и градостроительства города Аксу»</a:t>
            </a:r>
            <a:br>
              <a:rPr lang="ru-RU" sz="2800" dirty="0" smtClean="0"/>
            </a:b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 2021-2023 годы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46111" y="210312"/>
            <a:ext cx="9404723" cy="865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Уважаемые жители города!</a:t>
            </a:r>
            <a:endParaRPr kumimoji="0" lang="ru-RU" sz="7200" b="0" i="0" u="none" strike="noStrike" kern="1200" cap="none" spc="0" normalizeH="0" baseline="0" noProof="0" dirty="0">
              <a:ln>
                <a:noFill/>
              </a:ln>
              <a:solidFill>
                <a:srgbClr val="EBEBEB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8404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4" y="1447800"/>
            <a:ext cx="10229325" cy="3329581"/>
          </a:xfrm>
        </p:spPr>
        <p:txBody>
          <a:bodyPr/>
          <a:lstStyle/>
          <a:p>
            <a:r>
              <a:rPr lang="ru-RU" sz="4400" dirty="0" smtClean="0"/>
              <a:t>Гражданский бюджет                               ГУ «Отдел архитектуры и градостроительства города Аксу»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Проект Бюджета на 20</a:t>
            </a:r>
            <a:r>
              <a:rPr lang="en-US" dirty="0" smtClean="0"/>
              <a:t>2</a:t>
            </a:r>
            <a:r>
              <a:rPr lang="ru-RU" dirty="0" smtClean="0"/>
              <a:t>1-2023 годы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83202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2068" y="522514"/>
            <a:ext cx="11782696" cy="5891348"/>
          </a:xfrm>
        </p:spPr>
        <p:txBody>
          <a:bodyPr/>
          <a:lstStyle/>
          <a:p>
            <a:pPr fontAlgn="base"/>
            <a:r>
              <a:rPr lang="ru-RU" sz="3200" dirty="0" smtClean="0"/>
              <a:t>Основные функции государственного органа:</a:t>
            </a:r>
            <a:br>
              <a:rPr lang="ru-RU" sz="32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	</a:t>
            </a:r>
            <a:r>
              <a:rPr lang="ru-RU" sz="1600" dirty="0" smtClean="0"/>
              <a:t>-  координация деятельности по реализации утвержденного в установленном законодательством порядке генерального плана города, комплексной схемы градостроительного планирования прилегающих территорий (проекта районной планировки), отнесенных в установленном законодательством порядке к зоне влияния города;</a:t>
            </a:r>
            <a:br>
              <a:rPr lang="ru-RU" sz="1600" dirty="0" smtClean="0"/>
            </a:br>
            <a:r>
              <a:rPr lang="ru-RU" sz="1600" dirty="0" smtClean="0"/>
              <a:t> 	- организация разработки и внесение на одобрение в городской </a:t>
            </a:r>
            <a:r>
              <a:rPr lang="ru-RU" sz="1600" dirty="0" err="1" smtClean="0"/>
              <a:t>маслихат</a:t>
            </a:r>
            <a:r>
              <a:rPr lang="ru-RU" sz="1600" dirty="0" smtClean="0"/>
              <a:t> проекта генерального плана города, проектов установления и изменения городской черты и границ пригородной зоны, а также границ подведомственных административных районов и населенных пунктов-спутников, комплексных схем градостроительного развития;</a:t>
            </a:r>
            <a:br>
              <a:rPr lang="ru-RU" sz="1600" dirty="0" smtClean="0"/>
            </a:br>
            <a:r>
              <a:rPr lang="ru-RU" sz="1600" dirty="0" smtClean="0"/>
              <a:t>      	- подготовка представления на утверждение соответствующему </a:t>
            </a:r>
            <a:r>
              <a:rPr lang="ru-RU" sz="1600" dirty="0" err="1" smtClean="0"/>
              <a:t>маслихату</a:t>
            </a:r>
            <a:r>
              <a:rPr lang="ru-RU" sz="1600" dirty="0" smtClean="0"/>
              <a:t> градостроительной документации, а также правил благоустройства и инженерного обеспечения территории города;</a:t>
            </a:r>
            <a:br>
              <a:rPr lang="ru-RU" sz="1600" dirty="0" smtClean="0"/>
            </a:br>
            <a:r>
              <a:rPr lang="ru-RU" sz="1600" dirty="0" smtClean="0"/>
              <a:t>      	- подготовка документов на внесение в городской </a:t>
            </a:r>
            <a:r>
              <a:rPr lang="ru-RU" sz="1600" dirty="0" err="1" smtClean="0"/>
              <a:t>маслихат</a:t>
            </a:r>
            <a:r>
              <a:rPr lang="ru-RU" sz="1600" dirty="0" smtClean="0"/>
              <a:t> предложений по установлению правил сохранения и содержания жилищного фонда, иных зданий и сооружений жилищно-гражданского назначения, инженерных коммуникаций, памятников истории и культуры, объектов государственного природно-заповедного фонда местного значения;</a:t>
            </a:r>
            <a:br>
              <a:rPr lang="ru-RU" sz="1600" dirty="0" smtClean="0"/>
            </a:br>
            <a:r>
              <a:rPr lang="ru-RU" sz="1600" dirty="0" smtClean="0"/>
              <a:t>      	- информирование населения города о планируемой застройке либо иных градостроительных изменениях;</a:t>
            </a:r>
            <a:br>
              <a:rPr lang="ru-RU" sz="1600" dirty="0" smtClean="0"/>
            </a:br>
            <a:r>
              <a:rPr lang="ru-RU" sz="1600" dirty="0" smtClean="0"/>
              <a:t>      	- предоставление в установленном порядке информации и (или) сведений для внесения в базу данных государственного градостроительного кадастра;</a:t>
            </a:r>
            <a:br>
              <a:rPr lang="ru-RU" sz="16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98363" y="0"/>
            <a:ext cx="9404723" cy="865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95420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659" y="199884"/>
            <a:ext cx="9951394" cy="970155"/>
          </a:xfrm>
        </p:spPr>
        <p:txBody>
          <a:bodyPr/>
          <a:lstStyle/>
          <a:p>
            <a:pPr algn="ctr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Бюджетные программы, реализуемые                      государственным органом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75467961"/>
              </p:ext>
            </p:extLst>
          </p:nvPr>
        </p:nvGraphicFramePr>
        <p:xfrm>
          <a:off x="184557" y="1291905"/>
          <a:ext cx="11643920" cy="2290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5211">
                  <a:extLst>
                    <a:ext uri="{9D8B030D-6E8A-4147-A177-3AD203B41FA5}">
                      <a16:colId xmlns="" xmlns:a16="http://schemas.microsoft.com/office/drawing/2014/main" val="2759906187"/>
                    </a:ext>
                  </a:extLst>
                </a:gridCol>
                <a:gridCol w="2170881">
                  <a:extLst>
                    <a:ext uri="{9D8B030D-6E8A-4147-A177-3AD203B41FA5}">
                      <a16:colId xmlns="" xmlns:a16="http://schemas.microsoft.com/office/drawing/2014/main" val="2814276094"/>
                    </a:ext>
                  </a:extLst>
                </a:gridCol>
                <a:gridCol w="1967828">
                  <a:extLst>
                    <a:ext uri="{9D8B030D-6E8A-4147-A177-3AD203B41FA5}">
                      <a16:colId xmlns="" xmlns:a16="http://schemas.microsoft.com/office/drawing/2014/main" val="2022952019"/>
                    </a:ext>
                  </a:extLst>
                </a:gridCol>
              </a:tblGrid>
              <a:tr h="882368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  <a:r>
                        <a:rPr lang="ru-RU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бюджетной </a:t>
                      </a:r>
                      <a:endParaRPr lang="en-US" baseline="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программы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001</a:t>
                      </a:r>
                      <a:endParaRPr lang="ru-RU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года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</a:t>
                      </a:r>
                    </a:p>
                    <a:p>
                      <a:pPr algn="ctr"/>
                      <a:r>
                        <a:rPr lang="ru-RU" sz="140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года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37435801"/>
                  </a:ext>
                </a:extLst>
              </a:tr>
              <a:tr h="91667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Услуги по реализации государственной политики в области архитектуры и градостроительства на местном уровне</a:t>
                      </a:r>
                      <a:endParaRPr lang="ru-RU" sz="1800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22,8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23,1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31437261"/>
                  </a:ext>
                </a:extLst>
              </a:tr>
              <a:tr h="491152">
                <a:tc>
                  <a:txBody>
                    <a:bodyPr/>
                    <a:lstStyle/>
                    <a:p>
                      <a:r>
                        <a:rPr lang="ru-RU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счет средств местного бюджета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22,8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23,1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7303102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03383" y="886807"/>
            <a:ext cx="171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млн. тенге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-3" y="4218644"/>
            <a:ext cx="1219200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Цель бюджетной программы: </a:t>
            </a: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государственной политики в области </a:t>
            </a:r>
            <a:r>
              <a:rPr lang="ru-RU" b="1" dirty="0" smtClean="0">
                <a:latin typeface="Arial" pitchFamily="34" charset="0"/>
                <a:ea typeface="Calibri"/>
                <a:cs typeface="Arial" pitchFamily="34" charset="0"/>
              </a:rPr>
              <a:t>архитектуры и градостроительства на территории </a:t>
            </a:r>
            <a:r>
              <a:rPr lang="ru-RU" b="1" dirty="0" err="1" smtClean="0">
                <a:latin typeface="Arial" pitchFamily="34" charset="0"/>
                <a:ea typeface="Calibri"/>
                <a:cs typeface="Arial" pitchFamily="34" charset="0"/>
              </a:rPr>
              <a:t>Аксуского</a:t>
            </a:r>
            <a:r>
              <a:rPr lang="ru-RU" b="1" dirty="0" smtClean="0">
                <a:latin typeface="Arial" pitchFamily="34" charset="0"/>
                <a:ea typeface="Calibri"/>
                <a:cs typeface="Arial" pitchFamily="34" charset="0"/>
              </a:rPr>
              <a:t> региона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Задача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бюджетной программы: </a:t>
            </a: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устойчивого развития архитектурной и градостроительной деятельности на территории города Аксу.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- Соблюдение субъектами архитектурной и градостроительной деятельности требований установленных действующим законодательством.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2326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659" y="199884"/>
            <a:ext cx="9951394" cy="970155"/>
          </a:xfrm>
        </p:spPr>
        <p:txBody>
          <a:bodyPr/>
          <a:lstStyle/>
          <a:p>
            <a:pPr algn="ctr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Бюджетные программы, реализуемые                      государственным органом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75467961"/>
              </p:ext>
            </p:extLst>
          </p:nvPr>
        </p:nvGraphicFramePr>
        <p:xfrm>
          <a:off x="-2" y="1342239"/>
          <a:ext cx="12192002" cy="2813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0363">
                  <a:extLst>
                    <a:ext uri="{9D8B030D-6E8A-4147-A177-3AD203B41FA5}">
                      <a16:colId xmlns="" xmlns:a16="http://schemas.microsoft.com/office/drawing/2014/main" val="2759906187"/>
                    </a:ext>
                  </a:extLst>
                </a:gridCol>
                <a:gridCol w="1011845">
                  <a:extLst>
                    <a:ext uri="{9D8B030D-6E8A-4147-A177-3AD203B41FA5}">
                      <a16:colId xmlns="" xmlns:a16="http://schemas.microsoft.com/office/drawing/2014/main" val="2814276094"/>
                    </a:ext>
                  </a:extLst>
                </a:gridCol>
                <a:gridCol w="1011845">
                  <a:extLst>
                    <a:ext uri="{9D8B030D-6E8A-4147-A177-3AD203B41FA5}">
                      <a16:colId xmlns="" xmlns:a16="http://schemas.microsoft.com/office/drawing/2014/main" val="2022952019"/>
                    </a:ext>
                  </a:extLst>
                </a:gridCol>
                <a:gridCol w="1678390">
                  <a:extLst>
                    <a:ext uri="{9D8B030D-6E8A-4147-A177-3AD203B41FA5}">
                      <a16:colId xmlns="" xmlns:a16="http://schemas.microsoft.com/office/drawing/2014/main" val="315522756"/>
                    </a:ext>
                  </a:extLst>
                </a:gridCol>
                <a:gridCol w="1461455">
                  <a:extLst>
                    <a:ext uri="{9D8B030D-6E8A-4147-A177-3AD203B41FA5}">
                      <a16:colId xmlns="" xmlns:a16="http://schemas.microsoft.com/office/drawing/2014/main" val="1952753865"/>
                    </a:ext>
                  </a:extLst>
                </a:gridCol>
                <a:gridCol w="1188104">
                  <a:extLst>
                    <a:ext uri="{9D8B030D-6E8A-4147-A177-3AD203B41FA5}">
                      <a16:colId xmlns="" xmlns:a16="http://schemas.microsoft.com/office/drawing/2014/main" val="2622163997"/>
                    </a:ext>
                  </a:extLst>
                </a:gridCol>
              </a:tblGrid>
              <a:tr h="375279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  <a:r>
                        <a:rPr lang="ru-RU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бюджетной </a:t>
                      </a:r>
                      <a:endParaRPr lang="ru-RU" baseline="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программы 003</a:t>
                      </a:r>
                      <a:endParaRPr lang="ru-RU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 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</a:t>
                      </a:r>
                      <a:r>
                        <a:rPr lang="ru-RU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года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 2020 года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Проект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37435801"/>
                  </a:ext>
                </a:extLst>
              </a:tr>
              <a:tr h="407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73614508"/>
                  </a:ext>
                </a:extLst>
              </a:tr>
              <a:tr h="119096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Разработка</a:t>
                      </a:r>
                      <a:r>
                        <a:rPr lang="ru-RU" sz="1800" b="1" i="1" baseline="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схем градостроительного развития территории района  и генеральных планов населенных пунктов</a:t>
                      </a:r>
                      <a:endParaRPr lang="ru-RU" sz="1800" b="1" i="1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14,1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9,5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31437261"/>
                  </a:ext>
                </a:extLst>
              </a:tr>
              <a:tr h="435597">
                <a:tc>
                  <a:txBody>
                    <a:bodyPr/>
                    <a:lstStyle/>
                    <a:p>
                      <a:r>
                        <a:rPr lang="ru-RU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счет средств местного бюджета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14,1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9,5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7303102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03383" y="886807"/>
            <a:ext cx="171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млн. тенге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-3" y="4218644"/>
            <a:ext cx="1219200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Цель бюджетной программы: </a:t>
            </a: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Реализация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государственной политики в области </a:t>
            </a:r>
            <a:r>
              <a:rPr lang="ru-RU" b="1" dirty="0" smtClean="0">
                <a:latin typeface="Arial" pitchFamily="34" charset="0"/>
                <a:ea typeface="Calibri"/>
                <a:cs typeface="Arial" pitchFamily="34" charset="0"/>
              </a:rPr>
              <a:t>архитектуры и градостроительства на территории </a:t>
            </a:r>
            <a:r>
              <a:rPr lang="ru-RU" b="1" dirty="0" err="1" smtClean="0">
                <a:latin typeface="Arial" pitchFamily="34" charset="0"/>
                <a:ea typeface="Calibri"/>
                <a:cs typeface="Arial" pitchFamily="34" charset="0"/>
              </a:rPr>
              <a:t>Аксуского</a:t>
            </a:r>
            <a:r>
              <a:rPr lang="ru-RU" b="1" dirty="0" smtClean="0">
                <a:latin typeface="Arial" pitchFamily="34" charset="0"/>
                <a:ea typeface="Calibri"/>
                <a:cs typeface="Arial" pitchFamily="34" charset="0"/>
              </a:rPr>
              <a:t> региона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Задача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бюджетной программы: </a:t>
            </a:r>
            <a:endParaRPr 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устойчивого развития архитектурной и градостроительной деятельности на территории города Аксу.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- Соблюдение субъектами архитектурной и градостроительной деятельности требований установленных действующим законодательством.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23262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526</TotalTime>
  <Words>127</Words>
  <Application>Microsoft Office PowerPoint</Application>
  <PresentationFormat>Произвольный</PresentationFormat>
  <Paragraphs>54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Ион</vt:lpstr>
      <vt:lpstr>        Вашему вниманию представлен проект Гражданского бюджета                       ГУ «Отдел архитектуры и градостроительства города Аксу» на 2021-2023 годы</vt:lpstr>
      <vt:lpstr>Гражданский бюджет                               ГУ «Отдел архитектуры и градостроительства города Аксу»</vt:lpstr>
      <vt:lpstr>Основные функции государственного органа:   -  координация деятельности по реализации утвержденного в установленном законодательством порядке генерального плана города, комплексной схемы градостроительного планирования прилегающих территорий (проекта районной планировки), отнесенных в установленном законодательством порядке к зоне влияния города;   - организация разработки и внесение на одобрение в городской маслихат проекта генерального плана города, проектов установления и изменения городской черты и границ пригородной зоны, а также границ подведомственных административных районов и населенных пунктов-спутников, комплексных схем градостроительного развития;        - подготовка представления на утверждение соответствующему маслихату градостроительной документации, а также правил благоустройства и инженерного обеспечения территории города;        - подготовка документов на внесение в городской маслихат предложений по установлению правил сохранения и содержания жилищного фонда, иных зданий и сооружений жилищно-гражданского назначения, инженерных коммуникаций, памятников истории и культуры, объектов государственного природно-заповедного фонда местного значения;        - информирование населения города о планируемой застройке либо иных градостроительных изменениях;        - предоставление в установленном порядке информации и (или) сведений для внесения в базу данных государственного градостроительного кадастра;  </vt:lpstr>
      <vt:lpstr>Бюджетные программы, реализуемые                      государственным органом</vt:lpstr>
      <vt:lpstr>Бюджетные программы, реализуемые                      государственным органом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Гражданский бюджет                               ГУ «Отдел экономики и бюджетного планирования              города Аксу»</dc:title>
  <dc:creator>Lunara</dc:creator>
  <cp:lastModifiedBy>Buh</cp:lastModifiedBy>
  <cp:revision>110</cp:revision>
  <dcterms:created xsi:type="dcterms:W3CDTF">2019-11-13T03:03:50Z</dcterms:created>
  <dcterms:modified xsi:type="dcterms:W3CDTF">2021-09-02T08:56:52Z</dcterms:modified>
</cp:coreProperties>
</file>