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6"/>
  </p:notesMasterIdLst>
  <p:handoutMasterIdLst>
    <p:handoutMasterId r:id="rId7"/>
  </p:handoutMasterIdLst>
  <p:sldIdLst>
    <p:sldId id="1078" r:id="rId2"/>
    <p:sldId id="1096" r:id="rId3"/>
    <p:sldId id="1111" r:id="rId4"/>
    <p:sldId id="1162" r:id="rId5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7891" autoAdjust="0"/>
  </p:normalViewPr>
  <p:slideViewPr>
    <p:cSldViewPr>
      <p:cViewPr>
        <p:scale>
          <a:sx n="119" d="100"/>
          <a:sy n="119" d="100"/>
        </p:scale>
        <p:origin x="726" y="-3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dirty="0" smtClean="0">
                <a:latin typeface="+mj-lt"/>
              </a:rPr>
              <a:t> Расходная</a:t>
            </a:r>
            <a:r>
              <a:rPr lang="ru-RU" sz="1800" baseline="0" dirty="0" smtClean="0">
                <a:latin typeface="+mj-lt"/>
              </a:rPr>
              <a:t> часть бюджета </a:t>
            </a:r>
            <a:r>
              <a:rPr lang="ru-RU" sz="1800" dirty="0" smtClean="0">
                <a:latin typeface="+mj-lt"/>
              </a:rPr>
              <a:t>ГУ </a:t>
            </a:r>
            <a:r>
              <a:rPr lang="ru-RU" sz="1800" dirty="0" smtClean="0">
                <a:latin typeface="+mj-lt"/>
              </a:rPr>
              <a:t>«</a:t>
            </a:r>
            <a:r>
              <a:rPr lang="ru-RU" sz="1800" dirty="0" err="1" smtClean="0">
                <a:latin typeface="+mj-lt"/>
              </a:rPr>
              <a:t>Каратальский</a:t>
            </a:r>
            <a:r>
              <a:rPr lang="ru-RU" sz="1800" dirty="0" smtClean="0">
                <a:latin typeface="+mj-lt"/>
              </a:rPr>
              <a:t> районный финансовый отдел» </a:t>
            </a:r>
            <a:r>
              <a:rPr lang="ru-RU" sz="1800" dirty="0" smtClean="0">
                <a:latin typeface="+mj-lt"/>
              </a:rPr>
              <a:t>на 2019-2021 годы</a:t>
            </a:r>
            <a:endParaRPr lang="ru-RU" sz="1800" dirty="0">
              <a:latin typeface="+mj-lt"/>
            </a:endParaRPr>
          </a:p>
        </c:rich>
      </c:tx>
      <c:layout>
        <c:manualLayout>
          <c:xMode val="edge"/>
          <c:yMode val="edge"/>
          <c:x val="0.10666458840887318"/>
          <c:y val="1.663861684095290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545352638355368E-2"/>
          <c:y val="0.11210467020467939"/>
          <c:w val="0.90011690200089267"/>
          <c:h val="0.81727421973224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lumMod val="95000"/>
                  </a:schemeClr>
                </a:gs>
                <a:gs pos="100000">
                  <a:schemeClr val="accent6">
                    <a:shade val="82000"/>
                    <a:satMod val="125000"/>
                    <a:lumMod val="74000"/>
                  </a:schemeClr>
                </a:gs>
              </a:gsLst>
              <a:lin ang="5400000" scaled="0"/>
            </a:gradFill>
            <a:ln>
              <a:noFill/>
            </a:ln>
            <a:effectLst>
              <a:reflection blurRad="38100" stA="26000" endPos="23000" dist="25400" dir="5400000" sy="-100000" rotWithShape="0"/>
            </a:effectLst>
            <a:scene3d>
              <a:camera prst="orthographicFront">
                <a:rot lat="0" lon="0" rev="0"/>
              </a:camera>
              <a:lightRig rig="balanced" dir="tr"/>
            </a:scene3d>
            <a:sp3d contourW="14605" prstMaterial="plastic">
              <a:bevelT w="50800"/>
              <a:contourClr>
                <a:schemeClr val="accent6">
                  <a:shade val="30000"/>
                  <a:satMod val="120000"/>
                </a:schemeClr>
              </a:contourClr>
            </a:sp3d>
          </c:spPr>
          <c:invertIfNegative val="0"/>
          <c:cat>
            <c:strRef>
              <c:f>Лист1!$A$2:$A$4</c:f>
              <c:strCache>
                <c:ptCount val="3"/>
                <c:pt idx="0">
                  <c:v>2019 год</c:v>
                </c:pt>
                <c:pt idx="1">
                  <c:v>2020 год</c:v>
                </c:pt>
                <c:pt idx="2">
                  <c:v>2021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289921</c:v>
                </c:pt>
                <c:pt idx="1">
                  <c:v>304417</c:v>
                </c:pt>
                <c:pt idx="2">
                  <c:v>319637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0-454D-A3A1-604097E1C6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5424640"/>
        <c:axId val="115430528"/>
        <c:axId val="0"/>
      </c:bar3DChart>
      <c:catAx>
        <c:axId val="11542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5430528"/>
        <c:crosses val="autoZero"/>
        <c:auto val="1"/>
        <c:lblAlgn val="ctr"/>
        <c:lblOffset val="100"/>
        <c:noMultiLvlLbl val="0"/>
      </c:catAx>
      <c:valAx>
        <c:axId val="1154305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54246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3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664" y="1772816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err="1" smtClean="0"/>
              <a:t>Каратальского</a:t>
            </a:r>
            <a:r>
              <a:rPr lang="ru-RU" sz="3200" b="1" dirty="0" smtClean="0"/>
              <a:t> районного </a:t>
            </a:r>
            <a:br>
              <a:rPr lang="ru-RU" sz="3200" b="1" dirty="0" smtClean="0"/>
            </a:br>
            <a:r>
              <a:rPr lang="ru-RU" sz="3200" b="1" dirty="0" smtClean="0"/>
              <a:t>финансового</a:t>
            </a:r>
            <a:r>
              <a:rPr lang="ru-RU" sz="3200" dirty="0" smtClean="0"/>
              <a:t> </a:t>
            </a:r>
            <a:r>
              <a:rPr lang="kk-KZ" sz="3200" b="1" dirty="0" smtClean="0"/>
              <a:t>отдела </a:t>
            </a:r>
            <a:r>
              <a:rPr lang="ru-RU" sz="3200" b="1" dirty="0" smtClean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kk-KZ" sz="3200" b="1" dirty="0" smtClean="0"/>
              <a:t>  </a:t>
            </a:r>
            <a:r>
              <a:rPr lang="kk-KZ" sz="3200" b="1" dirty="0" smtClean="0"/>
              <a:t>на 2019 год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6724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город </a:t>
            </a:r>
            <a:r>
              <a:rPr lang="kk-KZ" sz="2400" b="1" dirty="0" smtClean="0">
                <a:latin typeface="Times New Roman" panose="02020603050405020304" pitchFamily="18" charset="0"/>
              </a:rPr>
              <a:t>Уштобе </a:t>
            </a:r>
            <a:r>
              <a:rPr lang="kk-KZ" sz="2400" b="1" dirty="0" smtClean="0">
                <a:latin typeface="Times New Roman" panose="02020603050405020304" pitchFamily="18" charset="0"/>
              </a:rPr>
              <a:t>2019г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1208584" y="1340768"/>
          <a:ext cx="7405688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6" name="Диаграмма" r:id="rId3" imgW="6600698" imgH="4400460" progId="MSGraph.Chart.8">
                  <p:embed followColorScheme="full"/>
                </p:oleObj>
              </mc:Choice>
              <mc:Fallback>
                <p:oleObj name="Диаграмма" r:id="rId3" imgW="6600698" imgH="4400460" progId="MSGraph.Chart.8">
                  <p:embed followColorScheme="full"/>
                  <p:pic>
                    <p:nvPicPr>
                      <p:cNvPr id="0" name="Picture 10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1340768"/>
                        <a:ext cx="7405688" cy="4937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2864768" y="3717032"/>
            <a:ext cx="6480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ru-RU" sz="1200" b="1" dirty="0" smtClean="0">
                <a:latin typeface="Times New Roman" panose="02020603050405020304" pitchFamily="18" charset="0"/>
              </a:rPr>
              <a:t>0,1 </a:t>
            </a:r>
            <a:r>
              <a:rPr lang="ru-RU" sz="1200" b="1" dirty="0">
                <a:latin typeface="Times New Roman" panose="02020603050405020304" pitchFamily="18" charset="0"/>
              </a:rPr>
              <a:t>%</a:t>
            </a:r>
          </a:p>
        </p:txBody>
      </p:sp>
      <p:sp>
        <p:nvSpPr>
          <p:cNvPr id="10244" name="Text Box 7"/>
          <p:cNvSpPr txBox="1">
            <a:spLocks noChangeArrowheads="1"/>
          </p:cNvSpPr>
          <p:nvPr/>
        </p:nvSpPr>
        <p:spPr bwMode="auto">
          <a:xfrm rot="10800000" flipV="1">
            <a:off x="6465168" y="2553872"/>
            <a:ext cx="72008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ru-RU" sz="1200" b="1" dirty="0">
              <a:latin typeface="Times New Roman" panose="02020603050405020304" pitchFamily="18" charset="0"/>
            </a:endParaRPr>
          </a:p>
        </p:txBody>
      </p:sp>
      <p:sp>
        <p:nvSpPr>
          <p:cNvPr id="10245" name="Text Box 8"/>
          <p:cNvSpPr txBox="1">
            <a:spLocks noChangeArrowheads="1"/>
          </p:cNvSpPr>
          <p:nvPr/>
        </p:nvSpPr>
        <p:spPr bwMode="auto">
          <a:xfrm>
            <a:off x="2288704" y="3140968"/>
            <a:ext cx="23762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капитальные расходы государственного органа </a:t>
            </a:r>
            <a:r>
              <a:rPr lang="kk-KZ" sz="1200" i="1" dirty="0" smtClean="0">
                <a:latin typeface="+mj-lt"/>
              </a:rPr>
              <a:t>400,тысяч</a:t>
            </a:r>
            <a:r>
              <a:rPr lang="kk-KZ" sz="1200" b="1" i="1" dirty="0" smtClean="0">
                <a:latin typeface="+mj-lt"/>
              </a:rPr>
              <a:t> </a:t>
            </a:r>
            <a:r>
              <a:rPr lang="kk-KZ" sz="1200" b="1" i="1" dirty="0" smtClean="0">
                <a:latin typeface="+mj-lt"/>
              </a:rPr>
              <a:t>тенге,</a:t>
            </a:r>
            <a:endParaRPr lang="ru-RU" sz="1200" b="1" i="1" dirty="0">
              <a:latin typeface="+mj-lt"/>
            </a:endParaRP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025008" y="1988840"/>
            <a:ext cx="3600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fontAlgn="ctr">
              <a:spcBef>
                <a:spcPts val="0"/>
              </a:spcBef>
              <a:buFontTx/>
              <a:buNone/>
            </a:pPr>
            <a:r>
              <a:rPr lang="ru-RU" sz="1200" b="1" i="1" dirty="0" smtClean="0">
                <a:latin typeface="+mj-lt"/>
              </a:rPr>
              <a:t>реализация государственной политики в области исполнения бюджета</a:t>
            </a:r>
            <a:r>
              <a:rPr lang="kk-KZ" sz="1200" b="1" i="1" dirty="0" smtClean="0">
                <a:latin typeface="+mj-lt"/>
              </a:rPr>
              <a:t>,</a:t>
            </a:r>
            <a:r>
              <a:rPr lang="ru-RU" sz="1200" b="1" i="1" dirty="0" smtClean="0">
                <a:latin typeface="+mj-lt"/>
              </a:rPr>
              <a:t> координация управления городским коммунальным имуществом </a:t>
            </a:r>
            <a:r>
              <a:rPr lang="ru-RU" sz="1200" b="1" i="1" dirty="0" smtClean="0">
                <a:latin typeface="+mj-lt"/>
              </a:rPr>
              <a:t>270163,0 </a:t>
            </a:r>
            <a:r>
              <a:rPr lang="kk-KZ" sz="1200" b="1" i="1" dirty="0" smtClean="0">
                <a:latin typeface="+mj-lt"/>
              </a:rPr>
              <a:t>тысяч тенге </a:t>
            </a:r>
            <a:r>
              <a:rPr lang="kk-KZ" sz="1200" b="1" i="1" dirty="0" smtClean="0">
                <a:latin typeface="+mj-lt"/>
              </a:rPr>
              <a:t>93,2%</a:t>
            </a:r>
            <a:endParaRPr lang="ru-RU" sz="1200" b="1" i="1" dirty="0">
              <a:latin typeface="+mj-lt"/>
            </a:endParaRP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352600" y="188640"/>
            <a:ext cx="79930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5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6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800" b="1" dirty="0" smtClean="0">
                <a:latin typeface="+mj-lt"/>
              </a:rPr>
              <a:t>Удельный вес бюджета на 2019 год ГУ </a:t>
            </a:r>
            <a:r>
              <a:rPr lang="kk-KZ" sz="1800" b="1" dirty="0" smtClean="0">
                <a:latin typeface="+mj-lt"/>
              </a:rPr>
              <a:t>Каратальский районный финансовый отдел. </a:t>
            </a:r>
            <a:r>
              <a:rPr lang="kk-KZ" sz="1800" b="1" dirty="0" smtClean="0">
                <a:latin typeface="+mj-lt"/>
              </a:rPr>
              <a:t>Всего </a:t>
            </a:r>
            <a:r>
              <a:rPr lang="kk-KZ" sz="1800" b="1" dirty="0">
                <a:latin typeface="+mj-lt"/>
              </a:rPr>
              <a:t>– </a:t>
            </a:r>
            <a:r>
              <a:rPr lang="kk-KZ" sz="1800" b="1" dirty="0" smtClean="0">
                <a:latin typeface="+mj-lt"/>
              </a:rPr>
              <a:t>289921,0 </a:t>
            </a:r>
            <a:r>
              <a:rPr lang="kk-KZ" sz="1800" b="1" dirty="0" smtClean="0">
                <a:latin typeface="+mj-lt"/>
              </a:rPr>
              <a:t>тысяч тенге</a:t>
            </a:r>
            <a:endParaRPr lang="ru-RU" sz="1800" b="1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52600" y="2060848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На содержание отдела</a:t>
            </a:r>
          </a:p>
          <a:p>
            <a:pPr algn="ctr">
              <a:spcBef>
                <a:spcPts val="0"/>
              </a:spcBef>
              <a:buFontTx/>
              <a:buNone/>
            </a:pPr>
            <a:r>
              <a:rPr lang="kk-KZ" sz="1200" b="1" i="1" dirty="0" smtClean="0">
                <a:latin typeface="+mj-lt"/>
              </a:rPr>
              <a:t>19358,0 </a:t>
            </a:r>
            <a:r>
              <a:rPr lang="kk-KZ" sz="1200" b="1" i="1" dirty="0" smtClean="0">
                <a:latin typeface="+mj-lt"/>
              </a:rPr>
              <a:t>тысяч тенге, </a:t>
            </a:r>
            <a:r>
              <a:rPr lang="kk-KZ" sz="1200" b="1" i="1" dirty="0" smtClean="0">
                <a:latin typeface="+mj-lt"/>
              </a:rPr>
              <a:t>6,7 </a:t>
            </a:r>
            <a:r>
              <a:rPr lang="kk-KZ" sz="1200" b="1" i="1" dirty="0" smtClean="0">
                <a:latin typeface="+mj-lt"/>
              </a:rPr>
              <a:t>% </a:t>
            </a:r>
            <a:endParaRPr lang="ru-RU" sz="1200" b="1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Бюджет ГУ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“Каратальский районный финансовый отдел”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2019-2021 годы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98567344"/>
              </p:ext>
            </p:extLst>
          </p:nvPr>
        </p:nvGraphicFramePr>
        <p:xfrm>
          <a:off x="344488" y="2420889"/>
          <a:ext cx="9217024" cy="3429099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4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7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044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тысяч тенге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63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2019 год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2020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2021 </a:t>
                      </a:r>
                      <a:r>
                        <a:rPr kumimoji="0" lang="ru-RU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289921</a:t>
                      </a:r>
                      <a:endParaRPr kumimoji="0" lang="ru-RU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304417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319637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53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Услуги по реализации государственной политики в области исполнения бюджета района (города областного значения) и управления коммунальной собственностью района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19358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20326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21342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137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Капитальные расходы государственного органа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400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420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k-KZ" sz="1400" dirty="0" smtClean="0">
                          <a:latin typeface="+mj-lt"/>
                        </a:rPr>
                        <a:t>441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3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реализация государственной политики в области исполнения бюджета</a:t>
                      </a:r>
                      <a:r>
                        <a:rPr lang="kk-KZ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4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координация управления городским коммунальным имуществом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270163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283671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400" b="0" i="0" u="none" strike="noStrike" baseline="0" dirty="0" smtClean="0">
                          <a:effectLst/>
                          <a:latin typeface="+mj-lt"/>
                        </a:rPr>
                        <a:t>297854</a:t>
                      </a:r>
                      <a:endParaRPr lang="ru-RU" sz="1400" b="0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85534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575" y="1268760"/>
            <a:ext cx="1557065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940386190"/>
              </p:ext>
            </p:extLst>
          </p:nvPr>
        </p:nvGraphicFramePr>
        <p:xfrm>
          <a:off x="272480" y="2060848"/>
          <a:ext cx="9366820" cy="38164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4818" name="Picture 2" descr="https://www.vskills.in/certification/blog/wp-content/uploads/2015/07/INSTITUTIONAL-TRADING-PLATFORM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0512" y="1052736"/>
            <a:ext cx="1584176" cy="7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85547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26102</TotalTime>
  <Words>148</Words>
  <Application>Microsoft Office PowerPoint</Application>
  <PresentationFormat>Лист A4 (210x297 мм)</PresentationFormat>
  <Paragraphs>33</Paragraphs>
  <Slides>4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Tahoma</vt:lpstr>
      <vt:lpstr>Times New Roman</vt:lpstr>
      <vt:lpstr>Международный</vt:lpstr>
      <vt:lpstr>Диаграмма</vt:lpstr>
      <vt:lpstr>Гражданский бюджет  Каратальского районного  финансового отдела     на 2019 год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1925</cp:revision>
  <cp:lastPrinted>2016-07-20T11:16:55Z</cp:lastPrinted>
  <dcterms:created xsi:type="dcterms:W3CDTF">2004-02-06T14:47:15Z</dcterms:created>
  <dcterms:modified xsi:type="dcterms:W3CDTF">2019-11-13T12:20:20Z</dcterms:modified>
</cp:coreProperties>
</file>