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53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floor>
      <c:spPr>
        <a:solidFill>
          <a:srgbClr val="92D050"/>
        </a:soli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Lbls>
            <c:dLbl>
              <c:idx val="0"/>
              <c:layout>
                <c:manualLayout>
                  <c:x val="2.4734126399663072E-2"/>
                  <c:y val="-4.687499999999999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22</a:t>
                    </a:r>
                    <a:r>
                      <a:rPr lang="en-US" baseline="0" dirty="0" smtClean="0"/>
                      <a:t> 699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2463540899557802E-2"/>
                  <c:y val="-5.937500000000013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23 652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4.0192955399452487E-2"/>
                  <c:y val="-3.750000000000005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r>
                      <a:rPr lang="en-US" dirty="0" smtClean="0"/>
                      <a:t>4 628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2021 жыл</c:v>
                </c:pt>
                <c:pt idx="1">
                  <c:v>2022 жыл</c:v>
                </c:pt>
                <c:pt idx="2">
                  <c:v>2023 жыл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141516</c:v>
                </c:pt>
                <c:pt idx="1">
                  <c:v>153299</c:v>
                </c:pt>
                <c:pt idx="2">
                  <c:v>158251</c:v>
                </c:pt>
              </c:numCache>
            </c:numRef>
          </c:val>
        </c:ser>
        <c:shape val="box"/>
        <c:axId val="65078016"/>
        <c:axId val="65079552"/>
        <c:axId val="0"/>
      </c:bar3DChart>
      <c:catAx>
        <c:axId val="65078016"/>
        <c:scaling>
          <c:orientation val="minMax"/>
        </c:scaling>
        <c:axPos val="b"/>
        <c:tickLblPos val="nextTo"/>
        <c:crossAx val="65079552"/>
        <c:crosses val="autoZero"/>
        <c:auto val="1"/>
        <c:lblAlgn val="ctr"/>
        <c:lblOffset val="100"/>
      </c:catAx>
      <c:valAx>
        <c:axId val="65079552"/>
        <c:scaling>
          <c:orientation val="minMax"/>
        </c:scaling>
        <c:delete val="1"/>
        <c:axPos val="l"/>
        <c:numFmt formatCode="#,##0" sourceLinked="1"/>
        <c:tickLblPos val="none"/>
        <c:crossAx val="65078016"/>
        <c:crosses val="autoZero"/>
        <c:crossBetween val="between"/>
      </c:valAx>
    </c:plotArea>
    <c:plotVisOnly val="1"/>
  </c:chart>
  <c:txPr>
    <a:bodyPr/>
    <a:lstStyle/>
    <a:p>
      <a:pPr>
        <a:defRPr sz="2800" b="1">
          <a:solidFill>
            <a:srgbClr val="0070C0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992888" cy="1656184"/>
          </a:xfrm>
        </p:spPr>
        <p:txBody>
          <a:bodyPr>
            <a:noAutofit/>
          </a:bodyPr>
          <a:lstStyle/>
          <a:p>
            <a:pPr algn="ctr"/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“Ақсу ауданы әкімдігінің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Б.Сырттанов</a:t>
            </a:r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ауылық округі әкімінің аппараты ММ-нің   2021-2023 жылға арналған азаматтық бюджеті жобасының  шығыстары орындалуы қалыптастыру кезінде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1500166" y="5786454"/>
            <a:ext cx="5929354" cy="571504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noProof="0" dirty="0" err="1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Б.Сырттанов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ауылы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– 2020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жыл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C:\Users\User\Desktop\Гражданский бюджет\6e03285c8008bcfa47c4a04e248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08920"/>
            <a:ext cx="4104456" cy="3384376"/>
          </a:xfrm>
          <a:prstGeom prst="rect">
            <a:avLst/>
          </a:prstGeom>
          <a:noFill/>
        </p:spPr>
      </p:pic>
      <p:pic>
        <p:nvPicPr>
          <p:cNvPr id="1027" name="Picture 3" descr="C:\Users\User\Desktop\Гражданский бюджет\Marketing-Budget-1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708920"/>
            <a:ext cx="3714744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8567344"/>
              </p:ext>
            </p:extLst>
          </p:nvPr>
        </p:nvGraphicFramePr>
        <p:xfrm>
          <a:off x="323528" y="1988840"/>
          <a:ext cx="8359955" cy="404423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7713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21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72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4920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600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мың 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19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Бағдарламаның 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2021год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2022 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2023 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91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Барлығы: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22699.0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23652.0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24628.0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72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kern="1200" dirty="0" smtClean="0"/>
                        <a:t>001 «Қаладағы аудан, аудандық маңызы бар қала, кент, ауыл, ауылдық округ әкімінің қызметін қамтамасыз ету жөніндегі қызметтер» </a:t>
                      </a:r>
                      <a:endParaRPr kumimoji="0" lang="ru-RU" sz="1400" b="0" i="0" u="none" strike="noStrike" kern="1200" baseline="0" dirty="0" smtClean="0"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19318.0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20091.0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20895.0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70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u="none" strike="noStrike" kern="1200" baseline="0" dirty="0" smtClean="0">
                          <a:effectLst/>
                        </a:rPr>
                        <a:t>0</a:t>
                      </a:r>
                      <a:r>
                        <a:rPr kumimoji="0" lang="ru-RU" sz="1400" u="none" strike="noStrike" kern="1200" baseline="0" dirty="0" smtClean="0">
                          <a:effectLst/>
                        </a:rPr>
                        <a:t>22 </a:t>
                      </a:r>
                      <a:r>
                        <a:rPr kumimoji="0" lang="kk-KZ" sz="1400" u="none" strike="noStrike" kern="1200" baseline="0" dirty="0" smtClean="0">
                          <a:effectLst/>
                        </a:rPr>
                        <a:t> Мемлекеттік органның күрделі шығыстары</a:t>
                      </a:r>
                      <a:endParaRPr kumimoji="0" lang="ru-RU" sz="1400" b="0" i="0" u="none" strike="noStrike" kern="1200" baseline="0" dirty="0" smtClean="0"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188.0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240.0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280.0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87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kern="1200" dirty="0" smtClean="0"/>
                        <a:t>009 «Елді мекендердің санитариясын қамтамасыз ету» </a:t>
                      </a:r>
                      <a:endParaRPr kumimoji="0" lang="ru-RU" sz="1400" b="0" i="0" u="none" strike="noStrike" kern="1200" baseline="0" dirty="0" smtClean="0"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1040.0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1082.0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1125.0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091907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013</a:t>
                      </a:r>
                      <a:r>
                        <a:rPr lang="kk-KZ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«Аудандық маңызы бар қалаларда, ауылдарда, кенттерде, ауылдық округтерде автомобиль жолдарының жұмыс істеуін қамтамасыз ету» </a:t>
                      </a:r>
                      <a:endParaRPr kumimoji="0" lang="ru-RU" sz="1400" u="none" strike="noStrike" kern="1200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kern="1200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291.0</a:t>
                      </a:r>
                      <a:endParaRPr lang="ru-RU" sz="1400" b="0" i="0" u="none" strike="noStrike" baseline="0" dirty="0"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303.0</a:t>
                      </a:r>
                      <a:endParaRPr lang="ru-RU" sz="1400" b="0" i="0" u="none" strike="noStrike" baseline="0" dirty="0"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baseline="0" dirty="0" smtClean="0">
                          <a:solidFill>
                            <a:schemeClr val="accent1"/>
                          </a:solidFill>
                          <a:effectLst/>
                        </a:rPr>
                        <a:t>315.0</a:t>
                      </a:r>
                    </a:p>
                    <a:p>
                      <a:pPr algn="ctr" fontAlgn="ctr"/>
                      <a:endParaRPr lang="kk-KZ" sz="1400" u="none" strike="noStrike" baseline="0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ctr" fontAlgn="ctr"/>
                      <a:endParaRPr lang="kk-KZ" sz="1400" u="none" strike="noStrike" baseline="0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ctr" fontAlgn="ctr"/>
                      <a:endParaRPr lang="kk-KZ" sz="1400" u="none" strike="noStrike" baseline="0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ctr" fontAlgn="ctr"/>
                      <a:endParaRPr lang="ru-RU" sz="1400" b="0" i="0" u="none" strike="noStrike" baseline="0" dirty="0"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  <p:sp>
        <p:nvSpPr>
          <p:cNvPr id="5" name="Заголовок 3"/>
          <p:cNvSpPr txBox="1">
            <a:spLocks/>
          </p:cNvSpPr>
          <p:nvPr/>
        </p:nvSpPr>
        <p:spPr>
          <a:xfrm>
            <a:off x="428596" y="404664"/>
            <a:ext cx="8286808" cy="144016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“Ақсу ауданы әкімдігінің Б.Сырттанов ауылдық округі әкімінің аппараты” ММ-нің   2021-2023 жылға арналған </a:t>
            </a:r>
            <a:r>
              <a:rPr lang="kk-KZ" sz="24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азаматтық </a:t>
            </a:r>
            <a:r>
              <a:rPr lang="kk-KZ" sz="24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бюджетік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жобасының  </a:t>
            </a:r>
            <a:r>
              <a:rPr lang="kk-KZ" sz="24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шығыстары </a:t>
            </a:r>
            <a:r>
              <a:rPr lang="kk-KZ" sz="24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орындалуын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қалыптастыру кезінде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23529" y="5661248"/>
          <a:ext cx="8378020" cy="304800"/>
        </p:xfrm>
        <a:graphic>
          <a:graphicData uri="http://schemas.openxmlformats.org/drawingml/2006/table">
            <a:tbl>
              <a:tblPr/>
              <a:tblGrid>
                <a:gridCol w="8378020"/>
              </a:tblGrid>
              <a:tr h="247939">
                <a:tc>
                  <a:txBody>
                    <a:bodyPr/>
                    <a:lstStyle/>
                    <a:p>
                      <a:r>
                        <a:rPr lang="kk-KZ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011 «Елді мекендерді абаттандыру мен көгалдандыру»                        1862.0</a:t>
                      </a:r>
                      <a:r>
                        <a:rPr lang="kk-KZ" sz="1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1936.0              2013.0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500034" y="1857364"/>
          <a:ext cx="8215370" cy="4667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3"/>
          <p:cNvSpPr txBox="1">
            <a:spLocks/>
          </p:cNvSpPr>
          <p:nvPr/>
        </p:nvSpPr>
        <p:spPr>
          <a:xfrm>
            <a:off x="428596" y="476672"/>
            <a:ext cx="8286808" cy="122413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“Ақсу ауданы әкімдігінің Б.Сырттанов ауылдық округі әкімінің аппараты” ММ-нің   2021-2023 жылға арналған азаматтық бюджеті жобасының  шығыстары орындалуы қалыптастыру кезінде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7215206" y="1785926"/>
            <a:ext cx="1438284" cy="29527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мың теңге</a:t>
            </a:r>
            <a:endParaRPr lang="ru-RU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171</Words>
  <Application>Microsoft Office PowerPoint</Application>
  <PresentationFormat>Экран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“Ақсу ауданы әкімдігінің Б.Сырттанов ауылық округі әкімінің аппараты ММ-нің   2021-2023 жылға арналған азаматтық бюджеті жобасының  шығыстары орындалуы қалыптастыру кезінде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  отдела экономики и  бюджетного планирования Аксуского района бюджета  на 2019 год</dc:title>
  <dc:creator>User</dc:creator>
  <cp:lastModifiedBy>User</cp:lastModifiedBy>
  <cp:revision>47</cp:revision>
  <dcterms:created xsi:type="dcterms:W3CDTF">2019-10-29T05:55:48Z</dcterms:created>
  <dcterms:modified xsi:type="dcterms:W3CDTF">2020-05-13T12:24:44Z</dcterms:modified>
</cp:coreProperties>
</file>