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57" r:id="rId3"/>
    <p:sldId id="258" r:id="rId4"/>
    <p:sldId id="259" r:id="rId5"/>
    <p:sldId id="260" r:id="rId6"/>
    <p:sldId id="261" r:id="rId7"/>
    <p:sldId id="263" r:id="rId8"/>
  </p:sldIdLst>
  <p:sldSz cx="9144000" cy="6858000" type="screen4x3"/>
  <p:notesSz cx="6735763" cy="9866313"/>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Microsoft_Office_Excel1.xlsx"/></Relationships>
</file>

<file path=ppt/charts/chart1.xml><?xml version="1.0" encoding="utf-8"?>
<c:chartSpace xmlns:c="http://schemas.openxmlformats.org/drawingml/2006/chart" xmlns:a="http://schemas.openxmlformats.org/drawingml/2006/main" xmlns:r="http://schemas.openxmlformats.org/officeDocument/2006/relationships">
  <c:lang val="ru-RU"/>
  <c:chart>
    <c:title>
      <c:tx>
        <c:rich>
          <a:bodyPr/>
          <a:lstStyle/>
          <a:p>
            <a:pPr>
              <a:defRPr/>
            </a:pPr>
            <a:r>
              <a:rPr lang="ru-RU" dirty="0" smtClean="0"/>
              <a:t>Расходы</a:t>
            </a:r>
            <a:r>
              <a:rPr lang="ru-RU" baseline="0" dirty="0" smtClean="0"/>
              <a:t> бюджета на 2022</a:t>
            </a:r>
          </a:p>
          <a:p>
            <a:pPr>
              <a:defRPr/>
            </a:pPr>
            <a:r>
              <a:rPr lang="ru-RU" baseline="0" dirty="0" smtClean="0"/>
              <a:t> год</a:t>
            </a:r>
            <a:r>
              <a:rPr lang="ru-RU" dirty="0" smtClean="0"/>
              <a:t> </a:t>
            </a:r>
            <a:endParaRPr lang="ru-RU" dirty="0"/>
          </a:p>
        </c:rich>
      </c:tx>
      <c:layout>
        <c:manualLayout>
          <c:xMode val="edge"/>
          <c:yMode val="edge"/>
          <c:x val="0.36116129581024675"/>
          <c:y val="3.3672391930733854E-2"/>
        </c:manualLayout>
      </c:layout>
    </c:title>
    <c:plotArea>
      <c:layout/>
      <c:pieChart>
        <c:varyColors val="1"/>
        <c:ser>
          <c:idx val="0"/>
          <c:order val="0"/>
          <c:tx>
            <c:strRef>
              <c:f>Лист1!$B$1</c:f>
              <c:strCache>
                <c:ptCount val="1"/>
                <c:pt idx="0">
                  <c:v>2022 жылға арналған бюджет шығыны </c:v>
                </c:pt>
              </c:strCache>
            </c:strRef>
          </c:tx>
          <c:dLbls>
            <c:dLbl>
              <c:idx val="0"/>
              <c:layout/>
              <c:tx>
                <c:rich>
                  <a:bodyPr/>
                  <a:lstStyle/>
                  <a:p>
                    <a:r>
                      <a:rPr lang="ru-RU" dirty="0" smtClean="0"/>
                      <a:t>22</a:t>
                    </a:r>
                    <a:r>
                      <a:rPr lang="en-US" dirty="0" smtClean="0"/>
                      <a:t>%</a:t>
                    </a:r>
                    <a:endParaRPr lang="en-US" dirty="0"/>
                  </a:p>
                </c:rich>
              </c:tx>
              <c:showPercent val="1"/>
            </c:dLbl>
            <c:dLbl>
              <c:idx val="1"/>
              <c:layout/>
              <c:tx>
                <c:rich>
                  <a:bodyPr/>
                  <a:lstStyle/>
                  <a:p>
                    <a:r>
                      <a:rPr lang="ru-RU" dirty="0" smtClean="0"/>
                      <a:t>43</a:t>
                    </a:r>
                    <a:r>
                      <a:rPr lang="en-US" dirty="0" smtClean="0"/>
                      <a:t>%</a:t>
                    </a:r>
                    <a:endParaRPr lang="en-US" dirty="0"/>
                  </a:p>
                </c:rich>
              </c:tx>
              <c:showPercent val="1"/>
            </c:dLbl>
            <c:dLbl>
              <c:idx val="2"/>
              <c:layout/>
              <c:tx>
                <c:rich>
                  <a:bodyPr/>
                  <a:lstStyle/>
                  <a:p>
                    <a:r>
                      <a:rPr lang="ru-RU" dirty="0" smtClean="0"/>
                      <a:t>33</a:t>
                    </a:r>
                    <a:r>
                      <a:rPr lang="en-US" dirty="0" smtClean="0"/>
                      <a:t>%</a:t>
                    </a:r>
                    <a:endParaRPr lang="en-US" dirty="0"/>
                  </a:p>
                </c:rich>
              </c:tx>
              <c:showPercent val="1"/>
            </c:dLbl>
            <c:showPercent val="1"/>
            <c:showLeaderLines val="1"/>
          </c:dLbls>
          <c:cat>
            <c:strRef>
              <c:f>Лист1!$A$2:$A$5</c:f>
              <c:strCache>
                <c:ptCount val="4"/>
                <c:pt idx="0">
                  <c:v>Государственные услуги общего характера</c:v>
                </c:pt>
                <c:pt idx="1">
                  <c:v>Жилищно-коммунальное хозяйство</c:v>
                </c:pt>
                <c:pt idx="2">
                  <c:v>Транспорт и коммуникации</c:v>
                </c:pt>
                <c:pt idx="3">
                  <c:v>Развитие регионов</c:v>
                </c:pt>
              </c:strCache>
            </c:strRef>
          </c:cat>
          <c:val>
            <c:numRef>
              <c:f>Лист1!$B$2:$B$5</c:f>
              <c:numCache>
                <c:formatCode>General</c:formatCode>
                <c:ptCount val="4"/>
                <c:pt idx="0">
                  <c:v>18.100000000000001</c:v>
                </c:pt>
                <c:pt idx="1">
                  <c:v>45.5</c:v>
                </c:pt>
                <c:pt idx="2">
                  <c:v>30</c:v>
                </c:pt>
                <c:pt idx="3">
                  <c:v>2.1</c:v>
                </c:pt>
              </c:numCache>
            </c:numRef>
          </c:val>
        </c:ser>
        <c:dLbls>
          <c:showPercent val="1"/>
        </c:dLbls>
        <c:firstSliceAng val="0"/>
      </c:pieChart>
    </c:plotArea>
    <c:legend>
      <c:legendPos val="r"/>
      <c:layout>
        <c:manualLayout>
          <c:xMode val="edge"/>
          <c:yMode val="edge"/>
          <c:x val="0.64660493827160592"/>
          <c:y val="0.16845100147747605"/>
          <c:w val="0.34413580246913561"/>
          <c:h val="0.82509026255848927"/>
        </c:manualLayout>
      </c:layout>
      <c:txPr>
        <a:bodyPr/>
        <a:lstStyle/>
        <a:p>
          <a:pPr>
            <a:defRPr sz="1400" baseline="0"/>
          </a:pPr>
          <a:endParaRPr lang="ru-RU"/>
        </a:p>
      </c:txPr>
    </c:legend>
    <c:plotVisOnly val="1"/>
  </c:chart>
  <c:txPr>
    <a:bodyPr/>
    <a:lstStyle/>
    <a:p>
      <a:pPr>
        <a:defRPr sz="1800"/>
      </a:pPr>
      <a:endParaRPr lang="ru-RU"/>
    </a:p>
  </c:tx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18831" cy="493316"/>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15373" y="0"/>
            <a:ext cx="2918831" cy="493316"/>
          </a:xfrm>
          <a:prstGeom prst="rect">
            <a:avLst/>
          </a:prstGeom>
        </p:spPr>
        <p:txBody>
          <a:bodyPr vert="horz" lIns="91440" tIns="45720" rIns="91440" bIns="45720" rtlCol="0"/>
          <a:lstStyle>
            <a:lvl1pPr algn="r">
              <a:defRPr sz="1200"/>
            </a:lvl1pPr>
          </a:lstStyle>
          <a:p>
            <a:fld id="{1A393ED9-5BA0-48B5-9FF2-7A6BC4F7D3A6}" type="datetimeFigureOut">
              <a:rPr lang="ru-RU" smtClean="0"/>
              <a:pPr/>
              <a:t>15.01.2023</a:t>
            </a:fld>
            <a:endParaRPr lang="ru-RU"/>
          </a:p>
        </p:txBody>
      </p:sp>
      <p:sp>
        <p:nvSpPr>
          <p:cNvPr id="4" name="Образ слайда 3"/>
          <p:cNvSpPr>
            <a:spLocks noGrp="1" noRot="1" noChangeAspect="1"/>
          </p:cNvSpPr>
          <p:nvPr>
            <p:ph type="sldImg" idx="2"/>
          </p:nvPr>
        </p:nvSpPr>
        <p:spPr>
          <a:xfrm>
            <a:off x="901700" y="739775"/>
            <a:ext cx="4932363" cy="3700463"/>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3577" y="4686499"/>
            <a:ext cx="5388610" cy="443984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9371285"/>
            <a:ext cx="2918831" cy="493316"/>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15373" y="9371285"/>
            <a:ext cx="2918831" cy="493316"/>
          </a:xfrm>
          <a:prstGeom prst="rect">
            <a:avLst/>
          </a:prstGeom>
        </p:spPr>
        <p:txBody>
          <a:bodyPr vert="horz" lIns="91440" tIns="45720" rIns="91440" bIns="45720" rtlCol="0" anchor="b"/>
          <a:lstStyle>
            <a:lvl1pPr algn="r">
              <a:defRPr sz="1200"/>
            </a:lvl1pPr>
          </a:lstStyle>
          <a:p>
            <a:fld id="{33B22D2C-BD77-45A5-A19C-A4A63090674B}"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dt" sz="quarter" idx="1"/>
          </p:nvPr>
        </p:nvSpPr>
        <p:spPr>
          <a:noFill/>
        </p:spPr>
        <p:txBody>
          <a:bodyPr/>
          <a:lstStyle/>
          <a:p>
            <a:pPr defTabSz="919163"/>
            <a:fld id="{D5B4CCFA-736D-4FDD-9339-A8399E1FEED5}" type="datetime1">
              <a:rPr lang="ru-RU" smtClean="0"/>
              <a:pPr defTabSz="919163"/>
              <a:t>15.01.2023</a:t>
            </a:fld>
            <a:endParaRPr lang="ru-RU" smtClean="0"/>
          </a:p>
        </p:txBody>
      </p:sp>
      <p:sp>
        <p:nvSpPr>
          <p:cNvPr id="11267" name="Rectangle 7"/>
          <p:cNvSpPr>
            <a:spLocks noGrp="1" noChangeArrowheads="1"/>
          </p:cNvSpPr>
          <p:nvPr>
            <p:ph type="sldNum" sz="quarter" idx="5"/>
          </p:nvPr>
        </p:nvSpPr>
        <p:spPr>
          <a:noFill/>
        </p:spPr>
        <p:txBody>
          <a:bodyPr/>
          <a:lstStyle/>
          <a:p>
            <a:pPr defTabSz="919163"/>
            <a:fld id="{4A5570D9-C841-4B27-A3C5-8BA984806B45}" type="slidenum">
              <a:rPr lang="ru-RU" smtClean="0"/>
              <a:pPr defTabSz="919163"/>
              <a:t>1</a:t>
            </a:fld>
            <a:endParaRPr lang="ru-RU" smtClean="0"/>
          </a:p>
        </p:txBody>
      </p:sp>
      <p:sp>
        <p:nvSpPr>
          <p:cNvPr id="11268" name="Rectangle 2"/>
          <p:cNvSpPr>
            <a:spLocks noGrp="1" noRot="1" noChangeAspect="1" noChangeArrowheads="1" noTextEdit="1"/>
          </p:cNvSpPr>
          <p:nvPr>
            <p:ph type="sldImg"/>
          </p:nvPr>
        </p:nvSpPr>
        <p:spPr>
          <a:xfrm>
            <a:off x="904875" y="739775"/>
            <a:ext cx="4930775" cy="3698875"/>
          </a:xfrm>
          <a:ln/>
        </p:spPr>
      </p:sp>
      <p:sp>
        <p:nvSpPr>
          <p:cNvPr id="11269" name="Rectangle 3"/>
          <p:cNvSpPr>
            <a:spLocks noGrp="1" noChangeArrowheads="1"/>
          </p:cNvSpPr>
          <p:nvPr>
            <p:ph type="body" idx="1"/>
          </p:nvPr>
        </p:nvSpPr>
        <p:spPr>
          <a:xfrm>
            <a:off x="898102" y="4686735"/>
            <a:ext cx="4939560" cy="4440312"/>
          </a:xfrm>
          <a:noFill/>
          <a:ln/>
        </p:spPr>
        <p:txBody>
          <a:bodyPr/>
          <a:lstStyle/>
          <a:p>
            <a:pPr eaLnBrk="1" hangingPunct="1"/>
            <a:endParaRPr lang="ru-RU"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add title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AF463A-BC7C-46EE-9F1E-7F377CCA4891}"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AF463A-BC7C-46EE-9F1E-7F377CCA4891}" type="datetimeFigureOut">
              <a:rPr lang="en-US" smtClean="0"/>
              <a:pPr/>
              <a:t>1/15/2023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AF463A-BC7C-46EE-9F1E-7F377CCA4891}"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AF463A-BC7C-46EE-9F1E-7F377CCA4891}" type="datetimeFigureOut">
              <a:rPr lang="en-US" smtClean="0"/>
              <a:pPr/>
              <a:t>1/15/2023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AF463A-BC7C-46EE-9F1E-7F377CCA4891}" type="datetimeFigureOut">
              <a:rPr lang="en-US" smtClean="0"/>
              <a:pPr/>
              <a:t>1/15/2023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AF463A-BC7C-46EE-9F1E-7F377CCA4891}" type="datetimeFigureOut">
              <a:rPr lang="en-US" smtClean="0"/>
              <a:pPr/>
              <a:t>1/15/2023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AF463A-BC7C-46EE-9F1E-7F377CCA4891}" type="datetimeFigureOut">
              <a:rPr lang="en-US" smtClean="0"/>
              <a:pPr/>
              <a:t>1/15/2023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AF463A-BC7C-46EE-9F1E-7F377CCA4891}" type="datetimeFigureOut">
              <a:rPr lang="en-US" smtClean="0"/>
              <a:pPr/>
              <a:t>1/15/2023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83448D-3A78-4528-A469-B745A65DA48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latinLnBrk="0">
        <a:spcBef>
          <a:spcPct val="0"/>
        </a:spcBef>
        <a:buNone/>
        <a:defRPr sz="4400" kern="1200">
          <a:solidFill>
            <a:schemeClr val="tx1"/>
          </a:solidFill>
          <a:latin typeface="+mj-lt"/>
          <a:ea typeface="+mj-ea"/>
          <a:cs typeface="+mj-cs"/>
        </a:defRPr>
      </a:lvl1pPr>
    </p:titleStyle>
    <p:bodyStyle>
      <a:lvl1pPr marL="342900" indent="-342900" algn="l" defTabSz="914400" rtl="0" latinLnBrk="0">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latinLnBrk="0">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latinLnBrk="0">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latinLnBrk="0">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latinLnBrk="0">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latinLnBrk="0">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latinLnBrk="0">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latinLnBrk="0">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latinLnBrk="0">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593888" y="1295400"/>
            <a:ext cx="8089578" cy="3733800"/>
          </a:xfrm>
        </p:spPr>
        <p:txBody>
          <a:bodyPr>
            <a:normAutofit fontScale="90000"/>
          </a:bodyPr>
          <a:lstStyle/>
          <a:p>
            <a:r>
              <a:rPr lang="ru-RU" sz="5400" b="1" dirty="0" smtClean="0">
                <a:solidFill>
                  <a:srgbClr val="00B050"/>
                </a:solidFill>
                <a:latin typeface="Arial" charset="0"/>
              </a:rPr>
              <a:t>Скорректированный гражданский бюджет ГУ «Аппарата </a:t>
            </a:r>
            <a:r>
              <a:rPr lang="ru-RU" sz="5400" b="1" dirty="0" err="1" smtClean="0">
                <a:solidFill>
                  <a:srgbClr val="00B050"/>
                </a:solidFill>
                <a:latin typeface="Arial" charset="0"/>
              </a:rPr>
              <a:t>акима</a:t>
            </a:r>
            <a:r>
              <a:rPr lang="ru-RU" sz="5400" b="1" dirty="0" smtClean="0">
                <a:solidFill>
                  <a:srgbClr val="00B050"/>
                </a:solidFill>
                <a:latin typeface="Arial" charset="0"/>
              </a:rPr>
              <a:t> поселка Жанаарка»</a:t>
            </a:r>
            <a:br>
              <a:rPr lang="ru-RU" sz="5400" b="1" dirty="0" smtClean="0">
                <a:solidFill>
                  <a:srgbClr val="00B050"/>
                </a:solidFill>
                <a:latin typeface="Arial" charset="0"/>
              </a:rPr>
            </a:br>
            <a:r>
              <a:rPr lang="ru-RU" sz="5400" b="1" dirty="0" smtClean="0">
                <a:solidFill>
                  <a:srgbClr val="00B050"/>
                </a:solidFill>
                <a:latin typeface="Arial" charset="0"/>
              </a:rPr>
              <a:t>на 20</a:t>
            </a:r>
            <a:r>
              <a:rPr lang="en-US" sz="5400" b="1" dirty="0" smtClean="0">
                <a:solidFill>
                  <a:srgbClr val="00B050"/>
                </a:solidFill>
                <a:latin typeface="Arial" charset="0"/>
              </a:rPr>
              <a:t>2</a:t>
            </a:r>
            <a:r>
              <a:rPr lang="ru-RU" sz="5400" b="1" dirty="0" smtClean="0">
                <a:solidFill>
                  <a:srgbClr val="00B050"/>
                </a:solidFill>
                <a:latin typeface="Arial" charset="0"/>
              </a:rPr>
              <a:t>2-2024 годы</a:t>
            </a:r>
          </a:p>
        </p:txBody>
      </p:sp>
      <p:sp>
        <p:nvSpPr>
          <p:cNvPr id="3075" name="Rectangle 3"/>
          <p:cNvSpPr>
            <a:spLocks noChangeArrowheads="1"/>
          </p:cNvSpPr>
          <p:nvPr/>
        </p:nvSpPr>
        <p:spPr bwMode="auto">
          <a:xfrm>
            <a:off x="457433" y="3429001"/>
            <a:ext cx="8229134" cy="3090863"/>
          </a:xfrm>
          <a:prstGeom prst="rect">
            <a:avLst/>
          </a:prstGeom>
          <a:noFill/>
          <a:ln w="12700">
            <a:noFill/>
            <a:miter lim="800000"/>
            <a:headEnd type="none" w="sm" len="sm"/>
            <a:tailEnd type="none" w="sm" len="sm"/>
          </a:ln>
        </p:spPr>
        <p:txBody>
          <a:bodyPr wrap="none" lIns="92075" tIns="46038" rIns="92075" bIns="46038" anchor="ctr"/>
          <a:lstStyle/>
          <a:p>
            <a:pPr algn="ctr" eaLnBrk="0" hangingPunct="0">
              <a:spcBef>
                <a:spcPct val="20000"/>
              </a:spcBef>
              <a:buClr>
                <a:schemeClr val="accent2"/>
              </a:buClr>
              <a:buSzPct val="80000"/>
              <a:buFont typeface="Wingdings" pitchFamily="2" charset="2"/>
              <a:buNone/>
            </a:pPr>
            <a:endParaRPr kumimoji="1" lang="ru-RU" sz="28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14776" y="277813"/>
            <a:ext cx="8514448" cy="1139825"/>
          </a:xfrm>
        </p:spPr>
        <p:txBody>
          <a:bodyPr/>
          <a:lstStyle/>
          <a:p>
            <a:pPr algn="ctr" eaLnBrk="1" hangingPunct="1">
              <a:defRPr/>
            </a:pPr>
            <a:r>
              <a:rPr lang="ru-RU" sz="3800" b="1" dirty="0" smtClean="0">
                <a:solidFill>
                  <a:srgbClr val="00B050"/>
                </a:solidFill>
                <a:latin typeface="+mn-lt"/>
              </a:rPr>
              <a:t>Уважаемые посетители сайта!</a:t>
            </a:r>
            <a:endParaRPr lang="ru-RU" sz="3800" dirty="0" smtClean="0">
              <a:solidFill>
                <a:srgbClr val="00B050"/>
              </a:solidFill>
              <a:latin typeface="+mn-lt"/>
            </a:endParaRPr>
          </a:p>
        </p:txBody>
      </p:sp>
      <p:sp>
        <p:nvSpPr>
          <p:cNvPr id="4099" name="Содержимое 2"/>
          <p:cNvSpPr>
            <a:spLocks noGrp="1"/>
          </p:cNvSpPr>
          <p:nvPr>
            <p:ph idx="1"/>
          </p:nvPr>
        </p:nvSpPr>
        <p:spPr>
          <a:xfrm>
            <a:off x="421769" y="1484313"/>
            <a:ext cx="8229135" cy="4845050"/>
          </a:xfrm>
        </p:spPr>
        <p:txBody>
          <a:bodyPr>
            <a:normAutofit/>
          </a:bodyPr>
          <a:lstStyle/>
          <a:p>
            <a:pPr algn="ctr" eaLnBrk="1" hangingPunct="1">
              <a:buFont typeface="Wingdings" pitchFamily="2" charset="2"/>
              <a:buNone/>
            </a:pPr>
            <a:r>
              <a:rPr lang="ru-RU" sz="1600" dirty="0" smtClean="0"/>
              <a:t>		</a:t>
            </a:r>
            <a:r>
              <a:rPr lang="ru-RU" sz="2000" dirty="0" smtClean="0">
                <a:latin typeface="Times New Roman" pitchFamily="18" charset="0"/>
                <a:cs typeface="Times New Roman" pitchFamily="18" charset="0"/>
              </a:rPr>
              <a:t>Вашему вниманию представлен гражданский бюджет на 20</a:t>
            </a:r>
            <a:r>
              <a:rPr lang="en-US" sz="2000" dirty="0" smtClean="0">
                <a:latin typeface="Times New Roman" pitchFamily="18" charset="0"/>
                <a:cs typeface="Times New Roman" pitchFamily="18" charset="0"/>
              </a:rPr>
              <a:t>2</a:t>
            </a:r>
            <a:r>
              <a:rPr lang="ru-RU" sz="2000" dirty="0" smtClean="0">
                <a:latin typeface="Times New Roman" pitchFamily="18" charset="0"/>
                <a:cs typeface="Times New Roman" pitchFamily="18" charset="0"/>
              </a:rPr>
              <a:t>2─ 2024 годы, который содержит информацию об основных показателях бюджета поселка Жанаарка, параметрах его формирования и направлениях расходования бюджетных средств. </a:t>
            </a:r>
          </a:p>
          <a:p>
            <a:pPr algn="just" eaLnBrk="1" hangingPunct="1">
              <a:buFont typeface="Wingdings" pitchFamily="2" charset="2"/>
              <a:buNone/>
            </a:pPr>
            <a:endParaRPr lang="ru-RU" sz="2000" dirty="0" smtClean="0">
              <a:latin typeface="Times New Roman" pitchFamily="18" charset="0"/>
              <a:cs typeface="Times New Roman" pitchFamily="18" charset="0"/>
            </a:endParaRPr>
          </a:p>
          <a:p>
            <a:pPr eaLnBrk="1" hangingPunct="1">
              <a:buFont typeface="Wingdings" pitchFamily="2" charset="2"/>
              <a:buNone/>
            </a:pPr>
            <a:r>
              <a:rPr lang="ru-RU" sz="1600" dirty="0" smtClean="0">
                <a:latin typeface="Times New Roman" pitchFamily="18" charset="0"/>
                <a:cs typeface="Times New Roman" pitchFamily="18" charset="0"/>
              </a:rPr>
              <a:t>      	Данный документ включает следующие разделы: </a:t>
            </a:r>
          </a:p>
          <a:p>
            <a:pPr eaLnBrk="1" hangingPunct="1">
              <a:buFont typeface="Wingdings" pitchFamily="2" charset="2"/>
              <a:buNone/>
            </a:pPr>
            <a:r>
              <a:rPr lang="ru-RU" sz="1600" dirty="0" smtClean="0">
                <a:latin typeface="Times New Roman" pitchFamily="18" charset="0"/>
                <a:cs typeface="Times New Roman" pitchFamily="18" charset="0"/>
              </a:rPr>
              <a:t>     - основные показатели социально-экономического развития ;</a:t>
            </a:r>
          </a:p>
          <a:p>
            <a:pPr eaLnBrk="1" hangingPunct="1">
              <a:buFont typeface="Wingdings" pitchFamily="2" charset="2"/>
              <a:buNone/>
            </a:pPr>
            <a:r>
              <a:rPr lang="ru-RU" sz="1600" dirty="0" smtClean="0">
                <a:latin typeface="Times New Roman" pitchFamily="18" charset="0"/>
                <a:cs typeface="Times New Roman" pitchFamily="18" charset="0"/>
              </a:rPr>
              <a:t>     - поступления и расходы бюджета ;</a:t>
            </a:r>
          </a:p>
          <a:p>
            <a:pPr eaLnBrk="1" hangingPunct="1">
              <a:buFont typeface="Wingdings" pitchFamily="2" charset="2"/>
              <a:buNone/>
            </a:pPr>
            <a:r>
              <a:rPr lang="ru-RU" sz="1600" dirty="0" smtClean="0">
                <a:latin typeface="Times New Roman" pitchFamily="18" charset="0"/>
                <a:cs typeface="Times New Roman" pitchFamily="18" charset="0"/>
              </a:rPr>
              <a:t>     - отчет об исполнении бюджета</a:t>
            </a:r>
            <a:r>
              <a:rPr lang="ru-RU" sz="1600" dirty="0" smtClean="0">
                <a:latin typeface="Times New Roman" pitchFamily="18" charset="0"/>
                <a:cs typeface="Times New Roman" pitchFamily="18" charset="0"/>
              </a:rPr>
              <a:t>.</a:t>
            </a:r>
          </a:p>
          <a:p>
            <a:pPr algn="ctr" eaLnBrk="1" hangingPunct="1">
              <a:buFont typeface="Wingdings" pitchFamily="2" charset="2"/>
              <a:buNone/>
            </a:pPr>
            <a:endParaRPr lang="ru-RU" sz="1600" dirty="0" smtClean="0">
              <a:latin typeface="Times New Roman" pitchFamily="18" charset="0"/>
              <a:cs typeface="Times New Roman" pitchFamily="18" charset="0"/>
            </a:endParaRPr>
          </a:p>
          <a:p>
            <a:pPr algn="ctr" eaLnBrk="1" hangingPunct="1">
              <a:buFont typeface="Wingdings" pitchFamily="2" charset="2"/>
              <a:buNone/>
            </a:pPr>
            <a:r>
              <a:rPr lang="ru-RU" sz="1600" dirty="0" smtClean="0">
                <a:latin typeface="Times New Roman" pitchFamily="18" charset="0"/>
                <a:cs typeface="Times New Roman" pitchFamily="18" charset="0"/>
              </a:rPr>
              <a:t>Постановление </a:t>
            </a:r>
            <a:r>
              <a:rPr lang="ru-RU" sz="1600" dirty="0" err="1" smtClean="0">
                <a:latin typeface="Times New Roman" pitchFamily="18" charset="0"/>
                <a:cs typeface="Times New Roman" pitchFamily="18" charset="0"/>
              </a:rPr>
              <a:t>акимата</a:t>
            </a:r>
            <a:r>
              <a:rPr lang="ru-RU" sz="1600" dirty="0" smtClean="0">
                <a:latin typeface="Times New Roman" pitchFamily="18" charset="0"/>
                <a:cs typeface="Times New Roman" pitchFamily="18" charset="0"/>
              </a:rPr>
              <a:t> </a:t>
            </a:r>
            <a:r>
              <a:rPr lang="ru-RU" sz="1600" dirty="0" err="1" smtClean="0">
                <a:latin typeface="Times New Roman" pitchFamily="18" charset="0"/>
                <a:cs typeface="Times New Roman" pitchFamily="18" charset="0"/>
              </a:rPr>
              <a:t>Жанааркинского</a:t>
            </a:r>
            <a:r>
              <a:rPr lang="ru-RU" sz="1600" dirty="0" smtClean="0">
                <a:latin typeface="Times New Roman" pitchFamily="18" charset="0"/>
                <a:cs typeface="Times New Roman" pitchFamily="18" charset="0"/>
              </a:rPr>
              <a:t> района от 27 июля 2022 года №74/01</a:t>
            </a:r>
            <a:endParaRPr lang="ru-RU" sz="1400" dirty="0" smtClean="0"/>
          </a:p>
        </p:txBody>
      </p:sp>
      <p:sp>
        <p:nvSpPr>
          <p:cNvPr id="4" name="Номер слайда 3"/>
          <p:cNvSpPr>
            <a:spLocks noGrp="1"/>
          </p:cNvSpPr>
          <p:nvPr>
            <p:ph type="sldNum" sz="quarter" idx="12"/>
          </p:nvPr>
        </p:nvSpPr>
        <p:spPr/>
        <p:txBody>
          <a:bodyPr/>
          <a:lstStyle/>
          <a:p>
            <a:pPr>
              <a:defRPr/>
            </a:pPr>
            <a:fld id="{3BDE27BA-8D9A-49CB-ADA5-C89F43172249}" type="slidenum">
              <a:rPr lang="ru-RU" altLang="en-US">
                <a:latin typeface="+mn-lt"/>
              </a:rPr>
              <a:pPr>
                <a:defRPr/>
              </a:pPr>
              <a:t>2</a:t>
            </a:fld>
            <a:endParaRPr lang="ru-RU" altLang="en-US" dirty="0">
              <a:latin typeface="+mn-lt"/>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Заголовок 1"/>
          <p:cNvSpPr>
            <a:spLocks noGrp="1"/>
          </p:cNvSpPr>
          <p:nvPr>
            <p:ph type="title"/>
          </p:nvPr>
        </p:nvSpPr>
        <p:spPr/>
        <p:txBody>
          <a:bodyPr/>
          <a:lstStyle/>
          <a:p>
            <a:pPr algn="ctr"/>
            <a:r>
              <a:rPr lang="ru-RU" sz="2400" b="1" dirty="0" smtClean="0">
                <a:solidFill>
                  <a:srgbClr val="00B050"/>
                </a:solidFill>
                <a:latin typeface="Arial" charset="0"/>
              </a:rPr>
              <a:t>Основные показатели социально-экономического развития района на 20</a:t>
            </a:r>
            <a:r>
              <a:rPr lang="en-US" sz="2400" b="1" dirty="0" smtClean="0">
                <a:solidFill>
                  <a:srgbClr val="00B050"/>
                </a:solidFill>
                <a:latin typeface="Arial" charset="0"/>
              </a:rPr>
              <a:t>2</a:t>
            </a:r>
            <a:r>
              <a:rPr lang="ru-RU" sz="2400" b="1" dirty="0" smtClean="0">
                <a:solidFill>
                  <a:srgbClr val="00B050"/>
                </a:solidFill>
                <a:latin typeface="Arial" charset="0"/>
              </a:rPr>
              <a:t>2-20</a:t>
            </a:r>
            <a:r>
              <a:rPr lang="en-US" sz="2400" b="1" dirty="0" smtClean="0">
                <a:solidFill>
                  <a:srgbClr val="00B050"/>
                </a:solidFill>
                <a:latin typeface="Arial" charset="0"/>
              </a:rPr>
              <a:t>2</a:t>
            </a:r>
            <a:r>
              <a:rPr lang="ru-RU" sz="2400" b="1" dirty="0" smtClean="0">
                <a:solidFill>
                  <a:srgbClr val="00B050"/>
                </a:solidFill>
                <a:latin typeface="Arial" charset="0"/>
              </a:rPr>
              <a:t>4 годы</a:t>
            </a:r>
          </a:p>
        </p:txBody>
      </p:sp>
      <p:graphicFrame>
        <p:nvGraphicFramePr>
          <p:cNvPr id="12368" name="Group 80"/>
          <p:cNvGraphicFramePr>
            <a:graphicFrameLocks noGrp="1"/>
          </p:cNvGraphicFramePr>
          <p:nvPr>
            <p:ph sz="half" idx="1"/>
          </p:nvPr>
        </p:nvGraphicFramePr>
        <p:xfrm>
          <a:off x="454332" y="1571626"/>
          <a:ext cx="8235336" cy="3448053"/>
        </p:xfrm>
        <a:graphic>
          <a:graphicData uri="http://schemas.openxmlformats.org/drawingml/2006/table">
            <a:tbl>
              <a:tblPr/>
              <a:tblGrid>
                <a:gridCol w="418667"/>
                <a:gridCol w="3837781"/>
                <a:gridCol w="1048218"/>
                <a:gridCol w="976890"/>
                <a:gridCol w="976890"/>
                <a:gridCol w="976890"/>
              </a:tblGrid>
              <a:tr h="87153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 </a:t>
                      </a:r>
                      <a:r>
                        <a:rPr kumimoji="0" lang="ru-RU" sz="1200" b="1" i="0" u="none" strike="noStrike" cap="none" normalizeH="0" baseline="0" dirty="0" err="1" smtClean="0">
                          <a:ln>
                            <a:noFill/>
                          </a:ln>
                          <a:solidFill>
                            <a:schemeClr val="tx1"/>
                          </a:solidFill>
                          <a:effectLst/>
                          <a:latin typeface="Arial" pitchFamily="34" charset="0"/>
                          <a:cs typeface="Arial" pitchFamily="34" charset="0"/>
                        </a:rPr>
                        <a:t>п</a:t>
                      </a:r>
                      <a:r>
                        <a:rPr kumimoji="0" lang="ru-RU" sz="1200" b="1" i="0" u="none" strike="noStrike" cap="none" normalizeH="0" baseline="0" dirty="0" smtClean="0">
                          <a:ln>
                            <a:noFill/>
                          </a:ln>
                          <a:solidFill>
                            <a:schemeClr val="tx1"/>
                          </a:solidFill>
                          <a:effectLst/>
                          <a:latin typeface="Arial" pitchFamily="34" charset="0"/>
                          <a:cs typeface="Arial" pitchFamily="34" charset="0"/>
                        </a:rPr>
                        <a:t>/</a:t>
                      </a:r>
                      <a:r>
                        <a:rPr kumimoji="0" lang="ru-RU" sz="1200" b="1" i="0" u="none" strike="noStrike" cap="none" normalizeH="0" baseline="0" dirty="0" err="1" smtClean="0">
                          <a:ln>
                            <a:noFill/>
                          </a:ln>
                          <a:solidFill>
                            <a:schemeClr val="tx1"/>
                          </a:solidFill>
                          <a:effectLst/>
                          <a:latin typeface="Arial" pitchFamily="34" charset="0"/>
                          <a:cs typeface="Arial" pitchFamily="34" charset="0"/>
                        </a:rPr>
                        <a:t>пёё</a:t>
                      </a:r>
                      <a:endParaRPr kumimoji="0" lang="ru-RU" sz="1200" b="1" i="0" u="none" strike="noStrike" cap="none" normalizeH="0" baseline="0" dirty="0" smtClean="0">
                        <a:ln>
                          <a:noFill/>
                        </a:ln>
                        <a:solidFill>
                          <a:schemeClr val="tx1"/>
                        </a:solidFill>
                        <a:effectLst/>
                        <a:latin typeface="Arial" pitchFamily="34" charset="0"/>
                        <a:cs typeface="Arial" pitchFamily="34" charset="0"/>
                      </a:endParaRPr>
                    </a:p>
                  </a:txBody>
                  <a:tcPr marL="89316" marR="89316"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pitchFamily="34" charset="0"/>
                          <a:cs typeface="Arial" pitchFamily="34" charset="0"/>
                        </a:rPr>
                        <a:t>Наименование показателей</a:t>
                      </a:r>
                    </a:p>
                  </a:txBody>
                  <a:tcPr marL="87909" marR="87909"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20</a:t>
                      </a:r>
                      <a:r>
                        <a:rPr kumimoji="0" lang="en-US" sz="1400" b="1" i="0" u="none" strike="noStrike" cap="none" normalizeH="0" baseline="0" dirty="0" smtClean="0">
                          <a:ln>
                            <a:noFill/>
                          </a:ln>
                          <a:solidFill>
                            <a:schemeClr val="tx1"/>
                          </a:solidFill>
                          <a:effectLst/>
                          <a:latin typeface="Arial" pitchFamily="34" charset="0"/>
                          <a:cs typeface="Arial" pitchFamily="34" charset="0"/>
                        </a:rPr>
                        <a:t>2</a:t>
                      </a:r>
                      <a:r>
                        <a:rPr kumimoji="0" lang="ru-RU" sz="1400" b="1" i="0" u="none" strike="noStrike" cap="none" normalizeH="0" baseline="0" dirty="0" smtClean="0">
                          <a:ln>
                            <a:noFill/>
                          </a:ln>
                          <a:solidFill>
                            <a:schemeClr val="tx1"/>
                          </a:solidFill>
                          <a:effectLst/>
                          <a:latin typeface="Arial" pitchFamily="34" charset="0"/>
                          <a:cs typeface="Arial" pitchFamily="34" charset="0"/>
                        </a:rPr>
                        <a:t>1год</a:t>
                      </a:r>
                    </a:p>
                  </a:txBody>
                  <a:tcPr marL="87909" marR="87909"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2022год</a:t>
                      </a:r>
                    </a:p>
                  </a:txBody>
                  <a:tcPr marL="87909" marR="87909"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20</a:t>
                      </a:r>
                      <a:r>
                        <a:rPr kumimoji="0" lang="en-US" sz="1400" b="1" i="0" u="none" strike="noStrike" cap="none" normalizeH="0" baseline="0" dirty="0" smtClean="0">
                          <a:ln>
                            <a:noFill/>
                          </a:ln>
                          <a:solidFill>
                            <a:schemeClr val="tx1"/>
                          </a:solidFill>
                          <a:effectLst/>
                          <a:latin typeface="Arial" pitchFamily="34" charset="0"/>
                          <a:cs typeface="Arial" pitchFamily="34" charset="0"/>
                        </a:rPr>
                        <a:t>2</a:t>
                      </a:r>
                      <a:r>
                        <a:rPr kumimoji="0" lang="ru-RU" sz="1400" b="1" i="0" u="none" strike="noStrike" cap="none" normalizeH="0" baseline="0" dirty="0" smtClean="0">
                          <a:ln>
                            <a:noFill/>
                          </a:ln>
                          <a:solidFill>
                            <a:schemeClr val="tx1"/>
                          </a:solidFill>
                          <a:effectLst/>
                          <a:latin typeface="Arial" pitchFamily="34" charset="0"/>
                          <a:cs typeface="Arial" pitchFamily="34" charset="0"/>
                        </a:rPr>
                        <a:t>3год</a:t>
                      </a:r>
                    </a:p>
                  </a:txBody>
                  <a:tcPr marL="87909" marR="87909"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20</a:t>
                      </a:r>
                      <a:r>
                        <a:rPr kumimoji="0" lang="en-US" sz="1400" b="1" i="0" u="none" strike="noStrike" cap="none" normalizeH="0" baseline="0" dirty="0" smtClean="0">
                          <a:ln>
                            <a:noFill/>
                          </a:ln>
                          <a:solidFill>
                            <a:schemeClr val="tx1"/>
                          </a:solidFill>
                          <a:effectLst/>
                          <a:latin typeface="Arial" pitchFamily="34" charset="0"/>
                          <a:cs typeface="Arial" pitchFamily="34" charset="0"/>
                        </a:rPr>
                        <a:t>2</a:t>
                      </a:r>
                      <a:r>
                        <a:rPr kumimoji="0" lang="ru-RU" sz="1400" b="1" i="0" u="none" strike="noStrike" cap="none" normalizeH="0" baseline="0" dirty="0" smtClean="0">
                          <a:ln>
                            <a:noFill/>
                          </a:ln>
                          <a:solidFill>
                            <a:schemeClr val="tx1"/>
                          </a:solidFill>
                          <a:effectLst/>
                          <a:latin typeface="Arial" pitchFamily="34" charset="0"/>
                          <a:cs typeface="Arial" pitchFamily="34" charset="0"/>
                        </a:rPr>
                        <a:t>4год</a:t>
                      </a:r>
                    </a:p>
                  </a:txBody>
                  <a:tcPr marL="87909" marR="87909" marT="46800" marB="4680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38138">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Arial" pitchFamily="34" charset="0"/>
                          <a:cs typeface="Arial" pitchFamily="34" charset="0"/>
                        </a:rPr>
                        <a:t>1</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Arial" pitchFamily="34" charset="0"/>
                          <a:cs typeface="Arial" pitchFamily="34" charset="0"/>
                        </a:rPr>
                        <a:t>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4</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0" u="none" strike="noStrike" cap="none" normalizeH="0" baseline="0" dirty="0" smtClean="0">
                          <a:ln>
                            <a:noFill/>
                          </a:ln>
                          <a:solidFill>
                            <a:schemeClr val="tx1"/>
                          </a:solidFill>
                          <a:effectLst/>
                          <a:latin typeface="Arial" pitchFamily="34" charset="0"/>
                          <a:cs typeface="Arial" pitchFamily="34" charset="0"/>
                        </a:rPr>
                        <a:t>5</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0" u="none" strike="noStrike" cap="none" normalizeH="0" baseline="0" smtClean="0">
                          <a:ln>
                            <a:noFill/>
                          </a:ln>
                          <a:solidFill>
                            <a:schemeClr val="tx1"/>
                          </a:solidFill>
                          <a:effectLst/>
                          <a:latin typeface="Arial" pitchFamily="34" charset="0"/>
                          <a:cs typeface="Arial" pitchFamily="34" charset="0"/>
                        </a:rPr>
                        <a:t>6</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5242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pitchFamily="34" charset="0"/>
                          <a:cs typeface="Arial" pitchFamily="34" charset="0"/>
                        </a:rPr>
                        <a:t>Численность населения, тыс.чел.</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18049</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18100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18100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18100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pitchFamily="34" charset="0"/>
                          <a:cs typeface="Arial" pitchFamily="34" charset="0"/>
                        </a:rPr>
                        <a:t>Среднегодовой прожиточный минимум, тенге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32284</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32760</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35053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35053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540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pitchFamily="34" charset="0"/>
                          <a:cs typeface="Arial" pitchFamily="34" charset="0"/>
                        </a:rPr>
                        <a:t>Уровень безработицы, %</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4,1</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3,9</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3,6</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3,6</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58896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rPr>
                        <a:t>4.</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rPr>
                        <a:t>Месячный расчетный показатель (МРП), тенге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rPr>
                        <a:t>2917</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rPr>
                        <a:t>3093</a:t>
                      </a:r>
                      <a:endParaRPr kumimoji="0" lang="ru-RU"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rPr>
                        <a:t>3093</a:t>
                      </a:r>
                      <a:endParaRPr kumimoji="0" lang="ru-RU"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rPr>
                        <a:t>3093</a:t>
                      </a:r>
                      <a:endParaRPr kumimoji="0" lang="ru-RU" sz="1400" b="0" i="0" u="none" strike="noStrike" cap="none" normalizeH="0" baseline="0" dirty="0" smtClean="0">
                        <a:ln>
                          <a:noFill/>
                        </a:ln>
                        <a:solidFill>
                          <a:schemeClr val="tx1">
                            <a:lumMod val="75000"/>
                            <a:lumOff val="25000"/>
                          </a:schemeClr>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54013">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pitchFamily="34" charset="0"/>
                          <a:cs typeface="Arial" pitchFamily="34" charset="0"/>
                        </a:rPr>
                        <a:t>5.</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pitchFamily="34" charset="0"/>
                          <a:cs typeface="Arial" pitchFamily="34" charset="0"/>
                        </a:rPr>
                        <a:t>Минимальная заработная плата, тенге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42500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55250</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55250</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0" u="none" strike="noStrike" cap="none" normalizeH="0" baseline="0" dirty="0" smtClean="0">
                          <a:ln>
                            <a:noFill/>
                          </a:ln>
                          <a:solidFill>
                            <a:schemeClr val="tx1"/>
                          </a:solidFill>
                          <a:effectLst/>
                          <a:latin typeface="Arial" pitchFamily="34" charset="0"/>
                          <a:cs typeface="Arial" pitchFamily="34" charset="0"/>
                        </a:rPr>
                        <a:t>55250</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bl>
          </a:graphicData>
        </a:graphic>
      </p:graphicFrame>
      <p:sp>
        <p:nvSpPr>
          <p:cNvPr id="5" name="Номер слайда 4"/>
          <p:cNvSpPr>
            <a:spLocks noGrp="1"/>
          </p:cNvSpPr>
          <p:nvPr>
            <p:ph type="sldNum" sz="quarter" idx="12"/>
          </p:nvPr>
        </p:nvSpPr>
        <p:spPr/>
        <p:txBody>
          <a:bodyPr/>
          <a:lstStyle/>
          <a:p>
            <a:pPr>
              <a:defRPr/>
            </a:pPr>
            <a:fld id="{572D7378-7177-42E2-A48C-C74CB7E24F59}" type="slidenum">
              <a:rPr lang="ru-RU" altLang="en-US" smtClean="0">
                <a:latin typeface="+mn-lt"/>
              </a:rPr>
              <a:pPr>
                <a:defRPr/>
              </a:pPr>
              <a:t>3</a:t>
            </a:fld>
            <a:endParaRPr lang="ru-RU" altLang="en-US" dirty="0">
              <a:latin typeface="+mn-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Заголовок 1"/>
          <p:cNvSpPr>
            <a:spLocks noGrp="1"/>
          </p:cNvSpPr>
          <p:nvPr>
            <p:ph type="title"/>
          </p:nvPr>
        </p:nvSpPr>
        <p:spPr>
          <a:xfrm>
            <a:off x="457433" y="277813"/>
            <a:ext cx="8229134" cy="436562"/>
          </a:xfrm>
        </p:spPr>
        <p:txBody>
          <a:bodyPr/>
          <a:lstStyle/>
          <a:p>
            <a:pPr algn="ctr"/>
            <a:r>
              <a:rPr lang="ru-RU" sz="1800" b="1" dirty="0" smtClean="0">
                <a:solidFill>
                  <a:srgbClr val="00B050"/>
                </a:solidFill>
                <a:latin typeface="Times New Roman" pitchFamily="18" charset="0"/>
                <a:cs typeface="Times New Roman" pitchFamily="18" charset="0"/>
              </a:rPr>
              <a:t>Бюджет поселка Жанаарка на 20</a:t>
            </a:r>
            <a:r>
              <a:rPr lang="en-US" sz="1800" b="1" dirty="0" smtClean="0">
                <a:solidFill>
                  <a:srgbClr val="00B050"/>
                </a:solidFill>
                <a:latin typeface="Times New Roman" pitchFamily="18" charset="0"/>
                <a:cs typeface="Times New Roman" pitchFamily="18" charset="0"/>
              </a:rPr>
              <a:t>2</a:t>
            </a:r>
            <a:r>
              <a:rPr lang="ru-RU" sz="1800" b="1" dirty="0" smtClean="0">
                <a:solidFill>
                  <a:srgbClr val="00B050"/>
                </a:solidFill>
                <a:latin typeface="Times New Roman" pitchFamily="18" charset="0"/>
                <a:cs typeface="Times New Roman" pitchFamily="18" charset="0"/>
              </a:rPr>
              <a:t>2-2024 годы</a:t>
            </a:r>
          </a:p>
        </p:txBody>
      </p:sp>
      <p:sp>
        <p:nvSpPr>
          <p:cNvPr id="6147" name="Содержимое 2"/>
          <p:cNvSpPr>
            <a:spLocks noGrp="1"/>
          </p:cNvSpPr>
          <p:nvPr>
            <p:ph sz="half" idx="1"/>
          </p:nvPr>
        </p:nvSpPr>
        <p:spPr>
          <a:xfrm>
            <a:off x="175221" y="714375"/>
            <a:ext cx="8793559" cy="5416550"/>
          </a:xfrm>
        </p:spPr>
        <p:txBody>
          <a:bodyPr>
            <a:normAutofit fontScale="85000" lnSpcReduction="20000"/>
          </a:bodyPr>
          <a:lstStyle/>
          <a:p>
            <a:r>
              <a:rPr lang="ru-RU" sz="1200" dirty="0" smtClean="0"/>
              <a:t>Бюджет </a:t>
            </a:r>
            <a:r>
              <a:rPr lang="ru-RU" sz="1200" b="1" dirty="0" smtClean="0"/>
              <a:t>поселка Жанаарка </a:t>
            </a:r>
            <a:r>
              <a:rPr lang="ru-RU" sz="1200" dirty="0" smtClean="0"/>
              <a:t>на трехлетний период рассчитывался исходя из динамики поступлений доходов за предыдущие года, увеличения минимального расчетного показателя, увеличения фонда оплаты труда, коэффициента инфляции. Бюджет  обеспечивает выполнение всех текущих обязательств исполнительной власти перед населением.  </a:t>
            </a:r>
          </a:p>
          <a:p>
            <a:r>
              <a:rPr lang="ru-RU" sz="1200" dirty="0" smtClean="0"/>
              <a:t>Расходы бюджета  поселка Жанаарка в 2022 году планируются в сумме  </a:t>
            </a:r>
            <a:r>
              <a:rPr lang="ru-RU" sz="1200" dirty="0" smtClean="0"/>
              <a:t>471,5</a:t>
            </a:r>
            <a:r>
              <a:rPr lang="ru-RU" sz="1200" dirty="0" smtClean="0"/>
              <a:t>млн</a:t>
            </a:r>
            <a:r>
              <a:rPr lang="ru-RU" sz="1200" dirty="0" smtClean="0"/>
              <a:t>. тенге, в том числе первоочередные расходы учтены в полном объеме (заработная плата с отчислениями, коммунальные услуги и связь,  командировочные расходы административных служащих и т.д.).</a:t>
            </a:r>
          </a:p>
          <a:p>
            <a:r>
              <a:rPr lang="ru-RU" sz="1200" dirty="0" smtClean="0"/>
              <a:t>Расходы бюджета предусматривают:</a:t>
            </a:r>
          </a:p>
          <a:p>
            <a:r>
              <a:rPr lang="ru-RU" sz="1200" dirty="0" smtClean="0"/>
              <a:t>- содержание аппарата управления  (</a:t>
            </a:r>
            <a:r>
              <a:rPr lang="ru-RU" sz="1200" dirty="0" smtClean="0"/>
              <a:t>85,4млн</a:t>
            </a:r>
            <a:r>
              <a:rPr lang="ru-RU" sz="1200" dirty="0" smtClean="0"/>
              <a:t>. тенге);</a:t>
            </a:r>
          </a:p>
          <a:p>
            <a:r>
              <a:rPr lang="ru-RU" sz="1200" dirty="0" smtClean="0"/>
              <a:t>- освещение населенных пунктов  </a:t>
            </a:r>
            <a:r>
              <a:rPr lang="ru-RU" sz="1200" dirty="0" smtClean="0"/>
              <a:t>(</a:t>
            </a:r>
            <a:r>
              <a:rPr lang="ru-RU" sz="1200" dirty="0" smtClean="0"/>
              <a:t>65,3</a:t>
            </a:r>
            <a:r>
              <a:rPr lang="ru-RU" sz="1200" dirty="0" smtClean="0"/>
              <a:t>млн.тенге</a:t>
            </a:r>
            <a:r>
              <a:rPr lang="ru-RU" sz="1200" dirty="0" smtClean="0"/>
              <a:t>);</a:t>
            </a:r>
          </a:p>
          <a:p>
            <a:r>
              <a:rPr lang="ru-RU" sz="1200" dirty="0" smtClean="0"/>
              <a:t>- развитие регионов (10,0 млн. тенге);</a:t>
            </a:r>
          </a:p>
          <a:p>
            <a:r>
              <a:rPr lang="ru-RU" sz="1200" dirty="0" smtClean="0"/>
              <a:t>- обеспечение функционирования автомобильных дорог районного значения и </a:t>
            </a:r>
            <a:r>
              <a:rPr lang="ru-RU" sz="1200" dirty="0" err="1" smtClean="0"/>
              <a:t>внутрипоселковых</a:t>
            </a:r>
            <a:r>
              <a:rPr lang="ru-RU" sz="1200" dirty="0" smtClean="0"/>
              <a:t> дорог (40,5 млн. тенге</a:t>
            </a:r>
            <a:r>
              <a:rPr lang="ru-RU" sz="1200" b="1" dirty="0" smtClean="0"/>
              <a:t>)</a:t>
            </a:r>
            <a:r>
              <a:rPr lang="ru-RU" sz="1200" dirty="0" smtClean="0"/>
              <a:t>;</a:t>
            </a:r>
          </a:p>
          <a:p>
            <a:r>
              <a:rPr lang="ru-RU" sz="1200" dirty="0" smtClean="0"/>
              <a:t>-Капитальный и средний ремонт автомобильных дорог в городах районного значения, селах, поселках, сельских округах </a:t>
            </a:r>
            <a:r>
              <a:rPr lang="ru-RU" sz="1200" dirty="0" smtClean="0"/>
              <a:t>(101,0 </a:t>
            </a:r>
            <a:r>
              <a:rPr lang="ru-RU" sz="1200" dirty="0" smtClean="0"/>
              <a:t>млн. тенге</a:t>
            </a:r>
            <a:r>
              <a:rPr lang="ru-RU" sz="1200" b="1" dirty="0" smtClean="0"/>
              <a:t>)</a:t>
            </a:r>
            <a:r>
              <a:rPr lang="ru-RU" sz="1200" dirty="0" smtClean="0"/>
              <a:t>;</a:t>
            </a:r>
          </a:p>
          <a:p>
            <a:r>
              <a:rPr lang="ru-RU" sz="1200" dirty="0" smtClean="0"/>
              <a:t>- Обеспечение санитарии населенных пунктов  - (</a:t>
            </a:r>
            <a:r>
              <a:rPr lang="ru-RU" sz="1200" dirty="0" smtClean="0"/>
              <a:t>19,0</a:t>
            </a:r>
            <a:r>
              <a:rPr lang="ru-RU" sz="1200" dirty="0" smtClean="0"/>
              <a:t> млн. тенге);</a:t>
            </a:r>
          </a:p>
          <a:p>
            <a:r>
              <a:rPr lang="ru-RU" sz="1200" dirty="0" smtClean="0"/>
              <a:t>- Благоустройство и озеленение населенных пунктов- </a:t>
            </a:r>
            <a:r>
              <a:rPr lang="ru-RU" sz="1200" dirty="0" smtClean="0"/>
              <a:t>130,2млн</a:t>
            </a:r>
            <a:r>
              <a:rPr lang="ru-RU" sz="1200" dirty="0" smtClean="0"/>
              <a:t>. тенге);</a:t>
            </a:r>
          </a:p>
          <a:p>
            <a:r>
              <a:rPr lang="ru-RU" sz="1200" dirty="0" smtClean="0"/>
              <a:t> - Капитальные расходы государственного органа-0,0 </a:t>
            </a:r>
            <a:r>
              <a:rPr lang="ru-RU" sz="1200" dirty="0" err="1" smtClean="0"/>
              <a:t>млн</a:t>
            </a:r>
            <a:r>
              <a:rPr lang="ru-RU" sz="1200" dirty="0" smtClean="0"/>
              <a:t> </a:t>
            </a:r>
            <a:r>
              <a:rPr lang="ru-RU" sz="1200" dirty="0" err="1" smtClean="0"/>
              <a:t>тг</a:t>
            </a:r>
            <a:endParaRPr lang="ru-RU" sz="1200" dirty="0" smtClean="0"/>
          </a:p>
          <a:p>
            <a:r>
              <a:rPr lang="ru-RU" sz="1200" dirty="0" smtClean="0"/>
              <a:t>-Обслуживание долга аппарата </a:t>
            </a:r>
            <a:r>
              <a:rPr lang="ru-RU" sz="1200" dirty="0" err="1" smtClean="0"/>
              <a:t>акима</a:t>
            </a:r>
            <a:r>
              <a:rPr lang="ru-RU" sz="1200" dirty="0" smtClean="0"/>
              <a:t> города районного значения, села, поселка, сельского округа по выплате вознаграждений и иных платежей по займам из районного (города областного значения) бюджета-(15,2 млн. тенге</a:t>
            </a:r>
            <a:r>
              <a:rPr lang="ru-RU" sz="1200" dirty="0" smtClean="0"/>
              <a:t>)</a:t>
            </a:r>
          </a:p>
          <a:p>
            <a:r>
              <a:rPr lang="ru-RU" sz="1200" dirty="0" smtClean="0"/>
              <a:t>-Проведение мероприятий за счет резерва местного исполнительного органа на неотложные </a:t>
            </a:r>
            <a:r>
              <a:rPr lang="ru-RU" sz="1200" dirty="0" smtClean="0"/>
              <a:t>затраты-4,6млн </a:t>
            </a:r>
            <a:r>
              <a:rPr lang="ru-RU" sz="1200" dirty="0" err="1" smtClean="0"/>
              <a:t>тг</a:t>
            </a:r>
            <a:endParaRPr lang="ru-RU" sz="1200" dirty="0" smtClean="0"/>
          </a:p>
          <a:p>
            <a:r>
              <a:rPr lang="ru-RU" sz="1200" dirty="0" smtClean="0"/>
              <a:t>Согласно прогнозируемым параметрам трехлетнего периода объем бюджета без учета  трансфертов составит:</a:t>
            </a:r>
          </a:p>
          <a:p>
            <a:r>
              <a:rPr lang="ru-RU" sz="1200" b="1" dirty="0" smtClean="0"/>
              <a:t>на 20</a:t>
            </a:r>
            <a:r>
              <a:rPr lang="en-US" sz="1200" b="1" dirty="0" smtClean="0"/>
              <a:t>2</a:t>
            </a:r>
            <a:r>
              <a:rPr lang="ru-RU" sz="1200" b="1" dirty="0" smtClean="0"/>
              <a:t>2 год:</a:t>
            </a:r>
            <a:endParaRPr lang="ru-RU" sz="1200" dirty="0" smtClean="0"/>
          </a:p>
          <a:p>
            <a:r>
              <a:rPr lang="kk-KZ" sz="1200" dirty="0" smtClean="0"/>
              <a:t>І.</a:t>
            </a:r>
            <a:r>
              <a:rPr lang="ru-RU" sz="1200" dirty="0" smtClean="0"/>
              <a:t> Доходы </a:t>
            </a:r>
            <a:r>
              <a:rPr lang="ru-RU" sz="1200" dirty="0" smtClean="0"/>
              <a:t>–  471 495 тыс. </a:t>
            </a:r>
            <a:r>
              <a:rPr lang="ru-RU" sz="1200" dirty="0" err="1" smtClean="0"/>
              <a:t>тг</a:t>
            </a:r>
            <a:endParaRPr lang="ru-RU" sz="1200" dirty="0" smtClean="0"/>
          </a:p>
          <a:p>
            <a:r>
              <a:rPr lang="kk-KZ" sz="1200" dirty="0" smtClean="0"/>
              <a:t>ІІ.</a:t>
            </a:r>
            <a:r>
              <a:rPr lang="ru-RU" sz="1200" dirty="0" smtClean="0"/>
              <a:t> Расходы </a:t>
            </a:r>
            <a:r>
              <a:rPr lang="ru-RU" sz="1200" dirty="0" smtClean="0"/>
              <a:t>– 471 495 тыс.тенге</a:t>
            </a:r>
            <a:endParaRPr lang="ru-RU" sz="1200" dirty="0" smtClean="0"/>
          </a:p>
          <a:p>
            <a:r>
              <a:rPr lang="kk-KZ" sz="1200" dirty="0" smtClean="0"/>
              <a:t>ІІІ.Размер субвенции –  180 180тыс.тенге.</a:t>
            </a:r>
          </a:p>
          <a:p>
            <a:r>
              <a:rPr lang="en-US" sz="1200" dirty="0" smtClean="0"/>
              <a:t>IV.</a:t>
            </a:r>
            <a:r>
              <a:rPr lang="ru-RU" sz="1200" dirty="0" smtClean="0"/>
              <a:t> Возврат неиспользованных (недоиспользованных) целевых трансфертов</a:t>
            </a:r>
            <a:r>
              <a:rPr lang="en-US" sz="1200" dirty="0" smtClean="0"/>
              <a:t>-</a:t>
            </a:r>
            <a:r>
              <a:rPr lang="ru-RU" sz="1200" dirty="0" smtClean="0"/>
              <a:t>0,0</a:t>
            </a:r>
            <a:r>
              <a:rPr lang="en-US" sz="1200" dirty="0" smtClean="0"/>
              <a:t> </a:t>
            </a:r>
            <a:r>
              <a:rPr lang="ru-RU" sz="1200" dirty="0" err="1" smtClean="0"/>
              <a:t>тыс.тг</a:t>
            </a:r>
            <a:endParaRPr lang="en-US" sz="1200" dirty="0" smtClean="0"/>
          </a:p>
          <a:p>
            <a:r>
              <a:rPr lang="en-US" sz="1200" dirty="0" smtClean="0"/>
              <a:t>V. </a:t>
            </a:r>
            <a:r>
              <a:rPr lang="ru-RU" sz="1200" dirty="0" smtClean="0"/>
              <a:t>Используемые остатки бюджетных средств 0,0ыс </a:t>
            </a:r>
            <a:r>
              <a:rPr lang="ru-RU" sz="1200" dirty="0" err="1" smtClean="0"/>
              <a:t>тг</a:t>
            </a:r>
            <a:endParaRPr lang="ru-RU" sz="1200" dirty="0" smtClean="0"/>
          </a:p>
          <a:p>
            <a:r>
              <a:rPr lang="en-US" sz="1200" dirty="0" smtClean="0"/>
              <a:t>VI</a:t>
            </a:r>
            <a:r>
              <a:rPr lang="ru-RU" sz="1200" dirty="0" smtClean="0"/>
              <a:t>. Город районного значения, село, поселка займы получаемые аппаратом </a:t>
            </a:r>
            <a:r>
              <a:rPr lang="ru-RU" sz="1200" dirty="0" err="1" smtClean="0"/>
              <a:t>акима</a:t>
            </a:r>
            <a:r>
              <a:rPr lang="ru-RU" sz="1200" dirty="0" smtClean="0"/>
              <a:t> сельского округа -</a:t>
            </a:r>
            <a:r>
              <a:rPr lang="en-US" sz="1200" dirty="0" smtClean="0"/>
              <a:t>0</a:t>
            </a:r>
            <a:r>
              <a:rPr lang="ru-RU" sz="1200" dirty="0" smtClean="0"/>
              <a:t>тыс. тенге</a:t>
            </a:r>
          </a:p>
          <a:p>
            <a:r>
              <a:rPr lang="en-US" sz="1200" dirty="0" smtClean="0"/>
              <a:t>VI</a:t>
            </a:r>
            <a:r>
              <a:rPr lang="kk-KZ" sz="1200" dirty="0" smtClean="0"/>
              <a:t> І</a:t>
            </a:r>
            <a:r>
              <a:rPr lang="ru-RU" sz="1200" dirty="0" smtClean="0"/>
              <a:t>. Погашение заима-15 224 </a:t>
            </a:r>
            <a:r>
              <a:rPr lang="ru-RU" sz="1200" dirty="0" err="1" smtClean="0"/>
              <a:t>тыс</a:t>
            </a:r>
            <a:r>
              <a:rPr lang="ru-RU" sz="1200" dirty="0" smtClean="0"/>
              <a:t> </a:t>
            </a:r>
            <a:r>
              <a:rPr lang="ru-RU" sz="1200" dirty="0" err="1" smtClean="0"/>
              <a:t>тг</a:t>
            </a:r>
            <a:endParaRPr lang="ru-RU" sz="1200" dirty="0" smtClean="0"/>
          </a:p>
          <a:p>
            <a:r>
              <a:rPr lang="kk-KZ" sz="1200" b="1" dirty="0" smtClean="0"/>
              <a:t>на 202</a:t>
            </a:r>
            <a:r>
              <a:rPr lang="ru-RU" sz="1200" b="1" dirty="0" smtClean="0"/>
              <a:t>3</a:t>
            </a:r>
            <a:r>
              <a:rPr lang="kk-KZ" sz="1200" b="1" dirty="0" smtClean="0"/>
              <a:t> год:</a:t>
            </a:r>
            <a:endParaRPr lang="ru-RU" sz="1200" dirty="0" smtClean="0"/>
          </a:p>
          <a:p>
            <a:r>
              <a:rPr lang="kk-KZ" sz="1200" dirty="0" smtClean="0"/>
              <a:t>І.</a:t>
            </a:r>
            <a:r>
              <a:rPr lang="ru-RU" sz="1200" dirty="0" smtClean="0"/>
              <a:t> Доходы –330 640тыс.тенге</a:t>
            </a:r>
          </a:p>
          <a:p>
            <a:r>
              <a:rPr lang="kk-KZ" sz="1200" dirty="0" smtClean="0"/>
              <a:t>ІІ.</a:t>
            </a:r>
            <a:r>
              <a:rPr lang="ru-RU" sz="1200" dirty="0" smtClean="0"/>
              <a:t> Расходы -330 640тыс.тенге</a:t>
            </a:r>
          </a:p>
          <a:p>
            <a:r>
              <a:rPr lang="kk-KZ" sz="1200" dirty="0" smtClean="0"/>
              <a:t>ІІІ.Размер субвенции 235 498тыс.тенге.</a:t>
            </a:r>
            <a:endParaRPr lang="ru-RU" sz="1200" dirty="0" smtClean="0"/>
          </a:p>
          <a:p>
            <a:r>
              <a:rPr lang="kk-KZ" sz="1200" b="1" dirty="0" smtClean="0"/>
              <a:t>на 202</a:t>
            </a:r>
            <a:r>
              <a:rPr lang="ru-RU" sz="1200" b="1" dirty="0" smtClean="0"/>
              <a:t>4</a:t>
            </a:r>
            <a:r>
              <a:rPr lang="kk-KZ" sz="1200" b="1" dirty="0" smtClean="0"/>
              <a:t> год:</a:t>
            </a:r>
            <a:endParaRPr lang="ru-RU" sz="1200" dirty="0" smtClean="0"/>
          </a:p>
          <a:p>
            <a:r>
              <a:rPr lang="kk-KZ" sz="1200" dirty="0" smtClean="0"/>
              <a:t>І.</a:t>
            </a:r>
            <a:r>
              <a:rPr lang="ru-RU" sz="1200" dirty="0" smtClean="0"/>
              <a:t> Доходы –332 325 тыс.тенге</a:t>
            </a:r>
          </a:p>
          <a:p>
            <a:r>
              <a:rPr lang="kk-KZ" sz="1200" dirty="0" smtClean="0"/>
              <a:t>ІІ.</a:t>
            </a:r>
            <a:r>
              <a:rPr lang="ru-RU" sz="1200" dirty="0" smtClean="0"/>
              <a:t> Расходы – 332 325тыс.тенге</a:t>
            </a:r>
          </a:p>
          <a:p>
            <a:r>
              <a:rPr lang="kk-KZ" sz="1200" dirty="0" smtClean="0"/>
              <a:t>ІІІ.Размер субвенции – </a:t>
            </a:r>
            <a:r>
              <a:rPr lang="ru-RU" sz="1200" dirty="0" smtClean="0"/>
              <a:t>232 408</a:t>
            </a:r>
            <a:r>
              <a:rPr lang="kk-KZ" sz="1200" dirty="0" smtClean="0"/>
              <a:t>.</a:t>
            </a:r>
            <a:endParaRPr lang="ru-RU" sz="1200" dirty="0" smtClean="0"/>
          </a:p>
          <a:p>
            <a:endParaRPr lang="ru-RU" sz="1200" dirty="0" smtClean="0"/>
          </a:p>
        </p:txBody>
      </p:sp>
      <p:sp>
        <p:nvSpPr>
          <p:cNvPr id="5" name="Номер слайда 4"/>
          <p:cNvSpPr>
            <a:spLocks noGrp="1"/>
          </p:cNvSpPr>
          <p:nvPr>
            <p:ph type="sldNum" sz="quarter" idx="12"/>
          </p:nvPr>
        </p:nvSpPr>
        <p:spPr/>
        <p:txBody>
          <a:bodyPr/>
          <a:lstStyle/>
          <a:p>
            <a:pPr>
              <a:defRPr/>
            </a:pPr>
            <a:fld id="{C70AB824-6460-4927-BCFA-9D2629ED58A3}" type="slidenum">
              <a:rPr lang="ru-RU" altLang="en-US" smtClean="0"/>
              <a:pPr>
                <a:defRPr/>
              </a:pPr>
              <a:t>4</a:t>
            </a:fld>
            <a:endParaRPr lang="ru-RU" alt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Заголовок 1"/>
          <p:cNvSpPr>
            <a:spLocks noGrp="1"/>
          </p:cNvSpPr>
          <p:nvPr>
            <p:ph type="title"/>
          </p:nvPr>
        </p:nvSpPr>
        <p:spPr>
          <a:xfrm>
            <a:off x="454332" y="285751"/>
            <a:ext cx="8229134" cy="1139825"/>
          </a:xfrm>
        </p:spPr>
        <p:txBody>
          <a:bodyPr>
            <a:normAutofit fontScale="90000"/>
          </a:bodyPr>
          <a:lstStyle/>
          <a:p>
            <a:pPr algn="ctr"/>
            <a:r>
              <a:rPr lang="ru-RU" sz="2400" b="1" dirty="0" smtClean="0">
                <a:solidFill>
                  <a:srgbClr val="00B050"/>
                </a:solidFill>
                <a:latin typeface="Arial" charset="0"/>
              </a:rPr>
              <a:t>Структура поступлений бюджета</a:t>
            </a:r>
            <a:br>
              <a:rPr lang="ru-RU" sz="2400" b="1" dirty="0" smtClean="0">
                <a:solidFill>
                  <a:srgbClr val="00B050"/>
                </a:solidFill>
                <a:latin typeface="Arial" charset="0"/>
              </a:rPr>
            </a:br>
            <a:r>
              <a:rPr lang="ru-RU" sz="2400" b="1" dirty="0" smtClean="0">
                <a:solidFill>
                  <a:srgbClr val="00B050"/>
                </a:solidFill>
                <a:latin typeface="Arial" charset="0"/>
              </a:rPr>
              <a:t> поселка Жанаарка</a:t>
            </a:r>
            <a:br>
              <a:rPr lang="ru-RU" sz="2400" b="1" dirty="0" smtClean="0">
                <a:solidFill>
                  <a:srgbClr val="00B050"/>
                </a:solidFill>
                <a:latin typeface="Arial" charset="0"/>
              </a:rPr>
            </a:br>
            <a:r>
              <a:rPr lang="ru-RU" sz="2400" b="1" dirty="0" smtClean="0">
                <a:solidFill>
                  <a:srgbClr val="00B050"/>
                </a:solidFill>
                <a:latin typeface="Arial" charset="0"/>
              </a:rPr>
              <a:t>                             на 20</a:t>
            </a:r>
            <a:r>
              <a:rPr lang="en-US" sz="2400" b="1" dirty="0" smtClean="0">
                <a:solidFill>
                  <a:srgbClr val="00B050"/>
                </a:solidFill>
                <a:latin typeface="Arial" charset="0"/>
              </a:rPr>
              <a:t>2</a:t>
            </a:r>
            <a:r>
              <a:rPr lang="ru-RU" sz="2400" b="1" dirty="0" smtClean="0">
                <a:solidFill>
                  <a:srgbClr val="00B050"/>
                </a:solidFill>
                <a:latin typeface="Arial" charset="0"/>
              </a:rPr>
              <a:t>2-20</a:t>
            </a:r>
            <a:r>
              <a:rPr lang="en-US" sz="2400" b="1" dirty="0" smtClean="0">
                <a:solidFill>
                  <a:srgbClr val="00B050"/>
                </a:solidFill>
                <a:latin typeface="Arial" charset="0"/>
              </a:rPr>
              <a:t>2</a:t>
            </a:r>
            <a:r>
              <a:rPr lang="ru-RU" sz="2400" b="1" dirty="0" smtClean="0">
                <a:solidFill>
                  <a:srgbClr val="00B050"/>
                </a:solidFill>
                <a:latin typeface="Arial" charset="0"/>
              </a:rPr>
              <a:t>4</a:t>
            </a:r>
            <a:r>
              <a:rPr lang="en-US" sz="2400" b="1" dirty="0" smtClean="0">
                <a:solidFill>
                  <a:srgbClr val="00B050"/>
                </a:solidFill>
                <a:latin typeface="Arial" charset="0"/>
              </a:rPr>
              <a:t> </a:t>
            </a:r>
            <a:r>
              <a:rPr lang="ru-RU" sz="2400" b="1" dirty="0" smtClean="0">
                <a:solidFill>
                  <a:srgbClr val="00B050"/>
                </a:solidFill>
                <a:latin typeface="Arial" charset="0"/>
              </a:rPr>
              <a:t>годы            </a:t>
            </a:r>
            <a:r>
              <a:rPr lang="ru-RU" sz="2800" b="1" dirty="0" smtClean="0">
                <a:solidFill>
                  <a:srgbClr val="00B050"/>
                </a:solidFill>
                <a:latin typeface="Arial" charset="0"/>
              </a:rPr>
              <a:t>  </a:t>
            </a:r>
            <a:r>
              <a:rPr lang="ru-RU" sz="1800" b="1" i="1" dirty="0" smtClean="0">
                <a:solidFill>
                  <a:srgbClr val="00B050"/>
                </a:solidFill>
                <a:latin typeface="Arial" charset="0"/>
              </a:rPr>
              <a:t>млн.тенге </a:t>
            </a:r>
          </a:p>
        </p:txBody>
      </p:sp>
      <p:graphicFrame>
        <p:nvGraphicFramePr>
          <p:cNvPr id="13411" name="Group 99"/>
          <p:cNvGraphicFramePr>
            <a:graphicFrameLocks noGrp="1"/>
          </p:cNvGraphicFramePr>
          <p:nvPr>
            <p:ph sz="half" idx="1"/>
          </p:nvPr>
        </p:nvGraphicFramePr>
        <p:xfrm>
          <a:off x="457434" y="1597026"/>
          <a:ext cx="8302014" cy="5066031"/>
        </p:xfrm>
        <a:graphic>
          <a:graphicData uri="http://schemas.openxmlformats.org/drawingml/2006/table">
            <a:tbl>
              <a:tblPr/>
              <a:tblGrid>
                <a:gridCol w="3974236"/>
                <a:gridCol w="978441"/>
                <a:gridCol w="1066889"/>
                <a:gridCol w="1096224"/>
                <a:gridCol w="1186224"/>
              </a:tblGrid>
              <a:tr h="450850">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Наименование</a:t>
                      </a: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1" i="0" u="none" strike="noStrike" cap="none" normalizeH="0" baseline="0" dirty="0" smtClean="0">
                          <a:ln>
                            <a:noFill/>
                          </a:ln>
                          <a:solidFill>
                            <a:schemeClr val="tx1"/>
                          </a:solidFill>
                          <a:effectLst/>
                          <a:latin typeface="Arial" pitchFamily="34" charset="0"/>
                          <a:cs typeface="Arial" pitchFamily="34" charset="0"/>
                        </a:rPr>
                        <a:t>202</a:t>
                      </a:r>
                      <a:r>
                        <a:rPr kumimoji="0" lang="ru-RU" sz="1400" b="1" i="0" u="none" strike="noStrike" cap="none" normalizeH="0" baseline="0" dirty="0" smtClean="0">
                          <a:ln>
                            <a:noFill/>
                          </a:ln>
                          <a:solidFill>
                            <a:schemeClr val="tx1"/>
                          </a:solidFill>
                          <a:effectLst/>
                          <a:latin typeface="Arial" pitchFamily="34" charset="0"/>
                          <a:cs typeface="Arial" pitchFamily="34" charset="0"/>
                        </a:rPr>
                        <a:t>1год</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20</a:t>
                      </a:r>
                      <a:r>
                        <a:rPr kumimoji="0" lang="en-US" sz="1400" b="1" i="0" u="none" strike="noStrike" cap="none" normalizeH="0" baseline="0" dirty="0" smtClean="0">
                          <a:ln>
                            <a:noFill/>
                          </a:ln>
                          <a:solidFill>
                            <a:schemeClr val="tx1"/>
                          </a:solidFill>
                          <a:effectLst/>
                          <a:latin typeface="Arial" pitchFamily="34" charset="0"/>
                          <a:cs typeface="Arial" pitchFamily="34" charset="0"/>
                        </a:rPr>
                        <a:t>2</a:t>
                      </a:r>
                      <a:r>
                        <a:rPr kumimoji="0" lang="ru-RU" sz="1400" b="1" i="0" u="none" strike="noStrike" cap="none" normalizeH="0" baseline="0" dirty="0" smtClean="0">
                          <a:ln>
                            <a:noFill/>
                          </a:ln>
                          <a:solidFill>
                            <a:schemeClr val="tx1"/>
                          </a:solidFill>
                          <a:effectLst/>
                          <a:latin typeface="Arial" pitchFamily="34" charset="0"/>
                          <a:cs typeface="Arial" pitchFamily="34" charset="0"/>
                        </a:rPr>
                        <a:t>2год</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20</a:t>
                      </a:r>
                      <a:r>
                        <a:rPr kumimoji="0" lang="en-US" sz="1400" b="1" i="0" u="none" strike="noStrike" cap="none" normalizeH="0" baseline="0" dirty="0" smtClean="0">
                          <a:ln>
                            <a:noFill/>
                          </a:ln>
                          <a:solidFill>
                            <a:schemeClr val="tx1"/>
                          </a:solidFill>
                          <a:effectLst/>
                          <a:latin typeface="Arial" pitchFamily="34" charset="0"/>
                          <a:cs typeface="Arial" pitchFamily="34" charset="0"/>
                        </a:rPr>
                        <a:t>2</a:t>
                      </a:r>
                      <a:r>
                        <a:rPr kumimoji="0" lang="ru-RU" sz="1400" b="1" i="0" u="none" strike="noStrike" cap="none" normalizeH="0" baseline="0" dirty="0" smtClean="0">
                          <a:ln>
                            <a:noFill/>
                          </a:ln>
                          <a:solidFill>
                            <a:schemeClr val="tx1"/>
                          </a:solidFill>
                          <a:effectLst/>
                          <a:latin typeface="Arial" pitchFamily="34" charset="0"/>
                          <a:cs typeface="Arial" pitchFamily="34" charset="0"/>
                        </a:rPr>
                        <a:t>3год</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20</a:t>
                      </a:r>
                      <a:r>
                        <a:rPr kumimoji="0" lang="en-US" sz="1400" b="1" i="0" u="none" strike="noStrike" cap="none" normalizeH="0" baseline="0" dirty="0" smtClean="0">
                          <a:ln>
                            <a:noFill/>
                          </a:ln>
                          <a:solidFill>
                            <a:schemeClr val="tx1"/>
                          </a:solidFill>
                          <a:effectLst/>
                          <a:latin typeface="Arial" pitchFamily="34" charset="0"/>
                          <a:cs typeface="Arial" pitchFamily="34" charset="0"/>
                        </a:rPr>
                        <a:t>2</a:t>
                      </a:r>
                      <a:r>
                        <a:rPr kumimoji="0" lang="ru-RU" sz="1400" b="1" i="0" u="none" strike="noStrike" cap="none" normalizeH="0" baseline="0" dirty="0" smtClean="0">
                          <a:ln>
                            <a:noFill/>
                          </a:ln>
                          <a:solidFill>
                            <a:schemeClr val="tx1"/>
                          </a:solidFill>
                          <a:effectLst/>
                          <a:latin typeface="Arial" pitchFamily="34" charset="0"/>
                          <a:cs typeface="Arial" pitchFamily="34" charset="0"/>
                        </a:rPr>
                        <a:t>4год</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38125">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smtClean="0">
                          <a:ln>
                            <a:noFill/>
                          </a:ln>
                          <a:solidFill>
                            <a:schemeClr val="tx1"/>
                          </a:solidFill>
                          <a:effectLst/>
                          <a:latin typeface="Arial" pitchFamily="34" charset="0"/>
                          <a:cs typeface="Arial" pitchFamily="34" charset="0"/>
                        </a:rPr>
                        <a:t>1</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4</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5</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5</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smtClean="0">
                          <a:ln>
                            <a:noFill/>
                          </a:ln>
                          <a:solidFill>
                            <a:schemeClr val="tx1"/>
                          </a:solidFill>
                          <a:effectLst/>
                          <a:latin typeface="Arial" pitchFamily="34" charset="0"/>
                          <a:cs typeface="Arial" pitchFamily="34" charset="0"/>
                        </a:rPr>
                        <a:t>ПОСТУПЛЕНИЯ – всего, млн.тенге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600" b="1" i="0" u="none" strike="noStrike" cap="none" normalizeH="0" baseline="0" dirty="0" smtClean="0">
                          <a:ln>
                            <a:noFill/>
                          </a:ln>
                          <a:solidFill>
                            <a:schemeClr val="tx1"/>
                          </a:solidFill>
                          <a:effectLst/>
                          <a:latin typeface="Arial" pitchFamily="34" charset="0"/>
                          <a:cs typeface="Arial" pitchFamily="34" charset="0"/>
                        </a:rPr>
                        <a:t>399.2</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471,5</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330,6</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332,3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30003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smtClean="0">
                          <a:ln>
                            <a:noFill/>
                          </a:ln>
                          <a:solidFill>
                            <a:schemeClr val="tx1"/>
                          </a:solidFill>
                          <a:effectLst/>
                          <a:latin typeface="Arial" pitchFamily="34" charset="0"/>
                          <a:cs typeface="Arial" pitchFamily="34" charset="0"/>
                        </a:rPr>
                        <a:t>в том числе: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2508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Налоговые поступления</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32,5</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64,7</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95,1</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99,9</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3032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Неналоговые поступления</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556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pitchFamily="34" charset="0"/>
                          <a:cs typeface="Arial" pitchFamily="34" charset="0"/>
                        </a:rPr>
                        <a:t>Поступления от продажи основного капитала</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9686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Поступления трансфертов и кредитов, </a:t>
                      </a:r>
                      <a:r>
                        <a:rPr kumimoji="0" lang="ru-RU" sz="1400" b="0" i="1" u="none" strike="noStrike" cap="none" normalizeH="0" baseline="0" dirty="0" smtClean="0">
                          <a:ln>
                            <a:noFill/>
                          </a:ln>
                          <a:solidFill>
                            <a:schemeClr val="tx1"/>
                          </a:solidFill>
                          <a:effectLst/>
                          <a:latin typeface="Arial" pitchFamily="34" charset="0"/>
                          <a:cs typeface="Arial" pitchFamily="34" charset="0"/>
                        </a:rPr>
                        <a:t>из них:</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en-US" sz="1400" b="0" i="1" u="none" strike="noStrike" cap="none" normalizeH="0" baseline="0" dirty="0" smtClean="0">
                          <a:ln>
                            <a:noFill/>
                          </a:ln>
                          <a:solidFill>
                            <a:schemeClr val="tx1"/>
                          </a:solidFill>
                          <a:effectLst/>
                          <a:latin typeface="Arial" pitchFamily="34" charset="0"/>
                          <a:cs typeface="Arial" pitchFamily="34" charset="0"/>
                        </a:rPr>
                        <a:t>366.7</a:t>
                      </a:r>
                      <a:endParaRPr kumimoji="0" lang="ru-RU" sz="14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406,6</a:t>
                      </a:r>
                      <a:endParaRPr kumimoji="0" lang="ru-RU" sz="14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49212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smtClean="0">
                          <a:ln>
                            <a:noFill/>
                          </a:ln>
                          <a:solidFill>
                            <a:schemeClr val="tx1"/>
                          </a:solidFill>
                          <a:effectLst/>
                          <a:latin typeface="Arial" pitchFamily="34" charset="0"/>
                          <a:cs typeface="Arial" pitchFamily="34" charset="0"/>
                        </a:rPr>
                        <a:t>субвенция</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233,8</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180,2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235,5</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232,4</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315913">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целевые трансферты из республиканского ,областного и районного  бюджета</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132,8</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1" u="none" strike="noStrike" cap="none" normalizeH="0" baseline="0" dirty="0" smtClean="0">
                          <a:ln>
                            <a:noFill/>
                          </a:ln>
                          <a:solidFill>
                            <a:schemeClr val="tx1"/>
                          </a:solidFill>
                          <a:effectLst/>
                          <a:latin typeface="Arial" pitchFamily="34" charset="0"/>
                          <a:cs typeface="Arial" pitchFamily="34" charset="0"/>
                        </a:rPr>
                        <a:t>226,5</a:t>
                      </a:r>
                      <a:endParaRPr kumimoji="0" lang="ru-RU" sz="14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3020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smtClean="0">
                          <a:ln>
                            <a:noFill/>
                          </a:ln>
                          <a:solidFill>
                            <a:schemeClr val="tx1"/>
                          </a:solidFill>
                          <a:effectLst/>
                          <a:latin typeface="Arial" pitchFamily="34" charset="0"/>
                          <a:cs typeface="Arial" pitchFamily="34" charset="0"/>
                        </a:rPr>
                        <a:t>Погашение бюджетных кредитов</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15,2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15,2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15,2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15,2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3571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Поступление займов</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5718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Свободные остатки бюджетных средств</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bl>
          </a:graphicData>
        </a:graphic>
      </p:graphicFrame>
      <p:sp>
        <p:nvSpPr>
          <p:cNvPr id="5" name="Номер слайда 4"/>
          <p:cNvSpPr>
            <a:spLocks noGrp="1"/>
          </p:cNvSpPr>
          <p:nvPr>
            <p:ph type="sldNum" sz="quarter" idx="12"/>
          </p:nvPr>
        </p:nvSpPr>
        <p:spPr/>
        <p:txBody>
          <a:bodyPr/>
          <a:lstStyle/>
          <a:p>
            <a:pPr>
              <a:defRPr/>
            </a:pPr>
            <a:fld id="{2715E12F-0E9B-4FEC-96CA-EEE686522C45}" type="slidenum">
              <a:rPr lang="ru-RU" altLang="en-US" smtClean="0">
                <a:latin typeface="+mn-lt"/>
              </a:rPr>
              <a:pPr>
                <a:defRPr/>
              </a:pPr>
              <a:t>5</a:t>
            </a:fld>
            <a:endParaRPr lang="ru-RU" altLang="en-US" dirty="0">
              <a:latin typeface="+mn-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454332" y="1"/>
            <a:ext cx="8229134" cy="304799"/>
          </a:xfrm>
        </p:spPr>
        <p:txBody>
          <a:bodyPr>
            <a:normAutofit fontScale="90000"/>
          </a:bodyPr>
          <a:lstStyle/>
          <a:p>
            <a:pPr algn="ctr"/>
            <a:r>
              <a:rPr lang="ru-RU" sz="1800" b="1" dirty="0" smtClean="0">
                <a:solidFill>
                  <a:srgbClr val="00B050"/>
                </a:solidFill>
                <a:latin typeface="Times New Roman" pitchFamily="18" charset="0"/>
                <a:cs typeface="Times New Roman" pitchFamily="18" charset="0"/>
              </a:rPr>
              <a:t>Расходы бюджета поселка Жанаарка</a:t>
            </a:r>
          </a:p>
        </p:txBody>
      </p:sp>
      <p:graphicFrame>
        <p:nvGraphicFramePr>
          <p:cNvPr id="14508" name="Group 172"/>
          <p:cNvGraphicFramePr>
            <a:graphicFrameLocks noGrp="1"/>
          </p:cNvGraphicFramePr>
          <p:nvPr>
            <p:ph sz="half" idx="1"/>
          </p:nvPr>
        </p:nvGraphicFramePr>
        <p:xfrm>
          <a:off x="228600" y="304795"/>
          <a:ext cx="8738690" cy="6187445"/>
        </p:xfrm>
        <a:graphic>
          <a:graphicData uri="http://schemas.openxmlformats.org/drawingml/2006/table">
            <a:tbl>
              <a:tblPr/>
              <a:tblGrid>
                <a:gridCol w="5272738"/>
                <a:gridCol w="866488"/>
                <a:gridCol w="866488"/>
                <a:gridCol w="866488"/>
                <a:gridCol w="866488"/>
              </a:tblGrid>
              <a:tr h="272786">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Наименование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2021 </a:t>
                      </a:r>
                      <a:r>
                        <a:rPr kumimoji="0" lang="ru-RU" sz="1200" b="1" i="0" u="none" strike="noStrike" cap="none" normalizeH="0" baseline="0" dirty="0" smtClean="0">
                          <a:ln>
                            <a:noFill/>
                          </a:ln>
                          <a:solidFill>
                            <a:schemeClr val="tx1"/>
                          </a:solidFill>
                          <a:effectLst/>
                          <a:latin typeface="Arial" pitchFamily="34" charset="0"/>
                          <a:cs typeface="Arial" pitchFamily="34" charset="0"/>
                        </a:rPr>
                        <a:t>год</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20</a:t>
                      </a:r>
                      <a:r>
                        <a:rPr kumimoji="0" lang="en-US" sz="1200" b="1" i="0" u="none" strike="noStrike" cap="none" normalizeH="0" baseline="0" dirty="0" smtClean="0">
                          <a:ln>
                            <a:noFill/>
                          </a:ln>
                          <a:solidFill>
                            <a:schemeClr val="tx1"/>
                          </a:solidFill>
                          <a:effectLst/>
                          <a:latin typeface="Arial" pitchFamily="34" charset="0"/>
                          <a:cs typeface="Arial" pitchFamily="34" charset="0"/>
                        </a:rPr>
                        <a:t>2</a:t>
                      </a:r>
                      <a:r>
                        <a:rPr kumimoji="0" lang="ru-RU" sz="1200" b="1" i="0" u="none" strike="noStrike" cap="none" normalizeH="0" baseline="0" dirty="0" smtClean="0">
                          <a:ln>
                            <a:noFill/>
                          </a:ln>
                          <a:solidFill>
                            <a:schemeClr val="tx1"/>
                          </a:solidFill>
                          <a:effectLst/>
                          <a:latin typeface="Arial" pitchFamily="34" charset="0"/>
                          <a:cs typeface="Arial" pitchFamily="34" charset="0"/>
                        </a:rPr>
                        <a:t>2год</a:t>
                      </a:r>
                      <a:endParaRPr kumimoji="0" lang="ru-RU" sz="12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20</a:t>
                      </a:r>
                      <a:r>
                        <a:rPr kumimoji="0" lang="en-US" sz="1200" b="1" i="0" u="none" strike="noStrike" cap="none" normalizeH="0" baseline="0" dirty="0" smtClean="0">
                          <a:ln>
                            <a:noFill/>
                          </a:ln>
                          <a:solidFill>
                            <a:schemeClr val="tx1"/>
                          </a:solidFill>
                          <a:effectLst/>
                          <a:latin typeface="Arial" pitchFamily="34" charset="0"/>
                          <a:cs typeface="Arial" pitchFamily="34" charset="0"/>
                        </a:rPr>
                        <a:t>2</a:t>
                      </a:r>
                      <a:r>
                        <a:rPr kumimoji="0" lang="ru-RU" sz="1200" b="1" i="0" u="none" strike="noStrike" cap="none" normalizeH="0" baseline="0" dirty="0" smtClean="0">
                          <a:ln>
                            <a:noFill/>
                          </a:ln>
                          <a:solidFill>
                            <a:schemeClr val="tx1"/>
                          </a:solidFill>
                          <a:effectLst/>
                          <a:latin typeface="Arial" pitchFamily="34" charset="0"/>
                          <a:cs typeface="Arial" pitchFamily="34" charset="0"/>
                        </a:rPr>
                        <a:t>3год</a:t>
                      </a:r>
                      <a:endParaRPr kumimoji="0" lang="ru-RU" sz="12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1" i="0" u="none" strike="noStrike" cap="none" normalizeH="0" baseline="0" dirty="0" smtClean="0">
                          <a:ln>
                            <a:noFill/>
                          </a:ln>
                          <a:solidFill>
                            <a:schemeClr val="tx1"/>
                          </a:solidFill>
                          <a:effectLst/>
                          <a:latin typeface="Arial" pitchFamily="34" charset="0"/>
                          <a:cs typeface="Arial" pitchFamily="34" charset="0"/>
                        </a:rPr>
                        <a:t>20</a:t>
                      </a:r>
                      <a:r>
                        <a:rPr kumimoji="0" lang="en-US" sz="1200" b="1" i="0" u="none" strike="noStrike" cap="none" normalizeH="0" baseline="0" dirty="0" smtClean="0">
                          <a:ln>
                            <a:noFill/>
                          </a:ln>
                          <a:solidFill>
                            <a:schemeClr val="tx1"/>
                          </a:solidFill>
                          <a:effectLst/>
                          <a:latin typeface="Arial" pitchFamily="34" charset="0"/>
                          <a:cs typeface="Arial" pitchFamily="34" charset="0"/>
                        </a:rPr>
                        <a:t>2</a:t>
                      </a:r>
                      <a:r>
                        <a:rPr kumimoji="0" lang="ru-RU" sz="1200" b="1" i="0" u="none" strike="noStrike" cap="none" normalizeH="0" baseline="0" dirty="0" smtClean="0">
                          <a:ln>
                            <a:noFill/>
                          </a:ln>
                          <a:solidFill>
                            <a:schemeClr val="tx1"/>
                          </a:solidFill>
                          <a:effectLst/>
                          <a:latin typeface="Arial" pitchFamily="34" charset="0"/>
                          <a:cs typeface="Arial" pitchFamily="34" charset="0"/>
                        </a:rPr>
                        <a:t>4</a:t>
                      </a:r>
                      <a:r>
                        <a:rPr kumimoji="0" lang="en-US" sz="1200" b="1" i="0" u="none" strike="noStrike" cap="none" normalizeH="0" baseline="0" dirty="0" smtClean="0">
                          <a:ln>
                            <a:noFill/>
                          </a:ln>
                          <a:solidFill>
                            <a:schemeClr val="tx1"/>
                          </a:solidFill>
                          <a:effectLst/>
                          <a:latin typeface="Arial" pitchFamily="34" charset="0"/>
                          <a:cs typeface="Arial" pitchFamily="34" charset="0"/>
                        </a:rPr>
                        <a:t> </a:t>
                      </a:r>
                      <a:r>
                        <a:rPr kumimoji="0" lang="ru-RU" sz="1200" b="1" i="0" u="none" strike="noStrike" cap="none" normalizeH="0" baseline="0" dirty="0" smtClean="0">
                          <a:ln>
                            <a:noFill/>
                          </a:ln>
                          <a:solidFill>
                            <a:schemeClr val="tx1"/>
                          </a:solidFill>
                          <a:effectLst/>
                          <a:latin typeface="Arial" pitchFamily="34" charset="0"/>
                          <a:cs typeface="Arial" pitchFamily="34" charset="0"/>
                        </a:rPr>
                        <a:t>год</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242476">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1</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4</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ct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0" u="none" strike="noStrike" cap="none" normalizeH="0" baseline="0" dirty="0" smtClean="0">
                          <a:ln>
                            <a:noFill/>
                          </a:ln>
                          <a:solidFill>
                            <a:schemeClr val="tx1"/>
                          </a:solidFill>
                          <a:effectLst/>
                          <a:latin typeface="Arial" pitchFamily="34" charset="0"/>
                          <a:cs typeface="Arial" pitchFamily="34" charset="0"/>
                        </a:rPr>
                        <a:t>5</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3340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smtClean="0">
                          <a:ln>
                            <a:noFill/>
                          </a:ln>
                          <a:solidFill>
                            <a:schemeClr val="tx1"/>
                          </a:solidFill>
                          <a:effectLst/>
                          <a:latin typeface="Arial" pitchFamily="34" charset="0"/>
                          <a:cs typeface="Arial" pitchFamily="34" charset="0"/>
                        </a:rPr>
                        <a:t>РАСХОДЫ – всего, млн.тенге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462,9</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471,5</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330,6</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332,3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4066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000" b="0" i="1" u="none" strike="noStrike" cap="none" normalizeH="0" baseline="0" dirty="0" smtClean="0">
                          <a:ln>
                            <a:noFill/>
                          </a:ln>
                          <a:solidFill>
                            <a:schemeClr val="tx1"/>
                          </a:solidFill>
                          <a:effectLst/>
                          <a:latin typeface="Arial" pitchFamily="34" charset="0"/>
                          <a:cs typeface="Arial" pitchFamily="34" charset="0"/>
                        </a:rPr>
                        <a:t>в том числе: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endParaRPr kumimoji="0" lang="ru-RU" sz="10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330910">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Затраты</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defRPr/>
                      </a:pPr>
                      <a:r>
                        <a:rPr kumimoji="0" lang="ru-RU" sz="1600" b="1" i="0" u="none" strike="noStrike" cap="none" normalizeH="0" baseline="0" dirty="0" smtClean="0">
                          <a:ln>
                            <a:noFill/>
                          </a:ln>
                          <a:solidFill>
                            <a:schemeClr val="tx1"/>
                          </a:solidFill>
                          <a:effectLst/>
                          <a:latin typeface="Arial" pitchFamily="34" charset="0"/>
                          <a:cs typeface="Arial" pitchFamily="34" charset="0"/>
                        </a:rPr>
                        <a:t>462,9</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471,5</a:t>
                      </a:r>
                      <a:endParaRPr kumimoji="0" lang="ru-RU" sz="1600" b="1"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330,6</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600" b="1" i="0" u="none" strike="noStrike" cap="none" normalizeH="0" baseline="0" dirty="0" smtClean="0">
                          <a:ln>
                            <a:noFill/>
                          </a:ln>
                          <a:solidFill>
                            <a:schemeClr val="tx1"/>
                          </a:solidFill>
                          <a:effectLst/>
                          <a:latin typeface="Arial" pitchFamily="34" charset="0"/>
                          <a:cs typeface="Arial" pitchFamily="34" charset="0"/>
                        </a:rPr>
                        <a:t>332,3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339908">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Государственные услуги общего характера</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85,3</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90</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83,9</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83,9</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270745">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Оборона</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smtClean="0">
                          <a:ln>
                            <a:noFill/>
                          </a:ln>
                          <a:solidFill>
                            <a:schemeClr val="tx1"/>
                          </a:solidFill>
                          <a:effectLst/>
                          <a:latin typeface="Arial" pitchFamily="34" charset="0"/>
                          <a:cs typeface="Arial" pitchFamily="34" charset="0"/>
                        </a:rPr>
                        <a:t>Общественный порядок, безопасность  и др.</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Образование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0</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0</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0</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0</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Здравоохранение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smtClean="0">
                          <a:ln>
                            <a:noFill/>
                          </a:ln>
                          <a:solidFill>
                            <a:schemeClr val="tx1"/>
                          </a:solidFill>
                          <a:effectLst/>
                          <a:latin typeface="Arial" pitchFamily="34" charset="0"/>
                          <a:cs typeface="Arial" pitchFamily="34" charset="0"/>
                        </a:rPr>
                        <a:t>Социальная помощь и социальное обеспечение</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Жилищно-коммунальное хозяйство</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152,2</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214,6</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95,4</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95,4</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Культура, спорт, туризм и информационное пространство</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Благоустройство и озеленение населённых пунктов</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74,0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130,2</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42,0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42,0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Промышленность, архитектурная деятельность и др.</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272862">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Транспорт и коммуникации</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190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141,6</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126,1</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127,8</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Развитие регионов</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lumMod val="75000"/>
                              <a:lumOff val="25000"/>
                            </a:schemeClr>
                          </a:solidFill>
                          <a:effectLst/>
                          <a:latin typeface="Arial" pitchFamily="34" charset="0"/>
                          <a:cs typeface="Arial" pitchFamily="34" charset="0"/>
                        </a:rPr>
                        <a:t>7</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lumMod val="75000"/>
                              <a:lumOff val="25000"/>
                            </a:schemeClr>
                          </a:solidFill>
                          <a:effectLst/>
                          <a:latin typeface="Arial" pitchFamily="34" charset="0"/>
                          <a:cs typeface="Arial" pitchFamily="34" charset="0"/>
                        </a:rPr>
                        <a:t>10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lumMod val="75000"/>
                              <a:lumOff val="25000"/>
                            </a:schemeClr>
                          </a:solidFill>
                          <a:effectLst/>
                          <a:latin typeface="Arial" pitchFamily="34" charset="0"/>
                          <a:cs typeface="Arial" pitchFamily="34" charset="0"/>
                        </a:rPr>
                        <a:t>10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lumMod val="75000"/>
                              <a:lumOff val="25000"/>
                            </a:schemeClr>
                          </a:solidFill>
                          <a:effectLst/>
                          <a:latin typeface="Arial" pitchFamily="34" charset="0"/>
                          <a:cs typeface="Arial" pitchFamily="34" charset="0"/>
                        </a:rPr>
                        <a:t>10</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272786">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smtClean="0">
                          <a:ln>
                            <a:noFill/>
                          </a:ln>
                          <a:solidFill>
                            <a:schemeClr val="tx1"/>
                          </a:solidFill>
                          <a:effectLst/>
                          <a:latin typeface="Arial" pitchFamily="34" charset="0"/>
                          <a:cs typeface="Arial" pitchFamily="34" charset="0"/>
                        </a:rPr>
                        <a:t>Трансферты</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1,8</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200" b="0" i="1" u="none" strike="noStrike" cap="none" normalizeH="0" baseline="0" dirty="0" smtClean="0">
                          <a:ln>
                            <a:noFill/>
                          </a:ln>
                          <a:solidFill>
                            <a:schemeClr val="tx1"/>
                          </a:solidFill>
                          <a:effectLst/>
                          <a:latin typeface="Arial" pitchFamily="34" charset="0"/>
                          <a:cs typeface="Arial" pitchFamily="34" charset="0"/>
                        </a:rPr>
                        <a:t>0</a:t>
                      </a:r>
                      <a:endParaRPr kumimoji="0" lang="ru-RU" sz="1200" b="0" i="1"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200" b="0" i="1"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CDECB"/>
                    </a:solidFill>
                  </a:tcPr>
                </a:tc>
              </a:tr>
              <a:tr h="42209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Приобретение финансовых активов</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endParaRPr lang="ru-RU" dirty="0"/>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kk-KZ" sz="1400" b="0" i="0" u="none" strike="noStrike" cap="none" normalizeH="0" baseline="0" dirty="0" smtClean="0">
                          <a:ln>
                            <a:noFill/>
                          </a:ln>
                          <a:solidFill>
                            <a:schemeClr val="tx1"/>
                          </a:solidFill>
                          <a:effectLst/>
                          <a:latin typeface="Arial" pitchFamily="34" charset="0"/>
                          <a:cs typeface="Arial" pitchFamily="34" charset="0"/>
                        </a:rPr>
                        <a:t>-</a:t>
                      </a:r>
                      <a:endParaRPr kumimoji="0" lang="ru-RU" sz="1400" b="0" i="0" u="none" strike="noStrike" cap="none" normalizeH="0" baseline="0" dirty="0" smtClean="0">
                        <a:ln>
                          <a:noFill/>
                        </a:ln>
                        <a:solidFill>
                          <a:schemeClr val="tx1"/>
                        </a:solidFill>
                        <a:effectLst/>
                        <a:latin typeface="Arial" pitchFamily="34" charset="0"/>
                        <a:cs typeface="Arial" pitchFamily="34"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300827">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Бюджетные кредиты</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endParaRPr lang="ru-RU"/>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r h="303094">
                <a:tc>
                  <a:txBody>
                    <a:bodyPr/>
                    <a:lstStyle/>
                    <a:p>
                      <a:pPr marL="0" marR="0" lvl="0" indent="0" algn="l"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1" i="0" u="none" strike="noStrike" cap="none" normalizeH="0" baseline="0" dirty="0" smtClean="0">
                          <a:ln>
                            <a:noFill/>
                          </a:ln>
                          <a:solidFill>
                            <a:schemeClr val="tx1"/>
                          </a:solidFill>
                          <a:effectLst/>
                          <a:latin typeface="Arial" pitchFamily="34" charset="0"/>
                          <a:cs typeface="Arial" pitchFamily="34" charset="0"/>
                        </a:rPr>
                        <a:t>Погашение займов</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algn="ctr"/>
                      <a:r>
                        <a:rPr lang="ru-RU" sz="1600" dirty="0" smtClean="0">
                          <a:latin typeface="Times New Roman" pitchFamily="18" charset="0"/>
                          <a:cs typeface="Times New Roman" pitchFamily="18" charset="0"/>
                        </a:rPr>
                        <a:t>15,2</a:t>
                      </a:r>
                      <a:endParaRPr lang="ru-RU" sz="1600" dirty="0">
                        <a:latin typeface="Times New Roman" pitchFamily="18" charset="0"/>
                        <a:cs typeface="Times New Roman" pitchFamily="18" charset="0"/>
                      </a:endParaRP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15,2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15,2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c>
                  <a:txBody>
                    <a:bodyPr/>
                    <a:lstStyle/>
                    <a:p>
                      <a:pPr marL="0" marR="0" lvl="0" indent="0" algn="r" defTabSz="914400" rtl="0" eaLnBrk="1" fontAlgn="base" latinLnBrk="0" hangingPunct="1">
                        <a:lnSpc>
                          <a:spcPct val="100000"/>
                        </a:lnSpc>
                        <a:spcBef>
                          <a:spcPct val="20000"/>
                        </a:spcBef>
                        <a:spcAft>
                          <a:spcPct val="0"/>
                        </a:spcAft>
                        <a:buClr>
                          <a:schemeClr val="bg2"/>
                        </a:buClr>
                        <a:buSzPct val="75000"/>
                        <a:buFont typeface="Wingdings" pitchFamily="2" charset="2"/>
                        <a:buNone/>
                        <a:tabLst/>
                      </a:pPr>
                      <a:r>
                        <a:rPr kumimoji="0" lang="ru-RU" sz="1400" b="0" i="0" u="none" strike="noStrike" cap="none" normalizeH="0" baseline="0" dirty="0" smtClean="0">
                          <a:ln>
                            <a:noFill/>
                          </a:ln>
                          <a:solidFill>
                            <a:schemeClr val="tx1"/>
                          </a:solidFill>
                          <a:effectLst/>
                          <a:latin typeface="Arial" pitchFamily="34" charset="0"/>
                          <a:cs typeface="Arial" pitchFamily="34" charset="0"/>
                        </a:rPr>
                        <a:t>15,2</a:t>
                      </a:r>
                    </a:p>
                  </a:txBody>
                  <a:tcPr marL="89316" marR="89316"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6EFE7"/>
                    </a:solidFill>
                  </a:tcPr>
                </a:tc>
              </a:tr>
            </a:tbl>
          </a:graphicData>
        </a:graphic>
      </p:graphicFrame>
      <p:sp>
        <p:nvSpPr>
          <p:cNvPr id="5" name="Номер слайда 4"/>
          <p:cNvSpPr>
            <a:spLocks noGrp="1"/>
          </p:cNvSpPr>
          <p:nvPr>
            <p:ph type="sldNum" sz="quarter" idx="12"/>
          </p:nvPr>
        </p:nvSpPr>
        <p:spPr/>
        <p:txBody>
          <a:bodyPr/>
          <a:lstStyle/>
          <a:p>
            <a:pPr>
              <a:defRPr/>
            </a:pPr>
            <a:fld id="{3A33E4E5-6266-4A0E-9CDD-6763D8AAE76F}" type="slidenum">
              <a:rPr lang="ru-RU" altLang="en-US" smtClean="0">
                <a:latin typeface="+mn-lt"/>
              </a:rPr>
              <a:pPr>
                <a:defRPr/>
              </a:pPr>
              <a:t>6</a:t>
            </a:fld>
            <a:endParaRPr lang="ru-RU" altLang="en-US" dirty="0">
              <a:latin typeface="+mn-lt"/>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kk-KZ" sz="3200" dirty="0" smtClean="0">
                <a:latin typeface="Times New Roman" pitchFamily="18" charset="0"/>
                <a:cs typeface="Times New Roman" pitchFamily="18" charset="0"/>
              </a:rPr>
              <a:t>Структура расходов бюджета поселка Жанаарка на 2022г</a:t>
            </a:r>
            <a:br>
              <a:rPr lang="kk-KZ" sz="3200" dirty="0" smtClean="0">
                <a:latin typeface="Times New Roman" pitchFamily="18" charset="0"/>
                <a:cs typeface="Times New Roman" pitchFamily="18" charset="0"/>
              </a:rPr>
            </a:br>
            <a:r>
              <a:rPr lang="kk-KZ" sz="3200" dirty="0" smtClean="0">
                <a:latin typeface="Times New Roman" pitchFamily="18" charset="0"/>
                <a:cs typeface="Times New Roman" pitchFamily="18" charset="0"/>
              </a:rPr>
              <a:t> (</a:t>
            </a:r>
            <a:r>
              <a:rPr lang="kk-KZ" sz="3200" dirty="0" smtClean="0">
                <a:latin typeface="Times New Roman" pitchFamily="18" charset="0"/>
                <a:cs typeface="Times New Roman" pitchFamily="18" charset="0"/>
              </a:rPr>
              <a:t>471,5 </a:t>
            </a:r>
            <a:r>
              <a:rPr lang="kk-KZ" sz="3200" dirty="0" smtClean="0">
                <a:latin typeface="Times New Roman" pitchFamily="18" charset="0"/>
                <a:cs typeface="Times New Roman" pitchFamily="18" charset="0"/>
              </a:rPr>
              <a:t>млн.тенге) </a:t>
            </a:r>
            <a:endParaRPr lang="ru-RU" sz="32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nvPr>
        </p:nvGraphicFramePr>
        <p:xfrm>
          <a:off x="381000" y="1524000"/>
          <a:ext cx="8229600" cy="4525963"/>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1472</TotalTime>
  <Words>484</Words>
  <Application>Microsoft Office PowerPoint</Application>
  <PresentationFormat>Экран (4:3)</PresentationFormat>
  <Paragraphs>241</Paragraphs>
  <Slides>7</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7</vt:i4>
      </vt:variant>
    </vt:vector>
  </HeadingPairs>
  <TitlesOfParts>
    <vt:vector size="8" baseType="lpstr">
      <vt:lpstr>Office Theme</vt:lpstr>
      <vt:lpstr>Скорректированный гражданский бюджет ГУ «Аппарата акима поселка Жанаарка» на 2022-2024 годы</vt:lpstr>
      <vt:lpstr>Уважаемые посетители сайта!</vt:lpstr>
      <vt:lpstr>Основные показатели социально-экономического развития района на 2022-2024 годы</vt:lpstr>
      <vt:lpstr>Бюджет поселка Жанаарка на 2022-2024 годы</vt:lpstr>
      <vt:lpstr>Структура поступлений бюджета  поселка Жанаарка                              на 2022-2024 годы              млн.тенге </vt:lpstr>
      <vt:lpstr>Расходы бюджета поселка Жанаарка</vt:lpstr>
      <vt:lpstr>Структура расходов бюджета поселка Жанаарка на 2022г  (471,5 млн.тенге)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Гражданский бюджет Ералиевского сельского округа на 2018-2020 годы</dc:title>
  <dc:creator>User</dc:creator>
  <cp:lastModifiedBy>RePack by SPecialiST</cp:lastModifiedBy>
  <cp:revision>112</cp:revision>
  <dcterms:created xsi:type="dcterms:W3CDTF">2019-01-16T00:56:55Z</dcterms:created>
  <dcterms:modified xsi:type="dcterms:W3CDTF">2023-01-15T17:08:32Z</dcterms:modified>
</cp:coreProperties>
</file>