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3" r:id="rId8"/>
  </p:sldIdLst>
  <p:sldSz cx="9144000" cy="6858000" type="screen4x3"/>
  <p:notesSz cx="6735763" cy="9866313"/>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Office_Excel1.xlsx"/></Relationships>
</file>

<file path=ppt/charts/chart1.xml><?xml version="1.0" encoding="utf-8"?>
<c:chartSpace xmlns:c="http://schemas.openxmlformats.org/drawingml/2006/chart" xmlns:a="http://schemas.openxmlformats.org/drawingml/2006/main" xmlns:r="http://schemas.openxmlformats.org/officeDocument/2006/relationships">
  <c:lang val="ru-RU"/>
  <c:chart>
    <c:title>
      <c:tx>
        <c:rich>
          <a:bodyPr/>
          <a:lstStyle/>
          <a:p>
            <a:pPr>
              <a:defRPr/>
            </a:pPr>
            <a:r>
              <a:rPr lang="ru-RU" dirty="0" smtClean="0"/>
              <a:t>Расходы</a:t>
            </a:r>
            <a:r>
              <a:rPr lang="ru-RU" baseline="0" dirty="0" smtClean="0"/>
              <a:t> бюджета на 2022</a:t>
            </a:r>
          </a:p>
          <a:p>
            <a:pPr>
              <a:defRPr/>
            </a:pPr>
            <a:r>
              <a:rPr lang="ru-RU" baseline="0" dirty="0" smtClean="0"/>
              <a:t> год</a:t>
            </a:r>
            <a:r>
              <a:rPr lang="ru-RU" dirty="0" smtClean="0"/>
              <a:t> </a:t>
            </a:r>
            <a:endParaRPr lang="ru-RU" dirty="0"/>
          </a:p>
        </c:rich>
      </c:tx>
      <c:layout>
        <c:manualLayout>
          <c:xMode val="edge"/>
          <c:yMode val="edge"/>
          <c:x val="0.36116129581024675"/>
          <c:y val="3.3672391930733854E-2"/>
        </c:manualLayout>
      </c:layout>
    </c:title>
    <c:plotArea>
      <c:layout/>
      <c:pieChart>
        <c:varyColors val="1"/>
        <c:ser>
          <c:idx val="0"/>
          <c:order val="0"/>
          <c:tx>
            <c:strRef>
              <c:f>Лист1!$B$1</c:f>
              <c:strCache>
                <c:ptCount val="1"/>
                <c:pt idx="0">
                  <c:v>2022 жылға арналған бюджет шығыны </c:v>
                </c:pt>
              </c:strCache>
            </c:strRef>
          </c:tx>
          <c:dLbls>
            <c:dLbl>
              <c:idx val="0"/>
              <c:layout/>
              <c:tx>
                <c:rich>
                  <a:bodyPr/>
                  <a:lstStyle/>
                  <a:p>
                    <a:r>
                      <a:rPr lang="ru-RU" dirty="0" smtClean="0"/>
                      <a:t>22</a:t>
                    </a:r>
                    <a:r>
                      <a:rPr lang="en-US" dirty="0" smtClean="0"/>
                      <a:t>%</a:t>
                    </a:r>
                    <a:endParaRPr lang="en-US" dirty="0"/>
                  </a:p>
                </c:rich>
              </c:tx>
              <c:showPercent val="1"/>
            </c:dLbl>
            <c:dLbl>
              <c:idx val="1"/>
              <c:layout/>
              <c:tx>
                <c:rich>
                  <a:bodyPr/>
                  <a:lstStyle/>
                  <a:p>
                    <a:r>
                      <a:rPr lang="ru-RU" dirty="0" smtClean="0"/>
                      <a:t>43</a:t>
                    </a:r>
                    <a:r>
                      <a:rPr lang="en-US" dirty="0" smtClean="0"/>
                      <a:t>%</a:t>
                    </a:r>
                    <a:endParaRPr lang="en-US" dirty="0"/>
                  </a:p>
                </c:rich>
              </c:tx>
              <c:showPercent val="1"/>
            </c:dLbl>
            <c:dLbl>
              <c:idx val="2"/>
              <c:layout/>
              <c:tx>
                <c:rich>
                  <a:bodyPr/>
                  <a:lstStyle/>
                  <a:p>
                    <a:r>
                      <a:rPr lang="ru-RU" dirty="0" smtClean="0"/>
                      <a:t>33</a:t>
                    </a:r>
                    <a:r>
                      <a:rPr lang="en-US" dirty="0" smtClean="0"/>
                      <a:t>%</a:t>
                    </a:r>
                    <a:endParaRPr lang="en-US" dirty="0"/>
                  </a:p>
                </c:rich>
              </c:tx>
              <c:showPercent val="1"/>
            </c:dLbl>
            <c:showPercent val="1"/>
            <c:showLeaderLines val="1"/>
          </c:dLbls>
          <c:cat>
            <c:strRef>
              <c:f>Лист1!$A$2:$A$5</c:f>
              <c:strCache>
                <c:ptCount val="4"/>
                <c:pt idx="0">
                  <c:v>Государственные услуги общего характера</c:v>
                </c:pt>
                <c:pt idx="1">
                  <c:v>Жилищно-коммунальное хозяйство</c:v>
                </c:pt>
                <c:pt idx="2">
                  <c:v>Транспорт и коммуникации</c:v>
                </c:pt>
                <c:pt idx="3">
                  <c:v>Развитие регионов</c:v>
                </c:pt>
              </c:strCache>
            </c:strRef>
          </c:cat>
          <c:val>
            <c:numRef>
              <c:f>Лист1!$B$2:$B$5</c:f>
              <c:numCache>
                <c:formatCode>General</c:formatCode>
                <c:ptCount val="4"/>
                <c:pt idx="0">
                  <c:v>18.100000000000001</c:v>
                </c:pt>
                <c:pt idx="1">
                  <c:v>45.5</c:v>
                </c:pt>
                <c:pt idx="2">
                  <c:v>30</c:v>
                </c:pt>
                <c:pt idx="3">
                  <c:v>2.1</c:v>
                </c:pt>
              </c:numCache>
            </c:numRef>
          </c:val>
        </c:ser>
        <c:dLbls>
          <c:showPercent val="1"/>
        </c:dLbls>
        <c:firstSliceAng val="0"/>
      </c:pieChart>
    </c:plotArea>
    <c:legend>
      <c:legendPos val="r"/>
      <c:layout>
        <c:manualLayout>
          <c:xMode val="edge"/>
          <c:yMode val="edge"/>
          <c:x val="0.64660493827160592"/>
          <c:y val="0.16845100147747605"/>
          <c:w val="0.34413580246913561"/>
          <c:h val="0.82509026255848927"/>
        </c:manualLayout>
      </c:layout>
      <c:txPr>
        <a:bodyPr/>
        <a:lstStyle/>
        <a:p>
          <a:pPr>
            <a:defRPr sz="1400" baseline="0"/>
          </a:pPr>
          <a:endParaRPr lang="ru-RU"/>
        </a:p>
      </c:txPr>
    </c:legend>
    <c:plotVisOnly val="1"/>
  </c:chart>
  <c:txPr>
    <a:bodyPr/>
    <a:lstStyle/>
    <a:p>
      <a:pPr>
        <a:defRPr sz="1800"/>
      </a:pPr>
      <a:endParaRPr lang="ru-RU"/>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1A393ED9-5BA0-48B5-9FF2-7A6BC4F7D3A6}" type="datetimeFigureOut">
              <a:rPr lang="ru-RU" smtClean="0"/>
              <a:pPr/>
              <a:t>15.01.2023</a:t>
            </a:fld>
            <a:endParaRPr lang="ru-RU"/>
          </a:p>
        </p:txBody>
      </p:sp>
      <p:sp>
        <p:nvSpPr>
          <p:cNvPr id="4" name="Образ слайда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33B22D2C-BD77-45A5-A19C-A4A63090674B}"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dt" sz="quarter" idx="1"/>
          </p:nvPr>
        </p:nvSpPr>
        <p:spPr>
          <a:noFill/>
        </p:spPr>
        <p:txBody>
          <a:bodyPr/>
          <a:lstStyle/>
          <a:p>
            <a:pPr defTabSz="919163"/>
            <a:fld id="{D5B4CCFA-736D-4FDD-9339-A8399E1FEED5}" type="datetime1">
              <a:rPr lang="ru-RU" smtClean="0"/>
              <a:pPr defTabSz="919163"/>
              <a:t>15.01.2023</a:t>
            </a:fld>
            <a:endParaRPr lang="ru-RU" smtClean="0"/>
          </a:p>
        </p:txBody>
      </p:sp>
      <p:sp>
        <p:nvSpPr>
          <p:cNvPr id="11267" name="Rectangle 7"/>
          <p:cNvSpPr>
            <a:spLocks noGrp="1" noChangeArrowheads="1"/>
          </p:cNvSpPr>
          <p:nvPr>
            <p:ph type="sldNum" sz="quarter" idx="5"/>
          </p:nvPr>
        </p:nvSpPr>
        <p:spPr>
          <a:noFill/>
        </p:spPr>
        <p:txBody>
          <a:bodyPr/>
          <a:lstStyle/>
          <a:p>
            <a:pPr defTabSz="919163"/>
            <a:fld id="{4A5570D9-C841-4B27-A3C5-8BA984806B45}" type="slidenum">
              <a:rPr lang="ru-RU" smtClean="0"/>
              <a:pPr defTabSz="919163"/>
              <a:t>1</a:t>
            </a:fld>
            <a:endParaRPr lang="ru-RU" smtClean="0"/>
          </a:p>
        </p:txBody>
      </p:sp>
      <p:sp>
        <p:nvSpPr>
          <p:cNvPr id="11268" name="Rectangle 2"/>
          <p:cNvSpPr>
            <a:spLocks noGrp="1" noRot="1" noChangeAspect="1" noChangeArrowheads="1" noTextEdit="1"/>
          </p:cNvSpPr>
          <p:nvPr>
            <p:ph type="sldImg"/>
          </p:nvPr>
        </p:nvSpPr>
        <p:spPr>
          <a:xfrm>
            <a:off x="904875" y="739775"/>
            <a:ext cx="4930775" cy="3698875"/>
          </a:xfrm>
          <a:ln/>
        </p:spPr>
      </p:sp>
      <p:sp>
        <p:nvSpPr>
          <p:cNvPr id="11269" name="Rectangle 3"/>
          <p:cNvSpPr>
            <a:spLocks noGrp="1" noChangeArrowheads="1"/>
          </p:cNvSpPr>
          <p:nvPr>
            <p:ph type="body" idx="1"/>
          </p:nvPr>
        </p:nvSpPr>
        <p:spPr>
          <a:xfrm>
            <a:off x="898102" y="4686735"/>
            <a:ext cx="4939560" cy="4440312"/>
          </a:xfrm>
          <a:noFill/>
          <a:ln/>
        </p:spPr>
        <p:txBody>
          <a:bodyPr/>
          <a:lstStyle/>
          <a:p>
            <a:pPr eaLnBrk="1" hangingPunct="1"/>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add title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AF463A-BC7C-46EE-9F1E-7F377CCA4891}" type="datetimeFigureOut">
              <a:rPr lang="en-US" smtClean="0"/>
              <a:pPr/>
              <a:t>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AF463A-BC7C-46EE-9F1E-7F377CCA4891}" type="datetimeFigureOut">
              <a:rPr lang="en-US" smtClean="0"/>
              <a:pPr/>
              <a:t>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AF463A-BC7C-46EE-9F1E-7F377CCA4891}" type="datetimeFigureOut">
              <a:rPr lang="en-US" smtClean="0"/>
              <a:pPr/>
              <a:t>1/15/2023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AF463A-BC7C-46EE-9F1E-7F377CCA4891}" type="datetimeFigureOut">
              <a:rPr lang="en-US" smtClean="0"/>
              <a:pPr/>
              <a:t>1/15/2023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AF463A-BC7C-46EE-9F1E-7F377CCA4891}" type="datetimeFigureOut">
              <a:rPr lang="en-US" smtClean="0"/>
              <a:pPr/>
              <a:t>1/15/2023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AF463A-BC7C-46EE-9F1E-7F377CCA4891}" type="datetimeFigureOut">
              <a:rPr lang="en-US" smtClean="0"/>
              <a:pPr/>
              <a:t>1/15/2023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latinLnBrk="0">
        <a:spcBef>
          <a:spcPct val="0"/>
        </a:spcBef>
        <a:buNone/>
        <a:defRPr sz="4400" kern="1200">
          <a:solidFill>
            <a:schemeClr val="tx1"/>
          </a:solidFill>
          <a:latin typeface="+mj-lt"/>
          <a:ea typeface="+mj-ea"/>
          <a:cs typeface="+mj-cs"/>
        </a:defRPr>
      </a:lvl1pPr>
    </p:titleStyle>
    <p:bodyStyle>
      <a:lvl1pPr marL="342900" indent="-342900" algn="l" defTabSz="914400" rtl="0" latinLnBrk="0">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latinLnBrk="0">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latinLnBrk="0">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latinLnBrk="0">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latinLnBrk="0">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latinLnBrk="0">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latinLnBrk="0">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latinLnBrk="0">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latinLnBrk="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593888" y="1295400"/>
            <a:ext cx="8089578" cy="3733800"/>
          </a:xfrm>
        </p:spPr>
        <p:txBody>
          <a:bodyPr>
            <a:normAutofit fontScale="90000"/>
          </a:bodyPr>
          <a:lstStyle/>
          <a:p>
            <a:r>
              <a:rPr lang="ru-RU" sz="5400" b="1" dirty="0" smtClean="0">
                <a:solidFill>
                  <a:srgbClr val="00B050"/>
                </a:solidFill>
                <a:latin typeface="Arial" charset="0"/>
              </a:rPr>
              <a:t>Скорректированный гражданский бюджет ГУ «Аппарата </a:t>
            </a:r>
            <a:r>
              <a:rPr lang="ru-RU" sz="5400" b="1" dirty="0" err="1" smtClean="0">
                <a:solidFill>
                  <a:srgbClr val="00B050"/>
                </a:solidFill>
                <a:latin typeface="Arial" charset="0"/>
              </a:rPr>
              <a:t>акима</a:t>
            </a:r>
            <a:r>
              <a:rPr lang="ru-RU" sz="5400" b="1" dirty="0" smtClean="0">
                <a:solidFill>
                  <a:srgbClr val="00B050"/>
                </a:solidFill>
                <a:latin typeface="Arial" charset="0"/>
              </a:rPr>
              <a:t> поселка Жанаарка»</a:t>
            </a:r>
            <a:br>
              <a:rPr lang="ru-RU" sz="5400" b="1" dirty="0" smtClean="0">
                <a:solidFill>
                  <a:srgbClr val="00B050"/>
                </a:solidFill>
                <a:latin typeface="Arial" charset="0"/>
              </a:rPr>
            </a:br>
            <a:r>
              <a:rPr lang="ru-RU" sz="5400" b="1" dirty="0" smtClean="0">
                <a:solidFill>
                  <a:srgbClr val="00B050"/>
                </a:solidFill>
                <a:latin typeface="Arial" charset="0"/>
              </a:rPr>
              <a:t>на 20</a:t>
            </a:r>
            <a:r>
              <a:rPr lang="en-US" sz="5400" b="1" dirty="0" smtClean="0">
                <a:solidFill>
                  <a:srgbClr val="00B050"/>
                </a:solidFill>
                <a:latin typeface="Arial" charset="0"/>
              </a:rPr>
              <a:t>2</a:t>
            </a:r>
            <a:r>
              <a:rPr lang="ru-RU" sz="5400" b="1" dirty="0" smtClean="0">
                <a:solidFill>
                  <a:srgbClr val="00B050"/>
                </a:solidFill>
                <a:latin typeface="Arial" charset="0"/>
              </a:rPr>
              <a:t>2-2024 годы</a:t>
            </a:r>
          </a:p>
        </p:txBody>
      </p:sp>
      <p:sp>
        <p:nvSpPr>
          <p:cNvPr id="3075" name="Rectangle 3"/>
          <p:cNvSpPr>
            <a:spLocks noChangeArrowheads="1"/>
          </p:cNvSpPr>
          <p:nvPr/>
        </p:nvSpPr>
        <p:spPr bwMode="auto">
          <a:xfrm>
            <a:off x="457433" y="3429001"/>
            <a:ext cx="8229134" cy="3090863"/>
          </a:xfrm>
          <a:prstGeom prst="rect">
            <a:avLst/>
          </a:prstGeom>
          <a:noFill/>
          <a:ln w="12700">
            <a:noFill/>
            <a:miter lim="800000"/>
            <a:headEnd type="none" w="sm" len="sm"/>
            <a:tailEnd type="none" w="sm" len="sm"/>
          </a:ln>
        </p:spPr>
        <p:txBody>
          <a:bodyPr wrap="none" lIns="92075" tIns="46038" rIns="92075" bIns="46038" anchor="ctr"/>
          <a:lstStyle/>
          <a:p>
            <a:pPr algn="ctr" eaLnBrk="0" hangingPunct="0">
              <a:spcBef>
                <a:spcPct val="20000"/>
              </a:spcBef>
              <a:buClr>
                <a:schemeClr val="accent2"/>
              </a:buClr>
              <a:buSzPct val="80000"/>
              <a:buFont typeface="Wingdings" pitchFamily="2" charset="2"/>
              <a:buNone/>
            </a:pPr>
            <a:endParaRPr kumimoji="1" lang="ru-RU" sz="28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14776" y="277813"/>
            <a:ext cx="8514448" cy="1139825"/>
          </a:xfrm>
        </p:spPr>
        <p:txBody>
          <a:bodyPr/>
          <a:lstStyle/>
          <a:p>
            <a:pPr algn="ctr" eaLnBrk="1" hangingPunct="1">
              <a:defRPr/>
            </a:pPr>
            <a:r>
              <a:rPr lang="ru-RU" sz="3800" b="1" dirty="0" smtClean="0">
                <a:solidFill>
                  <a:srgbClr val="00B050"/>
                </a:solidFill>
                <a:latin typeface="+mn-lt"/>
              </a:rPr>
              <a:t>Уважаемые посетители сайта!</a:t>
            </a:r>
            <a:endParaRPr lang="ru-RU" sz="3800" dirty="0" smtClean="0">
              <a:solidFill>
                <a:srgbClr val="00B050"/>
              </a:solidFill>
              <a:latin typeface="+mn-lt"/>
            </a:endParaRPr>
          </a:p>
        </p:txBody>
      </p:sp>
      <p:sp>
        <p:nvSpPr>
          <p:cNvPr id="4099" name="Содержимое 2"/>
          <p:cNvSpPr>
            <a:spLocks noGrp="1"/>
          </p:cNvSpPr>
          <p:nvPr>
            <p:ph idx="1"/>
          </p:nvPr>
        </p:nvSpPr>
        <p:spPr>
          <a:xfrm>
            <a:off x="421769" y="1484313"/>
            <a:ext cx="8229135" cy="4845050"/>
          </a:xfrm>
        </p:spPr>
        <p:txBody>
          <a:bodyPr>
            <a:normAutofit/>
          </a:bodyPr>
          <a:lstStyle/>
          <a:p>
            <a:pPr algn="ctr" eaLnBrk="1" hangingPunct="1">
              <a:buFont typeface="Wingdings" pitchFamily="2" charset="2"/>
              <a:buNone/>
            </a:pPr>
            <a:r>
              <a:rPr lang="ru-RU" sz="1600" dirty="0" smtClean="0"/>
              <a:t>		</a:t>
            </a:r>
            <a:r>
              <a:rPr lang="ru-RU" sz="2000" dirty="0" smtClean="0">
                <a:latin typeface="Times New Roman" pitchFamily="18" charset="0"/>
                <a:cs typeface="Times New Roman" pitchFamily="18" charset="0"/>
              </a:rPr>
              <a:t>Вашему вниманию представлен гражданский бюджет на 20</a:t>
            </a:r>
            <a:r>
              <a:rPr lang="en-US" sz="2000" dirty="0" smtClean="0">
                <a:latin typeface="Times New Roman" pitchFamily="18" charset="0"/>
                <a:cs typeface="Times New Roman" pitchFamily="18" charset="0"/>
              </a:rPr>
              <a:t>2</a:t>
            </a:r>
            <a:r>
              <a:rPr lang="ru-RU" sz="2000" dirty="0" smtClean="0">
                <a:latin typeface="Times New Roman" pitchFamily="18" charset="0"/>
                <a:cs typeface="Times New Roman" pitchFamily="18" charset="0"/>
              </a:rPr>
              <a:t>2─ 2024 годы, который содержит информацию об основных показателях бюджета поселка Жанаарка, параметрах его формирования и направлениях расходования бюджетных средств. </a:t>
            </a:r>
          </a:p>
          <a:p>
            <a:pPr algn="just" eaLnBrk="1" hangingPunct="1">
              <a:buFont typeface="Wingdings" pitchFamily="2" charset="2"/>
              <a:buNone/>
            </a:pPr>
            <a:endParaRPr lang="ru-RU" sz="2000" dirty="0" smtClean="0">
              <a:latin typeface="Times New Roman" pitchFamily="18" charset="0"/>
              <a:cs typeface="Times New Roman" pitchFamily="18" charset="0"/>
            </a:endParaRPr>
          </a:p>
          <a:p>
            <a:pPr eaLnBrk="1" hangingPunct="1">
              <a:buFont typeface="Wingdings" pitchFamily="2" charset="2"/>
              <a:buNone/>
            </a:pPr>
            <a:r>
              <a:rPr lang="ru-RU" sz="1600" dirty="0" smtClean="0">
                <a:latin typeface="Times New Roman" pitchFamily="18" charset="0"/>
                <a:cs typeface="Times New Roman" pitchFamily="18" charset="0"/>
              </a:rPr>
              <a:t>      	Данный документ включает следующие разделы: </a:t>
            </a:r>
          </a:p>
          <a:p>
            <a:pPr eaLnBrk="1" hangingPunct="1">
              <a:buFont typeface="Wingdings" pitchFamily="2" charset="2"/>
              <a:buNone/>
            </a:pPr>
            <a:r>
              <a:rPr lang="ru-RU" sz="1600" dirty="0" smtClean="0">
                <a:latin typeface="Times New Roman" pitchFamily="18" charset="0"/>
                <a:cs typeface="Times New Roman" pitchFamily="18" charset="0"/>
              </a:rPr>
              <a:t>     - основные показатели социально-экономического развития ;</a:t>
            </a:r>
          </a:p>
          <a:p>
            <a:pPr eaLnBrk="1" hangingPunct="1">
              <a:buFont typeface="Wingdings" pitchFamily="2" charset="2"/>
              <a:buNone/>
            </a:pPr>
            <a:r>
              <a:rPr lang="ru-RU" sz="1600" dirty="0" smtClean="0">
                <a:latin typeface="Times New Roman" pitchFamily="18" charset="0"/>
                <a:cs typeface="Times New Roman" pitchFamily="18" charset="0"/>
              </a:rPr>
              <a:t>     - поступления и расходы бюджета ;</a:t>
            </a:r>
          </a:p>
          <a:p>
            <a:pPr eaLnBrk="1" hangingPunct="1">
              <a:buFont typeface="Wingdings" pitchFamily="2" charset="2"/>
              <a:buNone/>
            </a:pPr>
            <a:r>
              <a:rPr lang="ru-RU" sz="1600" dirty="0" smtClean="0">
                <a:latin typeface="Times New Roman" pitchFamily="18" charset="0"/>
                <a:cs typeface="Times New Roman" pitchFamily="18" charset="0"/>
              </a:rPr>
              <a:t>     - отчет об исполнении бюджета</a:t>
            </a:r>
            <a:r>
              <a:rPr lang="ru-RU" sz="1600" dirty="0" smtClean="0">
                <a:latin typeface="Times New Roman" pitchFamily="18" charset="0"/>
                <a:cs typeface="Times New Roman" pitchFamily="18" charset="0"/>
              </a:rPr>
              <a:t>.</a:t>
            </a:r>
          </a:p>
          <a:p>
            <a:pPr algn="ctr" eaLnBrk="1" hangingPunct="1">
              <a:buFont typeface="Wingdings" pitchFamily="2" charset="2"/>
              <a:buNone/>
            </a:pPr>
            <a:endParaRPr lang="ru-RU" sz="1600" dirty="0" smtClean="0">
              <a:latin typeface="Times New Roman" pitchFamily="18" charset="0"/>
              <a:cs typeface="Times New Roman" pitchFamily="18" charset="0"/>
            </a:endParaRPr>
          </a:p>
          <a:p>
            <a:pPr algn="ctr" eaLnBrk="1" hangingPunct="1">
              <a:buFont typeface="Wingdings" pitchFamily="2" charset="2"/>
              <a:buNone/>
            </a:pPr>
            <a:r>
              <a:rPr lang="ru-RU" sz="1600" dirty="0" smtClean="0">
                <a:latin typeface="Times New Roman" pitchFamily="18" charset="0"/>
                <a:cs typeface="Times New Roman" pitchFamily="18" charset="0"/>
              </a:rPr>
              <a:t>Постановление </a:t>
            </a:r>
            <a:r>
              <a:rPr lang="ru-RU" sz="1600" dirty="0" err="1" smtClean="0">
                <a:latin typeface="Times New Roman" pitchFamily="18" charset="0"/>
                <a:cs typeface="Times New Roman" pitchFamily="18" charset="0"/>
              </a:rPr>
              <a:t>акимата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Жанааркинского</a:t>
            </a:r>
            <a:r>
              <a:rPr lang="ru-RU" sz="1600" dirty="0" smtClean="0">
                <a:latin typeface="Times New Roman" pitchFamily="18" charset="0"/>
                <a:cs typeface="Times New Roman" pitchFamily="18" charset="0"/>
              </a:rPr>
              <a:t> района от 27 июля 2022 года №74/01</a:t>
            </a:r>
            <a:endParaRPr lang="ru-RU" sz="1400" dirty="0" smtClean="0"/>
          </a:p>
        </p:txBody>
      </p:sp>
      <p:sp>
        <p:nvSpPr>
          <p:cNvPr id="4" name="Номер слайда 3"/>
          <p:cNvSpPr>
            <a:spLocks noGrp="1"/>
          </p:cNvSpPr>
          <p:nvPr>
            <p:ph type="sldNum" sz="quarter" idx="12"/>
          </p:nvPr>
        </p:nvSpPr>
        <p:spPr/>
        <p:txBody>
          <a:bodyPr/>
          <a:lstStyle/>
          <a:p>
            <a:pPr>
              <a:defRPr/>
            </a:pPr>
            <a:fld id="{3BDE27BA-8D9A-49CB-ADA5-C89F43172249}" type="slidenum">
              <a:rPr lang="ru-RU" altLang="en-US">
                <a:latin typeface="+mn-lt"/>
              </a:rPr>
              <a:pPr>
                <a:defRPr/>
              </a:pPr>
              <a:t>2</a:t>
            </a:fld>
            <a:endParaRPr lang="ru-RU" altLang="en-US" dirty="0">
              <a:latin typeface="+mn-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Заголовок 1"/>
          <p:cNvSpPr>
            <a:spLocks noGrp="1"/>
          </p:cNvSpPr>
          <p:nvPr>
            <p:ph type="title"/>
          </p:nvPr>
        </p:nvSpPr>
        <p:spPr/>
        <p:txBody>
          <a:bodyPr/>
          <a:lstStyle/>
          <a:p>
            <a:pPr algn="ctr"/>
            <a:r>
              <a:rPr lang="ru-RU" sz="2400" b="1" dirty="0" smtClean="0">
                <a:solidFill>
                  <a:srgbClr val="00B050"/>
                </a:solidFill>
                <a:latin typeface="Arial" charset="0"/>
              </a:rPr>
              <a:t>Основные показатели социально-экономического развития района на 20</a:t>
            </a:r>
            <a:r>
              <a:rPr lang="en-US" sz="2400" b="1" dirty="0" smtClean="0">
                <a:solidFill>
                  <a:srgbClr val="00B050"/>
                </a:solidFill>
                <a:latin typeface="Arial" charset="0"/>
              </a:rPr>
              <a:t>2</a:t>
            </a:r>
            <a:r>
              <a:rPr lang="ru-RU" sz="2400" b="1" dirty="0" smtClean="0">
                <a:solidFill>
                  <a:srgbClr val="00B050"/>
                </a:solidFill>
                <a:latin typeface="Arial" charset="0"/>
              </a:rPr>
              <a:t>2-20</a:t>
            </a:r>
            <a:r>
              <a:rPr lang="en-US" sz="2400" b="1" dirty="0" smtClean="0">
                <a:solidFill>
                  <a:srgbClr val="00B050"/>
                </a:solidFill>
                <a:latin typeface="Arial" charset="0"/>
              </a:rPr>
              <a:t>2</a:t>
            </a:r>
            <a:r>
              <a:rPr lang="ru-RU" sz="2400" b="1" dirty="0" smtClean="0">
                <a:solidFill>
                  <a:srgbClr val="00B050"/>
                </a:solidFill>
                <a:latin typeface="Arial" charset="0"/>
              </a:rPr>
              <a:t>4 годы</a:t>
            </a:r>
          </a:p>
        </p:txBody>
      </p:sp>
      <p:graphicFrame>
        <p:nvGraphicFramePr>
          <p:cNvPr id="12368" name="Group 80"/>
          <p:cNvGraphicFramePr>
            <a:graphicFrameLocks noGrp="1"/>
          </p:cNvGraphicFramePr>
          <p:nvPr>
            <p:ph sz="half" idx="1"/>
          </p:nvPr>
        </p:nvGraphicFramePr>
        <p:xfrm>
          <a:off x="454332" y="1571626"/>
          <a:ext cx="8235336" cy="3448053"/>
        </p:xfrm>
        <a:graphic>
          <a:graphicData uri="http://schemas.openxmlformats.org/drawingml/2006/table">
            <a:tbl>
              <a:tblPr/>
              <a:tblGrid>
                <a:gridCol w="418667"/>
                <a:gridCol w="3837781"/>
                <a:gridCol w="1048218"/>
                <a:gridCol w="976890"/>
                <a:gridCol w="976890"/>
                <a:gridCol w="976890"/>
              </a:tblGrid>
              <a:tr h="871538">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1" i="0" u="none" strike="noStrike" cap="none" normalizeH="0" baseline="0" dirty="0" smtClean="0">
                          <a:ln>
                            <a:noFill/>
                          </a:ln>
                          <a:solidFill>
                            <a:schemeClr val="tx1"/>
                          </a:solidFill>
                          <a:effectLst/>
                          <a:latin typeface="Arial" pitchFamily="34" charset="0"/>
                          <a:cs typeface="Arial" pitchFamily="34" charset="0"/>
                        </a:rPr>
                        <a:t>№ </a:t>
                      </a:r>
                      <a:r>
                        <a:rPr kumimoji="0" lang="ru-RU" sz="1200" b="1" i="0" u="none" strike="noStrike" cap="none" normalizeH="0" baseline="0" dirty="0" err="1" smtClean="0">
                          <a:ln>
                            <a:noFill/>
                          </a:ln>
                          <a:solidFill>
                            <a:schemeClr val="tx1"/>
                          </a:solidFill>
                          <a:effectLst/>
                          <a:latin typeface="Arial" pitchFamily="34" charset="0"/>
                          <a:cs typeface="Arial" pitchFamily="34" charset="0"/>
                        </a:rPr>
                        <a:t>п</a:t>
                      </a:r>
                      <a:r>
                        <a:rPr kumimoji="0" lang="ru-RU" sz="1200" b="1" i="0" u="none" strike="noStrike" cap="none" normalizeH="0" baseline="0" dirty="0" smtClean="0">
                          <a:ln>
                            <a:noFill/>
                          </a:ln>
                          <a:solidFill>
                            <a:schemeClr val="tx1"/>
                          </a:solidFill>
                          <a:effectLst/>
                          <a:latin typeface="Arial" pitchFamily="34" charset="0"/>
                          <a:cs typeface="Arial" pitchFamily="34" charset="0"/>
                        </a:rPr>
                        <a:t>/</a:t>
                      </a:r>
                      <a:r>
                        <a:rPr kumimoji="0" lang="ru-RU" sz="1200" b="1" i="0" u="none" strike="noStrike" cap="none" normalizeH="0" baseline="0" dirty="0" err="1" smtClean="0">
                          <a:ln>
                            <a:noFill/>
                          </a:ln>
                          <a:solidFill>
                            <a:schemeClr val="tx1"/>
                          </a:solidFill>
                          <a:effectLst/>
                          <a:latin typeface="Arial" pitchFamily="34" charset="0"/>
                          <a:cs typeface="Arial" pitchFamily="34" charset="0"/>
                        </a:rPr>
                        <a:t>пёё</a:t>
                      </a:r>
                      <a:endParaRPr kumimoji="0" lang="ru-RU" sz="1200" b="1" i="0" u="none" strike="noStrike" cap="none" normalizeH="0" baseline="0" dirty="0" smtClean="0">
                        <a:ln>
                          <a:noFill/>
                        </a:ln>
                        <a:solidFill>
                          <a:schemeClr val="tx1"/>
                        </a:solidFill>
                        <a:effectLst/>
                        <a:latin typeface="Arial" pitchFamily="34" charset="0"/>
                        <a:cs typeface="Arial" pitchFamily="34" charset="0"/>
                      </a:endParaRPr>
                    </a:p>
                  </a:txBody>
                  <a:tcPr marL="89316" marR="8931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1" i="0" u="none" strike="noStrike" cap="none" normalizeH="0" baseline="0" smtClean="0">
                          <a:ln>
                            <a:noFill/>
                          </a:ln>
                          <a:solidFill>
                            <a:schemeClr val="tx1"/>
                          </a:solidFill>
                          <a:effectLst/>
                          <a:latin typeface="Arial" pitchFamily="34" charset="0"/>
                          <a:cs typeface="Arial" pitchFamily="34" charset="0"/>
                        </a:rPr>
                        <a:t>Наименование показателей</a:t>
                      </a:r>
                    </a:p>
                  </a:txBody>
                  <a:tcPr marL="87909" marR="87909" marT="46800" marB="468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1" i="0" u="none" strike="noStrike" cap="none" normalizeH="0" baseline="0" dirty="0" smtClean="0">
                          <a:ln>
                            <a:noFill/>
                          </a:ln>
                          <a:solidFill>
                            <a:schemeClr val="tx1"/>
                          </a:solidFill>
                          <a:effectLst/>
                          <a:latin typeface="Arial" pitchFamily="34" charset="0"/>
                          <a:cs typeface="Arial" pitchFamily="34" charset="0"/>
                        </a:rPr>
                        <a:t>20</a:t>
                      </a:r>
                      <a:r>
                        <a:rPr kumimoji="0" lang="en-US" sz="1400" b="1" i="0" u="none" strike="noStrike" cap="none" normalizeH="0" baseline="0" dirty="0" smtClean="0">
                          <a:ln>
                            <a:noFill/>
                          </a:ln>
                          <a:solidFill>
                            <a:schemeClr val="tx1"/>
                          </a:solidFill>
                          <a:effectLst/>
                          <a:latin typeface="Arial" pitchFamily="34" charset="0"/>
                          <a:cs typeface="Arial" pitchFamily="34" charset="0"/>
                        </a:rPr>
                        <a:t>2</a:t>
                      </a:r>
                      <a:r>
                        <a:rPr kumimoji="0" lang="ru-RU" sz="1400" b="1" i="0" u="none" strike="noStrike" cap="none" normalizeH="0" baseline="0" dirty="0" smtClean="0">
                          <a:ln>
                            <a:noFill/>
                          </a:ln>
                          <a:solidFill>
                            <a:schemeClr val="tx1"/>
                          </a:solidFill>
                          <a:effectLst/>
                          <a:latin typeface="Arial" pitchFamily="34" charset="0"/>
                          <a:cs typeface="Arial" pitchFamily="34" charset="0"/>
                        </a:rPr>
                        <a:t>1год</a:t>
                      </a:r>
                    </a:p>
                  </a:txBody>
                  <a:tcPr marL="87909" marR="87909" marT="46800" marB="468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1" i="0" u="none" strike="noStrike" cap="none" normalizeH="0" baseline="0" dirty="0" smtClean="0">
                          <a:ln>
                            <a:noFill/>
                          </a:ln>
                          <a:solidFill>
                            <a:schemeClr val="tx1"/>
                          </a:solidFill>
                          <a:effectLst/>
                          <a:latin typeface="Arial" pitchFamily="34" charset="0"/>
                          <a:cs typeface="Arial" pitchFamily="34" charset="0"/>
                        </a:rPr>
                        <a:t>2022год</a:t>
                      </a:r>
                    </a:p>
                  </a:txBody>
                  <a:tcPr marL="87909" marR="87909" marT="46800" marB="468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1" i="0" u="none" strike="noStrike" cap="none" normalizeH="0" baseline="0" dirty="0" smtClean="0">
                          <a:ln>
                            <a:noFill/>
                          </a:ln>
                          <a:solidFill>
                            <a:schemeClr val="tx1"/>
                          </a:solidFill>
                          <a:effectLst/>
                          <a:latin typeface="Arial" pitchFamily="34" charset="0"/>
                          <a:cs typeface="Arial" pitchFamily="34" charset="0"/>
                        </a:rPr>
                        <a:t>20</a:t>
                      </a:r>
                      <a:r>
                        <a:rPr kumimoji="0" lang="en-US" sz="1400" b="1" i="0" u="none" strike="noStrike" cap="none" normalizeH="0" baseline="0" dirty="0" smtClean="0">
                          <a:ln>
                            <a:noFill/>
                          </a:ln>
                          <a:solidFill>
                            <a:schemeClr val="tx1"/>
                          </a:solidFill>
                          <a:effectLst/>
                          <a:latin typeface="Arial" pitchFamily="34" charset="0"/>
                          <a:cs typeface="Arial" pitchFamily="34" charset="0"/>
                        </a:rPr>
                        <a:t>2</a:t>
                      </a:r>
                      <a:r>
                        <a:rPr kumimoji="0" lang="ru-RU" sz="1400" b="1" i="0" u="none" strike="noStrike" cap="none" normalizeH="0" baseline="0" dirty="0" smtClean="0">
                          <a:ln>
                            <a:noFill/>
                          </a:ln>
                          <a:solidFill>
                            <a:schemeClr val="tx1"/>
                          </a:solidFill>
                          <a:effectLst/>
                          <a:latin typeface="Arial" pitchFamily="34" charset="0"/>
                          <a:cs typeface="Arial" pitchFamily="34" charset="0"/>
                        </a:rPr>
                        <a:t>3год</a:t>
                      </a:r>
                    </a:p>
                  </a:txBody>
                  <a:tcPr marL="87909" marR="87909" marT="46800" marB="468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1" i="0" u="none" strike="noStrike" cap="none" normalizeH="0" baseline="0" dirty="0" smtClean="0">
                          <a:ln>
                            <a:noFill/>
                          </a:ln>
                          <a:solidFill>
                            <a:schemeClr val="tx1"/>
                          </a:solidFill>
                          <a:effectLst/>
                          <a:latin typeface="Arial" pitchFamily="34" charset="0"/>
                          <a:cs typeface="Arial" pitchFamily="34" charset="0"/>
                        </a:rPr>
                        <a:t>20</a:t>
                      </a:r>
                      <a:r>
                        <a:rPr kumimoji="0" lang="en-US" sz="1400" b="1" i="0" u="none" strike="noStrike" cap="none" normalizeH="0" baseline="0" dirty="0" smtClean="0">
                          <a:ln>
                            <a:noFill/>
                          </a:ln>
                          <a:solidFill>
                            <a:schemeClr val="tx1"/>
                          </a:solidFill>
                          <a:effectLst/>
                          <a:latin typeface="Arial" pitchFamily="34" charset="0"/>
                          <a:cs typeface="Arial" pitchFamily="34" charset="0"/>
                        </a:rPr>
                        <a:t>2</a:t>
                      </a:r>
                      <a:r>
                        <a:rPr kumimoji="0" lang="ru-RU" sz="1400" b="1" i="0" u="none" strike="noStrike" cap="none" normalizeH="0" baseline="0" dirty="0" smtClean="0">
                          <a:ln>
                            <a:noFill/>
                          </a:ln>
                          <a:solidFill>
                            <a:schemeClr val="tx1"/>
                          </a:solidFill>
                          <a:effectLst/>
                          <a:latin typeface="Arial" pitchFamily="34" charset="0"/>
                          <a:cs typeface="Arial" pitchFamily="34" charset="0"/>
                        </a:rPr>
                        <a:t>4год</a:t>
                      </a:r>
                    </a:p>
                  </a:txBody>
                  <a:tcPr marL="87909" marR="87909" marT="46800" marB="468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38138">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0" u="none" strike="noStrike" cap="none" normalizeH="0" baseline="0" smtClean="0">
                          <a:ln>
                            <a:noFill/>
                          </a:ln>
                          <a:solidFill>
                            <a:schemeClr val="tx1"/>
                          </a:solidFill>
                          <a:effectLst/>
                          <a:latin typeface="Arial" pitchFamily="34" charset="0"/>
                          <a:cs typeface="Arial" pitchFamily="34" charset="0"/>
                        </a:rPr>
                        <a:t>1</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0" u="none" strike="noStrike" cap="none" normalizeH="0" baseline="0" smtClean="0">
                          <a:ln>
                            <a:noFill/>
                          </a:ln>
                          <a:solidFill>
                            <a:schemeClr val="tx1"/>
                          </a:solidFill>
                          <a:effectLst/>
                          <a:latin typeface="Arial" pitchFamily="34" charset="0"/>
                          <a:cs typeface="Arial" pitchFamily="34" charset="0"/>
                        </a:rPr>
                        <a:t>2</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0" u="none" strike="noStrike" cap="none" normalizeH="0" baseline="0" dirty="0" smtClean="0">
                          <a:ln>
                            <a:noFill/>
                          </a:ln>
                          <a:solidFill>
                            <a:schemeClr val="tx1"/>
                          </a:solidFill>
                          <a:effectLst/>
                          <a:latin typeface="Arial" pitchFamily="34" charset="0"/>
                          <a:cs typeface="Arial" pitchFamily="34" charset="0"/>
                        </a:rPr>
                        <a:t>3</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0" u="none" strike="noStrike" cap="none" normalizeH="0" baseline="0" dirty="0" smtClean="0">
                          <a:ln>
                            <a:noFill/>
                          </a:ln>
                          <a:solidFill>
                            <a:schemeClr val="tx1"/>
                          </a:solidFill>
                          <a:effectLst/>
                          <a:latin typeface="Arial" pitchFamily="34" charset="0"/>
                          <a:cs typeface="Arial" pitchFamily="34" charset="0"/>
                        </a:rPr>
                        <a:t>4</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0" u="none" strike="noStrike" cap="none" normalizeH="0" baseline="0" dirty="0" smtClean="0">
                          <a:ln>
                            <a:noFill/>
                          </a:ln>
                          <a:solidFill>
                            <a:schemeClr val="tx1"/>
                          </a:solidFill>
                          <a:effectLst/>
                          <a:latin typeface="Arial" pitchFamily="34" charset="0"/>
                          <a:cs typeface="Arial" pitchFamily="34" charset="0"/>
                        </a:rPr>
                        <a:t>5</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0" u="none" strike="noStrike" cap="none" normalizeH="0" baseline="0" smtClean="0">
                          <a:ln>
                            <a:noFill/>
                          </a:ln>
                          <a:solidFill>
                            <a:schemeClr val="tx1"/>
                          </a:solidFill>
                          <a:effectLst/>
                          <a:latin typeface="Arial" pitchFamily="34" charset="0"/>
                          <a:cs typeface="Arial" pitchFamily="34" charset="0"/>
                        </a:rPr>
                        <a:t>6</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r>
              <a:tr h="352425">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dirty="0" smtClean="0">
                          <a:ln>
                            <a:noFill/>
                          </a:ln>
                          <a:solidFill>
                            <a:schemeClr val="tx1"/>
                          </a:solidFill>
                          <a:effectLst/>
                          <a:latin typeface="Arial" pitchFamily="34" charset="0"/>
                          <a:cs typeface="Arial" pitchFamily="34" charset="0"/>
                        </a:rPr>
                        <a:t>1</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Arial" pitchFamily="34" charset="0"/>
                          <a:cs typeface="Arial" pitchFamily="34" charset="0"/>
                        </a:rPr>
                        <a:t>Численность населения, тыс.чел.</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dirty="0" smtClean="0">
                          <a:ln>
                            <a:noFill/>
                          </a:ln>
                          <a:solidFill>
                            <a:schemeClr val="tx1"/>
                          </a:solidFill>
                          <a:effectLst/>
                          <a:latin typeface="Arial" pitchFamily="34" charset="0"/>
                          <a:cs typeface="Arial" pitchFamily="34" charset="0"/>
                        </a:rPr>
                        <a:t>18049</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dirty="0" smtClean="0">
                          <a:ln>
                            <a:noFill/>
                          </a:ln>
                          <a:solidFill>
                            <a:schemeClr val="tx1"/>
                          </a:solidFill>
                          <a:effectLst/>
                          <a:latin typeface="Arial" pitchFamily="34" charset="0"/>
                          <a:cs typeface="Arial" pitchFamily="34" charset="0"/>
                        </a:rPr>
                        <a:t>18100</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dirty="0" smtClean="0">
                          <a:ln>
                            <a:noFill/>
                          </a:ln>
                          <a:solidFill>
                            <a:schemeClr val="tx1"/>
                          </a:solidFill>
                          <a:effectLst/>
                          <a:latin typeface="Arial" pitchFamily="34" charset="0"/>
                          <a:cs typeface="Arial" pitchFamily="34" charset="0"/>
                        </a:rPr>
                        <a:t>18100</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dirty="0" smtClean="0">
                          <a:ln>
                            <a:noFill/>
                          </a:ln>
                          <a:solidFill>
                            <a:schemeClr val="tx1"/>
                          </a:solidFill>
                          <a:effectLst/>
                          <a:latin typeface="Arial" pitchFamily="34" charset="0"/>
                          <a:cs typeface="Arial" pitchFamily="34" charset="0"/>
                        </a:rPr>
                        <a:t>18100</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r>
              <a:tr h="588963">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dirty="0" smtClean="0">
                          <a:ln>
                            <a:noFill/>
                          </a:ln>
                          <a:solidFill>
                            <a:schemeClr val="tx1"/>
                          </a:solidFill>
                          <a:effectLst/>
                          <a:latin typeface="Arial" pitchFamily="34" charset="0"/>
                          <a:cs typeface="Arial" pitchFamily="34" charset="0"/>
                        </a:rPr>
                        <a:t>2.</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Arial" pitchFamily="34" charset="0"/>
                          <a:cs typeface="Arial" pitchFamily="34" charset="0"/>
                        </a:rPr>
                        <a:t>Среднегодовой прожиточный минимум, тенге</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dirty="0" smtClean="0">
                          <a:ln>
                            <a:noFill/>
                          </a:ln>
                          <a:solidFill>
                            <a:schemeClr val="tx1"/>
                          </a:solidFill>
                          <a:effectLst/>
                          <a:latin typeface="Arial" pitchFamily="34" charset="0"/>
                          <a:cs typeface="Arial" pitchFamily="34" charset="0"/>
                        </a:rPr>
                        <a:t>32284</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dirty="0" smtClean="0">
                          <a:ln>
                            <a:noFill/>
                          </a:ln>
                          <a:solidFill>
                            <a:schemeClr val="tx1"/>
                          </a:solidFill>
                          <a:effectLst/>
                          <a:latin typeface="Arial" pitchFamily="34" charset="0"/>
                          <a:cs typeface="Arial" pitchFamily="34" charset="0"/>
                        </a:rPr>
                        <a:t>32760</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dirty="0" smtClean="0">
                          <a:ln>
                            <a:noFill/>
                          </a:ln>
                          <a:solidFill>
                            <a:schemeClr val="tx1"/>
                          </a:solidFill>
                          <a:effectLst/>
                          <a:latin typeface="Arial" pitchFamily="34" charset="0"/>
                          <a:cs typeface="Arial" pitchFamily="34" charset="0"/>
                        </a:rPr>
                        <a:t>35053</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dirty="0" smtClean="0">
                          <a:ln>
                            <a:noFill/>
                          </a:ln>
                          <a:solidFill>
                            <a:schemeClr val="tx1"/>
                          </a:solidFill>
                          <a:effectLst/>
                          <a:latin typeface="Arial" pitchFamily="34" charset="0"/>
                          <a:cs typeface="Arial" pitchFamily="34" charset="0"/>
                        </a:rPr>
                        <a:t>35053</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r>
              <a:tr h="354013">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dirty="0" smtClean="0">
                          <a:ln>
                            <a:noFill/>
                          </a:ln>
                          <a:solidFill>
                            <a:schemeClr val="tx1"/>
                          </a:solidFill>
                          <a:effectLst/>
                          <a:latin typeface="Arial" pitchFamily="34" charset="0"/>
                          <a:cs typeface="Arial" pitchFamily="34" charset="0"/>
                        </a:rPr>
                        <a:t>3.</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Arial" pitchFamily="34" charset="0"/>
                          <a:cs typeface="Arial" pitchFamily="34" charset="0"/>
                        </a:rPr>
                        <a:t>Уровень безработицы, %</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dirty="0" smtClean="0">
                          <a:ln>
                            <a:noFill/>
                          </a:ln>
                          <a:solidFill>
                            <a:schemeClr val="tx1"/>
                          </a:solidFill>
                          <a:effectLst/>
                          <a:latin typeface="Arial" pitchFamily="34" charset="0"/>
                          <a:cs typeface="Arial" pitchFamily="34" charset="0"/>
                        </a:rPr>
                        <a:t>4,1</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dirty="0" smtClean="0">
                          <a:ln>
                            <a:noFill/>
                          </a:ln>
                          <a:solidFill>
                            <a:schemeClr val="tx1"/>
                          </a:solidFill>
                          <a:effectLst/>
                          <a:latin typeface="Arial" pitchFamily="34" charset="0"/>
                          <a:cs typeface="Arial" pitchFamily="34" charset="0"/>
                        </a:rPr>
                        <a:t>3,9</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dirty="0" smtClean="0">
                          <a:ln>
                            <a:noFill/>
                          </a:ln>
                          <a:solidFill>
                            <a:schemeClr val="tx1"/>
                          </a:solidFill>
                          <a:effectLst/>
                          <a:latin typeface="Arial" pitchFamily="34" charset="0"/>
                          <a:cs typeface="Arial" pitchFamily="34" charset="0"/>
                        </a:rPr>
                        <a:t>3,6</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dirty="0" smtClean="0">
                          <a:ln>
                            <a:noFill/>
                          </a:ln>
                          <a:solidFill>
                            <a:schemeClr val="tx1"/>
                          </a:solidFill>
                          <a:effectLst/>
                          <a:latin typeface="Arial" pitchFamily="34" charset="0"/>
                          <a:cs typeface="Arial" pitchFamily="34" charset="0"/>
                        </a:rPr>
                        <a:t>3,6</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r>
              <a:tr h="588963">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dirty="0" smtClean="0">
                          <a:ln>
                            <a:noFill/>
                          </a:ln>
                          <a:solidFill>
                            <a:schemeClr val="tx1">
                              <a:lumMod val="75000"/>
                              <a:lumOff val="25000"/>
                            </a:schemeClr>
                          </a:solidFill>
                          <a:effectLst/>
                          <a:latin typeface="Arial" pitchFamily="34" charset="0"/>
                          <a:cs typeface="Arial" pitchFamily="34" charset="0"/>
                        </a:rPr>
                        <a:t>4.</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dirty="0" smtClean="0">
                          <a:ln>
                            <a:noFill/>
                          </a:ln>
                          <a:solidFill>
                            <a:schemeClr val="tx1">
                              <a:lumMod val="75000"/>
                              <a:lumOff val="25000"/>
                            </a:schemeClr>
                          </a:solidFill>
                          <a:effectLst/>
                          <a:latin typeface="Arial" pitchFamily="34" charset="0"/>
                          <a:cs typeface="Arial" pitchFamily="34" charset="0"/>
                        </a:rPr>
                        <a:t>Месячный расчетный показатель (МРП), тенге</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dirty="0" smtClean="0">
                          <a:ln>
                            <a:noFill/>
                          </a:ln>
                          <a:solidFill>
                            <a:schemeClr val="tx1">
                              <a:lumMod val="75000"/>
                              <a:lumOff val="25000"/>
                            </a:schemeClr>
                          </a:solidFill>
                          <a:effectLst/>
                          <a:latin typeface="Arial" pitchFamily="34" charset="0"/>
                          <a:cs typeface="Arial" pitchFamily="34" charset="0"/>
                        </a:rPr>
                        <a:t>2917</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dirty="0" smtClean="0">
                          <a:ln>
                            <a:noFill/>
                          </a:ln>
                          <a:solidFill>
                            <a:schemeClr val="tx1">
                              <a:lumMod val="75000"/>
                              <a:lumOff val="25000"/>
                            </a:schemeClr>
                          </a:solidFill>
                          <a:effectLst/>
                          <a:latin typeface="Arial" pitchFamily="34" charset="0"/>
                          <a:cs typeface="Arial" pitchFamily="34" charset="0"/>
                        </a:rPr>
                        <a:t>3093</a:t>
                      </a:r>
                      <a:endParaRPr kumimoji="0" lang="ru-RU" sz="1400" b="0" i="0" u="none" strike="noStrike" cap="none" normalizeH="0" baseline="0" dirty="0" smtClean="0">
                        <a:ln>
                          <a:noFill/>
                        </a:ln>
                        <a:solidFill>
                          <a:schemeClr val="tx1">
                            <a:lumMod val="75000"/>
                            <a:lumOff val="25000"/>
                          </a:schemeClr>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dirty="0" smtClean="0">
                          <a:ln>
                            <a:noFill/>
                          </a:ln>
                          <a:solidFill>
                            <a:schemeClr val="tx1">
                              <a:lumMod val="75000"/>
                              <a:lumOff val="25000"/>
                            </a:schemeClr>
                          </a:solidFill>
                          <a:effectLst/>
                          <a:latin typeface="Arial" pitchFamily="34" charset="0"/>
                          <a:cs typeface="Arial" pitchFamily="34" charset="0"/>
                        </a:rPr>
                        <a:t>3093</a:t>
                      </a:r>
                      <a:endParaRPr kumimoji="0" lang="ru-RU" sz="1400" b="0" i="0" u="none" strike="noStrike" cap="none" normalizeH="0" baseline="0" dirty="0" smtClean="0">
                        <a:ln>
                          <a:noFill/>
                        </a:ln>
                        <a:solidFill>
                          <a:schemeClr val="tx1">
                            <a:lumMod val="75000"/>
                            <a:lumOff val="25000"/>
                          </a:schemeClr>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dirty="0" smtClean="0">
                          <a:ln>
                            <a:noFill/>
                          </a:ln>
                          <a:solidFill>
                            <a:schemeClr val="tx1">
                              <a:lumMod val="75000"/>
                              <a:lumOff val="25000"/>
                            </a:schemeClr>
                          </a:solidFill>
                          <a:effectLst/>
                          <a:latin typeface="Arial" pitchFamily="34" charset="0"/>
                          <a:cs typeface="Arial" pitchFamily="34" charset="0"/>
                        </a:rPr>
                        <a:t>3093</a:t>
                      </a:r>
                      <a:endParaRPr kumimoji="0" lang="ru-RU" sz="1400" b="0" i="0" u="none" strike="noStrike" cap="none" normalizeH="0" baseline="0" dirty="0" smtClean="0">
                        <a:ln>
                          <a:noFill/>
                        </a:ln>
                        <a:solidFill>
                          <a:schemeClr val="tx1">
                            <a:lumMod val="75000"/>
                            <a:lumOff val="25000"/>
                          </a:schemeClr>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r>
              <a:tr h="354013">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Arial" pitchFamily="34" charset="0"/>
                          <a:cs typeface="Arial" pitchFamily="34" charset="0"/>
                        </a:rPr>
                        <a:t>5.</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Arial" pitchFamily="34" charset="0"/>
                          <a:cs typeface="Arial" pitchFamily="34" charset="0"/>
                        </a:rPr>
                        <a:t>Минимальная заработная плата, тенге</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dirty="0" smtClean="0">
                          <a:ln>
                            <a:noFill/>
                          </a:ln>
                          <a:solidFill>
                            <a:schemeClr val="tx1"/>
                          </a:solidFill>
                          <a:effectLst/>
                          <a:latin typeface="Arial" pitchFamily="34" charset="0"/>
                          <a:cs typeface="Arial" pitchFamily="34" charset="0"/>
                        </a:rPr>
                        <a:t>42500</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dirty="0" smtClean="0">
                          <a:ln>
                            <a:noFill/>
                          </a:ln>
                          <a:solidFill>
                            <a:schemeClr val="tx1"/>
                          </a:solidFill>
                          <a:effectLst/>
                          <a:latin typeface="Arial" pitchFamily="34" charset="0"/>
                          <a:cs typeface="Arial" pitchFamily="34" charset="0"/>
                        </a:rPr>
                        <a:t>55250</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dirty="0" smtClean="0">
                          <a:ln>
                            <a:noFill/>
                          </a:ln>
                          <a:solidFill>
                            <a:schemeClr val="tx1"/>
                          </a:solidFill>
                          <a:effectLst/>
                          <a:latin typeface="Arial" pitchFamily="34" charset="0"/>
                          <a:cs typeface="Arial" pitchFamily="34" charset="0"/>
                        </a:rPr>
                        <a:t>55250</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dirty="0" smtClean="0">
                          <a:ln>
                            <a:noFill/>
                          </a:ln>
                          <a:solidFill>
                            <a:schemeClr val="tx1"/>
                          </a:solidFill>
                          <a:effectLst/>
                          <a:latin typeface="Arial" pitchFamily="34" charset="0"/>
                          <a:cs typeface="Arial" pitchFamily="34" charset="0"/>
                        </a:rPr>
                        <a:t>55250</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r>
            </a:tbl>
          </a:graphicData>
        </a:graphic>
      </p:graphicFrame>
      <p:sp>
        <p:nvSpPr>
          <p:cNvPr id="5" name="Номер слайда 4"/>
          <p:cNvSpPr>
            <a:spLocks noGrp="1"/>
          </p:cNvSpPr>
          <p:nvPr>
            <p:ph type="sldNum" sz="quarter" idx="12"/>
          </p:nvPr>
        </p:nvSpPr>
        <p:spPr/>
        <p:txBody>
          <a:bodyPr/>
          <a:lstStyle/>
          <a:p>
            <a:pPr>
              <a:defRPr/>
            </a:pPr>
            <a:fld id="{572D7378-7177-42E2-A48C-C74CB7E24F59}" type="slidenum">
              <a:rPr lang="ru-RU" altLang="en-US" smtClean="0">
                <a:latin typeface="+mn-lt"/>
              </a:rPr>
              <a:pPr>
                <a:defRPr/>
              </a:pPr>
              <a:t>3</a:t>
            </a:fld>
            <a:endParaRPr lang="ru-RU" altLang="en-US" dirty="0">
              <a:latin typeface="+mn-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1"/>
          <p:cNvSpPr>
            <a:spLocks noGrp="1"/>
          </p:cNvSpPr>
          <p:nvPr>
            <p:ph type="title"/>
          </p:nvPr>
        </p:nvSpPr>
        <p:spPr>
          <a:xfrm>
            <a:off x="457433" y="277813"/>
            <a:ext cx="8229134" cy="436562"/>
          </a:xfrm>
        </p:spPr>
        <p:txBody>
          <a:bodyPr/>
          <a:lstStyle/>
          <a:p>
            <a:pPr algn="ctr"/>
            <a:r>
              <a:rPr lang="ru-RU" sz="1800" b="1" dirty="0" smtClean="0">
                <a:solidFill>
                  <a:srgbClr val="00B050"/>
                </a:solidFill>
                <a:latin typeface="Times New Roman" pitchFamily="18" charset="0"/>
                <a:cs typeface="Times New Roman" pitchFamily="18" charset="0"/>
              </a:rPr>
              <a:t>Бюджет поселка Жанаарка на 20</a:t>
            </a:r>
            <a:r>
              <a:rPr lang="en-US" sz="1800" b="1" dirty="0" smtClean="0">
                <a:solidFill>
                  <a:srgbClr val="00B050"/>
                </a:solidFill>
                <a:latin typeface="Times New Roman" pitchFamily="18" charset="0"/>
                <a:cs typeface="Times New Roman" pitchFamily="18" charset="0"/>
              </a:rPr>
              <a:t>2</a:t>
            </a:r>
            <a:r>
              <a:rPr lang="ru-RU" sz="1800" b="1" dirty="0" smtClean="0">
                <a:solidFill>
                  <a:srgbClr val="00B050"/>
                </a:solidFill>
                <a:latin typeface="Times New Roman" pitchFamily="18" charset="0"/>
                <a:cs typeface="Times New Roman" pitchFamily="18" charset="0"/>
              </a:rPr>
              <a:t>2-2024 годы</a:t>
            </a:r>
          </a:p>
        </p:txBody>
      </p:sp>
      <p:sp>
        <p:nvSpPr>
          <p:cNvPr id="6147" name="Содержимое 2"/>
          <p:cNvSpPr>
            <a:spLocks noGrp="1"/>
          </p:cNvSpPr>
          <p:nvPr>
            <p:ph sz="half" idx="1"/>
          </p:nvPr>
        </p:nvSpPr>
        <p:spPr>
          <a:xfrm>
            <a:off x="175221" y="714375"/>
            <a:ext cx="8793559" cy="5416550"/>
          </a:xfrm>
        </p:spPr>
        <p:txBody>
          <a:bodyPr>
            <a:normAutofit fontScale="85000" lnSpcReduction="20000"/>
          </a:bodyPr>
          <a:lstStyle/>
          <a:p>
            <a:r>
              <a:rPr lang="ru-RU" sz="1200" dirty="0" smtClean="0"/>
              <a:t>Бюджет </a:t>
            </a:r>
            <a:r>
              <a:rPr lang="ru-RU" sz="1200" b="1" dirty="0" smtClean="0"/>
              <a:t>поселка Жанаарка </a:t>
            </a:r>
            <a:r>
              <a:rPr lang="ru-RU" sz="1200" dirty="0" smtClean="0"/>
              <a:t>на трехлетний период рассчитывался исходя из динамики поступлений доходов за предыдущие года, увеличения минимального расчетного показателя, увеличения фонда оплаты труда, коэффициента инфляции. Бюджет  обеспечивает выполнение всех текущих обязательств исполнительной власти перед населением.  </a:t>
            </a:r>
          </a:p>
          <a:p>
            <a:r>
              <a:rPr lang="ru-RU" sz="1200" dirty="0" smtClean="0"/>
              <a:t>Расходы бюджета  поселка Жанаарка в 2022 году планируются в сумме  </a:t>
            </a:r>
            <a:r>
              <a:rPr lang="ru-RU" sz="1200" dirty="0" smtClean="0"/>
              <a:t>471,5</a:t>
            </a:r>
            <a:r>
              <a:rPr lang="ru-RU" sz="1200" dirty="0" smtClean="0"/>
              <a:t>млн</a:t>
            </a:r>
            <a:r>
              <a:rPr lang="ru-RU" sz="1200" dirty="0" smtClean="0"/>
              <a:t>. тенге, в том числе первоочередные расходы учтены в полном объеме (заработная плата с отчислениями, коммунальные услуги и связь,  командировочные расходы административных служащих и т.д.).</a:t>
            </a:r>
          </a:p>
          <a:p>
            <a:r>
              <a:rPr lang="ru-RU" sz="1200" dirty="0" smtClean="0"/>
              <a:t>Расходы бюджета предусматривают:</a:t>
            </a:r>
          </a:p>
          <a:p>
            <a:r>
              <a:rPr lang="ru-RU" sz="1200" dirty="0" smtClean="0"/>
              <a:t>- содержание аппарата управления  (</a:t>
            </a:r>
            <a:r>
              <a:rPr lang="ru-RU" sz="1200" dirty="0" smtClean="0"/>
              <a:t>85,4млн</a:t>
            </a:r>
            <a:r>
              <a:rPr lang="ru-RU" sz="1200" dirty="0" smtClean="0"/>
              <a:t>. тенге);</a:t>
            </a:r>
          </a:p>
          <a:p>
            <a:r>
              <a:rPr lang="ru-RU" sz="1200" dirty="0" smtClean="0"/>
              <a:t>- освещение населенных пунктов  </a:t>
            </a:r>
            <a:r>
              <a:rPr lang="ru-RU" sz="1200" dirty="0" smtClean="0"/>
              <a:t>(</a:t>
            </a:r>
            <a:r>
              <a:rPr lang="ru-RU" sz="1200" dirty="0" smtClean="0"/>
              <a:t>65,3</a:t>
            </a:r>
            <a:r>
              <a:rPr lang="ru-RU" sz="1200" dirty="0" smtClean="0"/>
              <a:t>млн.тенге</a:t>
            </a:r>
            <a:r>
              <a:rPr lang="ru-RU" sz="1200" dirty="0" smtClean="0"/>
              <a:t>);</a:t>
            </a:r>
          </a:p>
          <a:p>
            <a:r>
              <a:rPr lang="ru-RU" sz="1200" dirty="0" smtClean="0"/>
              <a:t>- развитие регионов (10,0 млн. тенге);</a:t>
            </a:r>
          </a:p>
          <a:p>
            <a:r>
              <a:rPr lang="ru-RU" sz="1200" dirty="0" smtClean="0"/>
              <a:t>- обеспечение функционирования автомобильных дорог районного значения и </a:t>
            </a:r>
            <a:r>
              <a:rPr lang="ru-RU" sz="1200" dirty="0" err="1" smtClean="0"/>
              <a:t>внутрипоселковых</a:t>
            </a:r>
            <a:r>
              <a:rPr lang="ru-RU" sz="1200" dirty="0" smtClean="0"/>
              <a:t> дорог (40,5 млн. тенге</a:t>
            </a:r>
            <a:r>
              <a:rPr lang="ru-RU" sz="1200" b="1" dirty="0" smtClean="0"/>
              <a:t>)</a:t>
            </a:r>
            <a:r>
              <a:rPr lang="ru-RU" sz="1200" dirty="0" smtClean="0"/>
              <a:t>;</a:t>
            </a:r>
          </a:p>
          <a:p>
            <a:r>
              <a:rPr lang="ru-RU" sz="1200" dirty="0" smtClean="0"/>
              <a:t>-Капитальный и средний ремонт автомобильных дорог в городах районного значения, селах, поселках, сельских округах </a:t>
            </a:r>
            <a:r>
              <a:rPr lang="ru-RU" sz="1200" dirty="0" smtClean="0"/>
              <a:t>(101,0 </a:t>
            </a:r>
            <a:r>
              <a:rPr lang="ru-RU" sz="1200" dirty="0" smtClean="0"/>
              <a:t>млн. тенге</a:t>
            </a:r>
            <a:r>
              <a:rPr lang="ru-RU" sz="1200" b="1" dirty="0" smtClean="0"/>
              <a:t>)</a:t>
            </a:r>
            <a:r>
              <a:rPr lang="ru-RU" sz="1200" dirty="0" smtClean="0"/>
              <a:t>;</a:t>
            </a:r>
          </a:p>
          <a:p>
            <a:r>
              <a:rPr lang="ru-RU" sz="1200" dirty="0" smtClean="0"/>
              <a:t>- Обеспечение санитарии населенных пунктов  - (</a:t>
            </a:r>
            <a:r>
              <a:rPr lang="ru-RU" sz="1200" dirty="0" smtClean="0"/>
              <a:t>19,0</a:t>
            </a:r>
            <a:r>
              <a:rPr lang="ru-RU" sz="1200" dirty="0" smtClean="0"/>
              <a:t> млн. тенге);</a:t>
            </a:r>
          </a:p>
          <a:p>
            <a:r>
              <a:rPr lang="ru-RU" sz="1200" dirty="0" smtClean="0"/>
              <a:t>- Благоустройство и озеленение населенных пунктов- </a:t>
            </a:r>
            <a:r>
              <a:rPr lang="ru-RU" sz="1200" dirty="0" smtClean="0"/>
              <a:t>130,2млн</a:t>
            </a:r>
            <a:r>
              <a:rPr lang="ru-RU" sz="1200" dirty="0" smtClean="0"/>
              <a:t>. тенге);</a:t>
            </a:r>
          </a:p>
          <a:p>
            <a:r>
              <a:rPr lang="ru-RU" sz="1200" dirty="0" smtClean="0"/>
              <a:t> - Капитальные расходы государственного органа-0,0 </a:t>
            </a:r>
            <a:r>
              <a:rPr lang="ru-RU" sz="1200" dirty="0" err="1" smtClean="0"/>
              <a:t>млн</a:t>
            </a:r>
            <a:r>
              <a:rPr lang="ru-RU" sz="1200" dirty="0" smtClean="0"/>
              <a:t> </a:t>
            </a:r>
            <a:r>
              <a:rPr lang="ru-RU" sz="1200" dirty="0" err="1" smtClean="0"/>
              <a:t>тг</a:t>
            </a:r>
            <a:endParaRPr lang="ru-RU" sz="1200" dirty="0" smtClean="0"/>
          </a:p>
          <a:p>
            <a:r>
              <a:rPr lang="ru-RU" sz="1200" dirty="0" smtClean="0"/>
              <a:t>-Обслуживание долга аппарата </a:t>
            </a:r>
            <a:r>
              <a:rPr lang="ru-RU" sz="1200" dirty="0" err="1" smtClean="0"/>
              <a:t>акима</a:t>
            </a:r>
            <a:r>
              <a:rPr lang="ru-RU" sz="1200" dirty="0" smtClean="0"/>
              <a:t> города районного значения, села, поселка, сельского округа по выплате вознаграждений и иных платежей по займам из районного (города областного значения) бюджета-(15,2 млн. тенге</a:t>
            </a:r>
            <a:r>
              <a:rPr lang="ru-RU" sz="1200" dirty="0" smtClean="0"/>
              <a:t>)</a:t>
            </a:r>
          </a:p>
          <a:p>
            <a:r>
              <a:rPr lang="ru-RU" sz="1200" dirty="0" smtClean="0"/>
              <a:t>-Проведение мероприятий за счет резерва местного исполнительного органа на неотложные </a:t>
            </a:r>
            <a:r>
              <a:rPr lang="ru-RU" sz="1200" dirty="0" smtClean="0"/>
              <a:t>затраты-4,6млн </a:t>
            </a:r>
            <a:r>
              <a:rPr lang="ru-RU" sz="1200" dirty="0" err="1" smtClean="0"/>
              <a:t>тг</a:t>
            </a:r>
            <a:endParaRPr lang="ru-RU" sz="1200" dirty="0" smtClean="0"/>
          </a:p>
          <a:p>
            <a:r>
              <a:rPr lang="ru-RU" sz="1200" dirty="0" smtClean="0"/>
              <a:t>Согласно прогнозируемым параметрам трехлетнего периода объем бюджета без учета  трансфертов составит:</a:t>
            </a:r>
          </a:p>
          <a:p>
            <a:r>
              <a:rPr lang="ru-RU" sz="1200" b="1" dirty="0" smtClean="0"/>
              <a:t>на 20</a:t>
            </a:r>
            <a:r>
              <a:rPr lang="en-US" sz="1200" b="1" dirty="0" smtClean="0"/>
              <a:t>2</a:t>
            </a:r>
            <a:r>
              <a:rPr lang="ru-RU" sz="1200" b="1" dirty="0" smtClean="0"/>
              <a:t>2 год:</a:t>
            </a:r>
            <a:endParaRPr lang="ru-RU" sz="1200" dirty="0" smtClean="0"/>
          </a:p>
          <a:p>
            <a:r>
              <a:rPr lang="kk-KZ" sz="1200" dirty="0" smtClean="0"/>
              <a:t>І.</a:t>
            </a:r>
            <a:r>
              <a:rPr lang="ru-RU" sz="1200" dirty="0" smtClean="0"/>
              <a:t> Доходы </a:t>
            </a:r>
            <a:r>
              <a:rPr lang="ru-RU" sz="1200" dirty="0" smtClean="0"/>
              <a:t>–  471 495 тыс. </a:t>
            </a:r>
            <a:r>
              <a:rPr lang="ru-RU" sz="1200" dirty="0" err="1" smtClean="0"/>
              <a:t>тг</a:t>
            </a:r>
            <a:endParaRPr lang="ru-RU" sz="1200" dirty="0" smtClean="0"/>
          </a:p>
          <a:p>
            <a:r>
              <a:rPr lang="kk-KZ" sz="1200" dirty="0" smtClean="0"/>
              <a:t>ІІ.</a:t>
            </a:r>
            <a:r>
              <a:rPr lang="ru-RU" sz="1200" dirty="0" smtClean="0"/>
              <a:t> Расходы </a:t>
            </a:r>
            <a:r>
              <a:rPr lang="ru-RU" sz="1200" dirty="0" smtClean="0"/>
              <a:t>– 471 495 тыс.тенге</a:t>
            </a:r>
            <a:endParaRPr lang="ru-RU" sz="1200" dirty="0" smtClean="0"/>
          </a:p>
          <a:p>
            <a:r>
              <a:rPr lang="kk-KZ" sz="1200" dirty="0" smtClean="0"/>
              <a:t>ІІІ.Размер субвенции –  180 180тыс.тенге.</a:t>
            </a:r>
          </a:p>
          <a:p>
            <a:r>
              <a:rPr lang="en-US" sz="1200" dirty="0" smtClean="0"/>
              <a:t>IV.</a:t>
            </a:r>
            <a:r>
              <a:rPr lang="ru-RU" sz="1200" dirty="0" smtClean="0"/>
              <a:t> Возврат неиспользованных (недоиспользованных) целевых трансфертов</a:t>
            </a:r>
            <a:r>
              <a:rPr lang="en-US" sz="1200" dirty="0" smtClean="0"/>
              <a:t>-</a:t>
            </a:r>
            <a:r>
              <a:rPr lang="ru-RU" sz="1200" dirty="0" smtClean="0"/>
              <a:t>0,0</a:t>
            </a:r>
            <a:r>
              <a:rPr lang="en-US" sz="1200" dirty="0" smtClean="0"/>
              <a:t> </a:t>
            </a:r>
            <a:r>
              <a:rPr lang="ru-RU" sz="1200" dirty="0" err="1" smtClean="0"/>
              <a:t>тыс.тг</a:t>
            </a:r>
            <a:endParaRPr lang="en-US" sz="1200" dirty="0" smtClean="0"/>
          </a:p>
          <a:p>
            <a:r>
              <a:rPr lang="en-US" sz="1200" dirty="0" smtClean="0"/>
              <a:t>V. </a:t>
            </a:r>
            <a:r>
              <a:rPr lang="ru-RU" sz="1200" dirty="0" smtClean="0"/>
              <a:t>Используемые остатки бюджетных средств 0,0ыс </a:t>
            </a:r>
            <a:r>
              <a:rPr lang="ru-RU" sz="1200" dirty="0" err="1" smtClean="0"/>
              <a:t>тг</a:t>
            </a:r>
            <a:endParaRPr lang="ru-RU" sz="1200" dirty="0" smtClean="0"/>
          </a:p>
          <a:p>
            <a:r>
              <a:rPr lang="en-US" sz="1200" dirty="0" smtClean="0"/>
              <a:t>VI</a:t>
            </a:r>
            <a:r>
              <a:rPr lang="ru-RU" sz="1200" dirty="0" smtClean="0"/>
              <a:t>. Город районного значения, село, поселка займы получаемые аппаратом </a:t>
            </a:r>
            <a:r>
              <a:rPr lang="ru-RU" sz="1200" dirty="0" err="1" smtClean="0"/>
              <a:t>акима</a:t>
            </a:r>
            <a:r>
              <a:rPr lang="ru-RU" sz="1200" dirty="0" smtClean="0"/>
              <a:t> сельского округа -</a:t>
            </a:r>
            <a:r>
              <a:rPr lang="en-US" sz="1200" dirty="0" smtClean="0"/>
              <a:t>0</a:t>
            </a:r>
            <a:r>
              <a:rPr lang="ru-RU" sz="1200" dirty="0" smtClean="0"/>
              <a:t>тыс. тенге</a:t>
            </a:r>
          </a:p>
          <a:p>
            <a:r>
              <a:rPr lang="en-US" sz="1200" dirty="0" smtClean="0"/>
              <a:t>VI</a:t>
            </a:r>
            <a:r>
              <a:rPr lang="kk-KZ" sz="1200" dirty="0" smtClean="0"/>
              <a:t> І</a:t>
            </a:r>
            <a:r>
              <a:rPr lang="ru-RU" sz="1200" dirty="0" smtClean="0"/>
              <a:t>. Погашение заима-15 224 </a:t>
            </a:r>
            <a:r>
              <a:rPr lang="ru-RU" sz="1200" dirty="0" err="1" smtClean="0"/>
              <a:t>тыс</a:t>
            </a:r>
            <a:r>
              <a:rPr lang="ru-RU" sz="1200" dirty="0" smtClean="0"/>
              <a:t> </a:t>
            </a:r>
            <a:r>
              <a:rPr lang="ru-RU" sz="1200" dirty="0" err="1" smtClean="0"/>
              <a:t>тг</a:t>
            </a:r>
            <a:endParaRPr lang="ru-RU" sz="1200" dirty="0" smtClean="0"/>
          </a:p>
          <a:p>
            <a:r>
              <a:rPr lang="kk-KZ" sz="1200" b="1" dirty="0" smtClean="0"/>
              <a:t>на 202</a:t>
            </a:r>
            <a:r>
              <a:rPr lang="ru-RU" sz="1200" b="1" dirty="0" smtClean="0"/>
              <a:t>3</a:t>
            </a:r>
            <a:r>
              <a:rPr lang="kk-KZ" sz="1200" b="1" dirty="0" smtClean="0"/>
              <a:t> год:</a:t>
            </a:r>
            <a:endParaRPr lang="ru-RU" sz="1200" dirty="0" smtClean="0"/>
          </a:p>
          <a:p>
            <a:r>
              <a:rPr lang="kk-KZ" sz="1200" dirty="0" smtClean="0"/>
              <a:t>І.</a:t>
            </a:r>
            <a:r>
              <a:rPr lang="ru-RU" sz="1200" dirty="0" smtClean="0"/>
              <a:t> Доходы –330 640тыс.тенге</a:t>
            </a:r>
          </a:p>
          <a:p>
            <a:r>
              <a:rPr lang="kk-KZ" sz="1200" dirty="0" smtClean="0"/>
              <a:t>ІІ.</a:t>
            </a:r>
            <a:r>
              <a:rPr lang="ru-RU" sz="1200" dirty="0" smtClean="0"/>
              <a:t> Расходы -330 640тыс.тенге</a:t>
            </a:r>
          </a:p>
          <a:p>
            <a:r>
              <a:rPr lang="kk-KZ" sz="1200" dirty="0" smtClean="0"/>
              <a:t>ІІІ.Размер субвенции 235 498тыс.тенге.</a:t>
            </a:r>
            <a:endParaRPr lang="ru-RU" sz="1200" dirty="0" smtClean="0"/>
          </a:p>
          <a:p>
            <a:r>
              <a:rPr lang="kk-KZ" sz="1200" b="1" dirty="0" smtClean="0"/>
              <a:t>на 202</a:t>
            </a:r>
            <a:r>
              <a:rPr lang="ru-RU" sz="1200" b="1" dirty="0" smtClean="0"/>
              <a:t>4</a:t>
            </a:r>
            <a:r>
              <a:rPr lang="kk-KZ" sz="1200" b="1" dirty="0" smtClean="0"/>
              <a:t> год:</a:t>
            </a:r>
            <a:endParaRPr lang="ru-RU" sz="1200" dirty="0" smtClean="0"/>
          </a:p>
          <a:p>
            <a:r>
              <a:rPr lang="kk-KZ" sz="1200" dirty="0" smtClean="0"/>
              <a:t>І.</a:t>
            </a:r>
            <a:r>
              <a:rPr lang="ru-RU" sz="1200" dirty="0" smtClean="0"/>
              <a:t> Доходы –332 325 тыс.тенге</a:t>
            </a:r>
          </a:p>
          <a:p>
            <a:r>
              <a:rPr lang="kk-KZ" sz="1200" dirty="0" smtClean="0"/>
              <a:t>ІІ.</a:t>
            </a:r>
            <a:r>
              <a:rPr lang="ru-RU" sz="1200" dirty="0" smtClean="0"/>
              <a:t> Расходы – 332 325тыс.тенге</a:t>
            </a:r>
          </a:p>
          <a:p>
            <a:r>
              <a:rPr lang="kk-KZ" sz="1200" dirty="0" smtClean="0"/>
              <a:t>ІІІ.Размер субвенции – </a:t>
            </a:r>
            <a:r>
              <a:rPr lang="ru-RU" sz="1200" dirty="0" smtClean="0"/>
              <a:t>232 408</a:t>
            </a:r>
            <a:r>
              <a:rPr lang="kk-KZ" sz="1200" dirty="0" smtClean="0"/>
              <a:t>.</a:t>
            </a:r>
            <a:endParaRPr lang="ru-RU" sz="1200" dirty="0" smtClean="0"/>
          </a:p>
          <a:p>
            <a:endParaRPr lang="ru-RU" sz="1200" dirty="0" smtClean="0"/>
          </a:p>
        </p:txBody>
      </p:sp>
      <p:sp>
        <p:nvSpPr>
          <p:cNvPr id="5" name="Номер слайда 4"/>
          <p:cNvSpPr>
            <a:spLocks noGrp="1"/>
          </p:cNvSpPr>
          <p:nvPr>
            <p:ph type="sldNum" sz="quarter" idx="12"/>
          </p:nvPr>
        </p:nvSpPr>
        <p:spPr/>
        <p:txBody>
          <a:bodyPr/>
          <a:lstStyle/>
          <a:p>
            <a:pPr>
              <a:defRPr/>
            </a:pPr>
            <a:fld id="{C70AB824-6460-4927-BCFA-9D2629ED58A3}" type="slidenum">
              <a:rPr lang="ru-RU" altLang="en-US" smtClean="0"/>
              <a:pPr>
                <a:defRPr/>
              </a:pPr>
              <a:t>4</a:t>
            </a:fld>
            <a:endParaRPr lang="ru-RU"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Заголовок 1"/>
          <p:cNvSpPr>
            <a:spLocks noGrp="1"/>
          </p:cNvSpPr>
          <p:nvPr>
            <p:ph type="title"/>
          </p:nvPr>
        </p:nvSpPr>
        <p:spPr>
          <a:xfrm>
            <a:off x="454332" y="285751"/>
            <a:ext cx="8229134" cy="1139825"/>
          </a:xfrm>
        </p:spPr>
        <p:txBody>
          <a:bodyPr>
            <a:normAutofit fontScale="90000"/>
          </a:bodyPr>
          <a:lstStyle/>
          <a:p>
            <a:pPr algn="ctr"/>
            <a:r>
              <a:rPr lang="ru-RU" sz="2400" b="1" dirty="0" smtClean="0">
                <a:solidFill>
                  <a:srgbClr val="00B050"/>
                </a:solidFill>
                <a:latin typeface="Arial" charset="0"/>
              </a:rPr>
              <a:t>Структура поступлений бюджета</a:t>
            </a:r>
            <a:br>
              <a:rPr lang="ru-RU" sz="2400" b="1" dirty="0" smtClean="0">
                <a:solidFill>
                  <a:srgbClr val="00B050"/>
                </a:solidFill>
                <a:latin typeface="Arial" charset="0"/>
              </a:rPr>
            </a:br>
            <a:r>
              <a:rPr lang="ru-RU" sz="2400" b="1" dirty="0" smtClean="0">
                <a:solidFill>
                  <a:srgbClr val="00B050"/>
                </a:solidFill>
                <a:latin typeface="Arial" charset="0"/>
              </a:rPr>
              <a:t> поселка Жанаарка</a:t>
            </a:r>
            <a:br>
              <a:rPr lang="ru-RU" sz="2400" b="1" dirty="0" smtClean="0">
                <a:solidFill>
                  <a:srgbClr val="00B050"/>
                </a:solidFill>
                <a:latin typeface="Arial" charset="0"/>
              </a:rPr>
            </a:br>
            <a:r>
              <a:rPr lang="ru-RU" sz="2400" b="1" dirty="0" smtClean="0">
                <a:solidFill>
                  <a:srgbClr val="00B050"/>
                </a:solidFill>
                <a:latin typeface="Arial" charset="0"/>
              </a:rPr>
              <a:t>                             на 20</a:t>
            </a:r>
            <a:r>
              <a:rPr lang="en-US" sz="2400" b="1" dirty="0" smtClean="0">
                <a:solidFill>
                  <a:srgbClr val="00B050"/>
                </a:solidFill>
                <a:latin typeface="Arial" charset="0"/>
              </a:rPr>
              <a:t>2</a:t>
            </a:r>
            <a:r>
              <a:rPr lang="ru-RU" sz="2400" b="1" dirty="0" smtClean="0">
                <a:solidFill>
                  <a:srgbClr val="00B050"/>
                </a:solidFill>
                <a:latin typeface="Arial" charset="0"/>
              </a:rPr>
              <a:t>2-20</a:t>
            </a:r>
            <a:r>
              <a:rPr lang="en-US" sz="2400" b="1" dirty="0" smtClean="0">
                <a:solidFill>
                  <a:srgbClr val="00B050"/>
                </a:solidFill>
                <a:latin typeface="Arial" charset="0"/>
              </a:rPr>
              <a:t>2</a:t>
            </a:r>
            <a:r>
              <a:rPr lang="ru-RU" sz="2400" b="1" dirty="0" smtClean="0">
                <a:solidFill>
                  <a:srgbClr val="00B050"/>
                </a:solidFill>
                <a:latin typeface="Arial" charset="0"/>
              </a:rPr>
              <a:t>4</a:t>
            </a:r>
            <a:r>
              <a:rPr lang="en-US" sz="2400" b="1" dirty="0" smtClean="0">
                <a:solidFill>
                  <a:srgbClr val="00B050"/>
                </a:solidFill>
                <a:latin typeface="Arial" charset="0"/>
              </a:rPr>
              <a:t> </a:t>
            </a:r>
            <a:r>
              <a:rPr lang="ru-RU" sz="2400" b="1" dirty="0" smtClean="0">
                <a:solidFill>
                  <a:srgbClr val="00B050"/>
                </a:solidFill>
                <a:latin typeface="Arial" charset="0"/>
              </a:rPr>
              <a:t>годы            </a:t>
            </a:r>
            <a:r>
              <a:rPr lang="ru-RU" sz="2800" b="1" dirty="0" smtClean="0">
                <a:solidFill>
                  <a:srgbClr val="00B050"/>
                </a:solidFill>
                <a:latin typeface="Arial" charset="0"/>
              </a:rPr>
              <a:t>  </a:t>
            </a:r>
            <a:r>
              <a:rPr lang="ru-RU" sz="1800" b="1" i="1" dirty="0" smtClean="0">
                <a:solidFill>
                  <a:srgbClr val="00B050"/>
                </a:solidFill>
                <a:latin typeface="Arial" charset="0"/>
              </a:rPr>
              <a:t>млн.тенге </a:t>
            </a:r>
          </a:p>
        </p:txBody>
      </p:sp>
      <p:graphicFrame>
        <p:nvGraphicFramePr>
          <p:cNvPr id="13411" name="Group 99"/>
          <p:cNvGraphicFramePr>
            <a:graphicFrameLocks noGrp="1"/>
          </p:cNvGraphicFramePr>
          <p:nvPr>
            <p:ph sz="half" idx="1"/>
          </p:nvPr>
        </p:nvGraphicFramePr>
        <p:xfrm>
          <a:off x="457434" y="1597026"/>
          <a:ext cx="8302014" cy="5066031"/>
        </p:xfrm>
        <a:graphic>
          <a:graphicData uri="http://schemas.openxmlformats.org/drawingml/2006/table">
            <a:tbl>
              <a:tblPr/>
              <a:tblGrid>
                <a:gridCol w="3974236"/>
                <a:gridCol w="978441"/>
                <a:gridCol w="1066889"/>
                <a:gridCol w="1096224"/>
                <a:gridCol w="1186224"/>
              </a:tblGrid>
              <a:tr h="450850">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1" i="0" u="none" strike="noStrike" cap="none" normalizeH="0" baseline="0" dirty="0" smtClean="0">
                          <a:ln>
                            <a:noFill/>
                          </a:ln>
                          <a:solidFill>
                            <a:schemeClr val="tx1"/>
                          </a:solidFill>
                          <a:effectLst/>
                          <a:latin typeface="Arial" pitchFamily="34" charset="0"/>
                          <a:cs typeface="Arial" pitchFamily="34" charset="0"/>
                        </a:rPr>
                        <a:t>Наименование</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202</a:t>
                      </a:r>
                      <a:r>
                        <a:rPr kumimoji="0" lang="ru-RU" sz="1400" b="1" i="0" u="none" strike="noStrike" cap="none" normalizeH="0" baseline="0" dirty="0" smtClean="0">
                          <a:ln>
                            <a:noFill/>
                          </a:ln>
                          <a:solidFill>
                            <a:schemeClr val="tx1"/>
                          </a:solidFill>
                          <a:effectLst/>
                          <a:latin typeface="Arial" pitchFamily="34" charset="0"/>
                          <a:cs typeface="Arial" pitchFamily="34" charset="0"/>
                        </a:rPr>
                        <a:t>1год</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1" i="0" u="none" strike="noStrike" cap="none" normalizeH="0" baseline="0" dirty="0" smtClean="0">
                          <a:ln>
                            <a:noFill/>
                          </a:ln>
                          <a:solidFill>
                            <a:schemeClr val="tx1"/>
                          </a:solidFill>
                          <a:effectLst/>
                          <a:latin typeface="Arial" pitchFamily="34" charset="0"/>
                          <a:cs typeface="Arial" pitchFamily="34" charset="0"/>
                        </a:rPr>
                        <a:t>20</a:t>
                      </a:r>
                      <a:r>
                        <a:rPr kumimoji="0" lang="en-US" sz="1400" b="1" i="0" u="none" strike="noStrike" cap="none" normalizeH="0" baseline="0" dirty="0" smtClean="0">
                          <a:ln>
                            <a:noFill/>
                          </a:ln>
                          <a:solidFill>
                            <a:schemeClr val="tx1"/>
                          </a:solidFill>
                          <a:effectLst/>
                          <a:latin typeface="Arial" pitchFamily="34" charset="0"/>
                          <a:cs typeface="Arial" pitchFamily="34" charset="0"/>
                        </a:rPr>
                        <a:t>2</a:t>
                      </a:r>
                      <a:r>
                        <a:rPr kumimoji="0" lang="ru-RU" sz="1400" b="1" i="0" u="none" strike="noStrike" cap="none" normalizeH="0" baseline="0" dirty="0" smtClean="0">
                          <a:ln>
                            <a:noFill/>
                          </a:ln>
                          <a:solidFill>
                            <a:schemeClr val="tx1"/>
                          </a:solidFill>
                          <a:effectLst/>
                          <a:latin typeface="Arial" pitchFamily="34" charset="0"/>
                          <a:cs typeface="Arial" pitchFamily="34" charset="0"/>
                        </a:rPr>
                        <a:t>2год</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1" i="0" u="none" strike="noStrike" cap="none" normalizeH="0" baseline="0" dirty="0" smtClean="0">
                          <a:ln>
                            <a:noFill/>
                          </a:ln>
                          <a:solidFill>
                            <a:schemeClr val="tx1"/>
                          </a:solidFill>
                          <a:effectLst/>
                          <a:latin typeface="Arial" pitchFamily="34" charset="0"/>
                          <a:cs typeface="Arial" pitchFamily="34" charset="0"/>
                        </a:rPr>
                        <a:t>20</a:t>
                      </a:r>
                      <a:r>
                        <a:rPr kumimoji="0" lang="en-US" sz="1400" b="1" i="0" u="none" strike="noStrike" cap="none" normalizeH="0" baseline="0" dirty="0" smtClean="0">
                          <a:ln>
                            <a:noFill/>
                          </a:ln>
                          <a:solidFill>
                            <a:schemeClr val="tx1"/>
                          </a:solidFill>
                          <a:effectLst/>
                          <a:latin typeface="Arial" pitchFamily="34" charset="0"/>
                          <a:cs typeface="Arial" pitchFamily="34" charset="0"/>
                        </a:rPr>
                        <a:t>2</a:t>
                      </a:r>
                      <a:r>
                        <a:rPr kumimoji="0" lang="ru-RU" sz="1400" b="1" i="0" u="none" strike="noStrike" cap="none" normalizeH="0" baseline="0" dirty="0" smtClean="0">
                          <a:ln>
                            <a:noFill/>
                          </a:ln>
                          <a:solidFill>
                            <a:schemeClr val="tx1"/>
                          </a:solidFill>
                          <a:effectLst/>
                          <a:latin typeface="Arial" pitchFamily="34" charset="0"/>
                          <a:cs typeface="Arial" pitchFamily="34" charset="0"/>
                        </a:rPr>
                        <a:t>3год</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1" i="0" u="none" strike="noStrike" cap="none" normalizeH="0" baseline="0" dirty="0" smtClean="0">
                          <a:ln>
                            <a:noFill/>
                          </a:ln>
                          <a:solidFill>
                            <a:schemeClr val="tx1"/>
                          </a:solidFill>
                          <a:effectLst/>
                          <a:latin typeface="Arial" pitchFamily="34" charset="0"/>
                          <a:cs typeface="Arial" pitchFamily="34" charset="0"/>
                        </a:rPr>
                        <a:t>20</a:t>
                      </a:r>
                      <a:r>
                        <a:rPr kumimoji="0" lang="en-US" sz="1400" b="1" i="0" u="none" strike="noStrike" cap="none" normalizeH="0" baseline="0" dirty="0" smtClean="0">
                          <a:ln>
                            <a:noFill/>
                          </a:ln>
                          <a:solidFill>
                            <a:schemeClr val="tx1"/>
                          </a:solidFill>
                          <a:effectLst/>
                          <a:latin typeface="Arial" pitchFamily="34" charset="0"/>
                          <a:cs typeface="Arial" pitchFamily="34" charset="0"/>
                        </a:rPr>
                        <a:t>2</a:t>
                      </a:r>
                      <a:r>
                        <a:rPr kumimoji="0" lang="ru-RU" sz="1400" b="1" i="0" u="none" strike="noStrike" cap="none" normalizeH="0" baseline="0" dirty="0" smtClean="0">
                          <a:ln>
                            <a:noFill/>
                          </a:ln>
                          <a:solidFill>
                            <a:schemeClr val="tx1"/>
                          </a:solidFill>
                          <a:effectLst/>
                          <a:latin typeface="Arial" pitchFamily="34" charset="0"/>
                          <a:cs typeface="Arial" pitchFamily="34" charset="0"/>
                        </a:rPr>
                        <a:t>4год</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238125">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000" b="0" i="0" u="none" strike="noStrike" cap="none" normalizeH="0" baseline="0" smtClean="0">
                          <a:ln>
                            <a:noFill/>
                          </a:ln>
                          <a:solidFill>
                            <a:schemeClr val="tx1"/>
                          </a:solidFill>
                          <a:effectLst/>
                          <a:latin typeface="Arial" pitchFamily="34" charset="0"/>
                          <a:cs typeface="Arial" pitchFamily="34" charset="0"/>
                        </a:rPr>
                        <a:t>1</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000" b="0" i="0" u="none" strike="noStrike" cap="none" normalizeH="0" baseline="0" dirty="0" smtClean="0">
                          <a:ln>
                            <a:noFill/>
                          </a:ln>
                          <a:solidFill>
                            <a:schemeClr val="tx1"/>
                          </a:solidFill>
                          <a:effectLst/>
                          <a:latin typeface="Arial" pitchFamily="34" charset="0"/>
                          <a:cs typeface="Arial" pitchFamily="34" charset="0"/>
                        </a:rPr>
                        <a:t>3</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000" b="0" i="0" u="none" strike="noStrike" cap="none" normalizeH="0" baseline="0" dirty="0" smtClean="0">
                          <a:ln>
                            <a:noFill/>
                          </a:ln>
                          <a:solidFill>
                            <a:schemeClr val="tx1"/>
                          </a:solidFill>
                          <a:effectLst/>
                          <a:latin typeface="Arial" pitchFamily="34" charset="0"/>
                          <a:cs typeface="Arial" pitchFamily="34" charset="0"/>
                        </a:rPr>
                        <a:t>4</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000" b="0" i="0" u="none" strike="noStrike" cap="none" normalizeH="0" baseline="0" dirty="0" smtClean="0">
                          <a:ln>
                            <a:noFill/>
                          </a:ln>
                          <a:solidFill>
                            <a:schemeClr val="tx1"/>
                          </a:solidFill>
                          <a:effectLst/>
                          <a:latin typeface="Arial" pitchFamily="34" charset="0"/>
                          <a:cs typeface="Arial" pitchFamily="34" charset="0"/>
                        </a:rPr>
                        <a:t>5</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000" b="0" i="0" u="none" strike="noStrike" cap="none" normalizeH="0" baseline="0" dirty="0" smtClean="0">
                          <a:ln>
                            <a:noFill/>
                          </a:ln>
                          <a:solidFill>
                            <a:schemeClr val="tx1"/>
                          </a:solidFill>
                          <a:effectLst/>
                          <a:latin typeface="Arial" pitchFamily="34" charset="0"/>
                          <a:cs typeface="Arial" pitchFamily="34" charset="0"/>
                        </a:rPr>
                        <a:t>5</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r>
              <a:tr h="31591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600" b="1" i="0" u="none" strike="noStrike" cap="none" normalizeH="0" baseline="0" smtClean="0">
                          <a:ln>
                            <a:noFill/>
                          </a:ln>
                          <a:solidFill>
                            <a:schemeClr val="tx1"/>
                          </a:solidFill>
                          <a:effectLst/>
                          <a:latin typeface="Arial" pitchFamily="34" charset="0"/>
                          <a:cs typeface="Arial" pitchFamily="34" charset="0"/>
                        </a:rPr>
                        <a:t>ПОСТУПЛЕНИЯ – всего, млн.тенге</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399.2</a:t>
                      </a:r>
                      <a:endParaRPr kumimoji="0" lang="ru-RU" sz="1600" b="1" i="0"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600" b="1" i="0" u="none" strike="noStrike" cap="none" normalizeH="0" baseline="0" dirty="0" smtClean="0">
                          <a:ln>
                            <a:noFill/>
                          </a:ln>
                          <a:solidFill>
                            <a:schemeClr val="tx1"/>
                          </a:solidFill>
                          <a:effectLst/>
                          <a:latin typeface="Arial" pitchFamily="34" charset="0"/>
                          <a:cs typeface="Arial" pitchFamily="34" charset="0"/>
                        </a:rPr>
                        <a:t>471,5</a:t>
                      </a:r>
                      <a:endParaRPr kumimoji="0" lang="ru-RU" sz="1600" b="1" i="0"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600" b="1" i="0" u="none" strike="noStrike" cap="none" normalizeH="0" baseline="0" dirty="0" smtClean="0">
                          <a:ln>
                            <a:noFill/>
                          </a:ln>
                          <a:solidFill>
                            <a:schemeClr val="tx1"/>
                          </a:solidFill>
                          <a:effectLst/>
                          <a:latin typeface="Arial" pitchFamily="34" charset="0"/>
                          <a:cs typeface="Arial" pitchFamily="34" charset="0"/>
                        </a:rPr>
                        <a:t>330,6</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600" b="1" i="0" u="none" strike="noStrike" cap="none" normalizeH="0" baseline="0" dirty="0" smtClean="0">
                          <a:ln>
                            <a:noFill/>
                          </a:ln>
                          <a:solidFill>
                            <a:schemeClr val="tx1"/>
                          </a:solidFill>
                          <a:effectLst/>
                          <a:latin typeface="Arial" pitchFamily="34" charset="0"/>
                          <a:cs typeface="Arial" pitchFamily="34" charset="0"/>
                        </a:rPr>
                        <a:t>332,3</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r>
              <a:tr h="300038">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smtClean="0">
                          <a:ln>
                            <a:noFill/>
                          </a:ln>
                          <a:solidFill>
                            <a:schemeClr val="tx1"/>
                          </a:solidFill>
                          <a:effectLst/>
                          <a:latin typeface="Arial" pitchFamily="34" charset="0"/>
                          <a:cs typeface="Arial" pitchFamily="34" charset="0"/>
                        </a:rPr>
                        <a:t>в том числе:</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r>
              <a:tr h="25082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dirty="0" smtClean="0">
                          <a:ln>
                            <a:noFill/>
                          </a:ln>
                          <a:solidFill>
                            <a:schemeClr val="tx1"/>
                          </a:solidFill>
                          <a:effectLst/>
                          <a:latin typeface="Arial" pitchFamily="34" charset="0"/>
                          <a:cs typeface="Arial" pitchFamily="34" charset="0"/>
                        </a:rPr>
                        <a:t>Налоговые поступления</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dirty="0" smtClean="0">
                          <a:ln>
                            <a:noFill/>
                          </a:ln>
                          <a:solidFill>
                            <a:schemeClr val="tx1"/>
                          </a:solidFill>
                          <a:effectLst/>
                          <a:latin typeface="Arial" pitchFamily="34" charset="0"/>
                          <a:cs typeface="Arial" pitchFamily="34" charset="0"/>
                        </a:rPr>
                        <a:t>32,5</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dirty="0" smtClean="0">
                          <a:ln>
                            <a:noFill/>
                          </a:ln>
                          <a:solidFill>
                            <a:schemeClr val="tx1"/>
                          </a:solidFill>
                          <a:effectLst/>
                          <a:latin typeface="Arial" pitchFamily="34" charset="0"/>
                          <a:cs typeface="Arial" pitchFamily="34" charset="0"/>
                        </a:rPr>
                        <a:t>64,7</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dirty="0" smtClean="0">
                          <a:ln>
                            <a:noFill/>
                          </a:ln>
                          <a:solidFill>
                            <a:schemeClr val="tx1"/>
                          </a:solidFill>
                          <a:effectLst/>
                          <a:latin typeface="Arial" pitchFamily="34" charset="0"/>
                          <a:cs typeface="Arial" pitchFamily="34" charset="0"/>
                        </a:rPr>
                        <a:t>95,1</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dirty="0" smtClean="0">
                          <a:ln>
                            <a:noFill/>
                          </a:ln>
                          <a:solidFill>
                            <a:schemeClr val="tx1"/>
                          </a:solidFill>
                          <a:effectLst/>
                          <a:latin typeface="Arial" pitchFamily="34" charset="0"/>
                          <a:cs typeface="Arial" pitchFamily="34" charset="0"/>
                        </a:rPr>
                        <a:t>99,9</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r>
              <a:tr h="30321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dirty="0" smtClean="0">
                          <a:ln>
                            <a:noFill/>
                          </a:ln>
                          <a:solidFill>
                            <a:schemeClr val="tx1"/>
                          </a:solidFill>
                          <a:effectLst/>
                          <a:latin typeface="Arial" pitchFamily="34" charset="0"/>
                          <a:cs typeface="Arial" pitchFamily="34" charset="0"/>
                        </a:rPr>
                        <a:t>Неналоговые поступления</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r>
              <a:tr h="3556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1" u="none" strike="noStrike" cap="none" normalizeH="0" baseline="0" smtClean="0">
                          <a:ln>
                            <a:noFill/>
                          </a:ln>
                          <a:solidFill>
                            <a:schemeClr val="tx1"/>
                          </a:solidFill>
                          <a:effectLst/>
                          <a:latin typeface="Arial" pitchFamily="34" charset="0"/>
                          <a:cs typeface="Arial" pitchFamily="34" charset="0"/>
                        </a:rPr>
                        <a:t>Поступления от продажи основного капитала</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r>
              <a:tr h="29686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dirty="0" smtClean="0">
                          <a:ln>
                            <a:noFill/>
                          </a:ln>
                          <a:solidFill>
                            <a:schemeClr val="tx1"/>
                          </a:solidFill>
                          <a:effectLst/>
                          <a:latin typeface="Arial" pitchFamily="34" charset="0"/>
                          <a:cs typeface="Arial" pitchFamily="34" charset="0"/>
                        </a:rPr>
                        <a:t>Поступления трансфертов и кредитов, </a:t>
                      </a:r>
                      <a:r>
                        <a:rPr kumimoji="0" lang="ru-RU" sz="1400" b="0" i="1" u="none" strike="noStrike" cap="none" normalizeH="0" baseline="0" dirty="0" smtClean="0">
                          <a:ln>
                            <a:noFill/>
                          </a:ln>
                          <a:solidFill>
                            <a:schemeClr val="tx1"/>
                          </a:solidFill>
                          <a:effectLst/>
                          <a:latin typeface="Arial" pitchFamily="34" charset="0"/>
                          <a:cs typeface="Arial" pitchFamily="34" charset="0"/>
                        </a:rPr>
                        <a:t>из них:</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1" u="none" strike="noStrike" cap="none" normalizeH="0" baseline="0" dirty="0" smtClean="0">
                          <a:ln>
                            <a:noFill/>
                          </a:ln>
                          <a:solidFill>
                            <a:schemeClr val="tx1"/>
                          </a:solidFill>
                          <a:effectLst/>
                          <a:latin typeface="Arial" pitchFamily="34" charset="0"/>
                          <a:cs typeface="Arial" pitchFamily="34" charset="0"/>
                        </a:rPr>
                        <a:t>366.7</a:t>
                      </a:r>
                      <a:endParaRPr kumimoji="0" lang="ru-RU" sz="1400" b="0" i="1"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1" u="none" strike="noStrike" cap="none" normalizeH="0" baseline="0" dirty="0" smtClean="0">
                          <a:ln>
                            <a:noFill/>
                          </a:ln>
                          <a:solidFill>
                            <a:schemeClr val="tx1"/>
                          </a:solidFill>
                          <a:effectLst/>
                          <a:latin typeface="Arial" pitchFamily="34" charset="0"/>
                          <a:cs typeface="Arial" pitchFamily="34" charset="0"/>
                        </a:rPr>
                        <a:t>406,6</a:t>
                      </a:r>
                      <a:endParaRPr kumimoji="0" lang="ru-RU" sz="1400" b="0" i="1"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1" u="none" strike="noStrike" cap="none" normalizeH="0" baseline="0" dirty="0" smtClean="0">
                          <a:ln>
                            <a:noFill/>
                          </a:ln>
                          <a:solidFill>
                            <a:schemeClr val="tx1"/>
                          </a:solidFill>
                          <a:effectLst/>
                          <a:latin typeface="Arial" pitchFamily="34" charset="0"/>
                          <a:cs typeface="Arial" pitchFamily="34" charset="0"/>
                        </a:rPr>
                        <a:t>0</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1" u="none" strike="noStrike" cap="none" normalizeH="0" baseline="0" dirty="0" smtClean="0">
                          <a:ln>
                            <a:noFill/>
                          </a:ln>
                          <a:solidFill>
                            <a:schemeClr val="tx1"/>
                          </a:solidFill>
                          <a:effectLst/>
                          <a:latin typeface="Arial" pitchFamily="34" charset="0"/>
                          <a:cs typeface="Arial" pitchFamily="34" charset="0"/>
                        </a:rPr>
                        <a:t>0</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r>
              <a:tr h="49212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1" u="none" strike="noStrike" cap="none" normalizeH="0" baseline="0" smtClean="0">
                          <a:ln>
                            <a:noFill/>
                          </a:ln>
                          <a:solidFill>
                            <a:schemeClr val="tx1"/>
                          </a:solidFill>
                          <a:effectLst/>
                          <a:latin typeface="Arial" pitchFamily="34" charset="0"/>
                          <a:cs typeface="Arial" pitchFamily="34" charset="0"/>
                        </a:rPr>
                        <a:t>субвенция</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1" u="none" strike="noStrike" cap="none" normalizeH="0" baseline="0" dirty="0" smtClean="0">
                          <a:ln>
                            <a:noFill/>
                          </a:ln>
                          <a:solidFill>
                            <a:schemeClr val="tx1"/>
                          </a:solidFill>
                          <a:effectLst/>
                          <a:latin typeface="Arial" pitchFamily="34" charset="0"/>
                          <a:cs typeface="Arial" pitchFamily="34" charset="0"/>
                        </a:rPr>
                        <a:t>233,8</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1" u="none" strike="noStrike" cap="none" normalizeH="0" baseline="0" dirty="0" smtClean="0">
                          <a:ln>
                            <a:noFill/>
                          </a:ln>
                          <a:solidFill>
                            <a:schemeClr val="tx1"/>
                          </a:solidFill>
                          <a:effectLst/>
                          <a:latin typeface="Arial" pitchFamily="34" charset="0"/>
                          <a:cs typeface="Arial" pitchFamily="34" charset="0"/>
                        </a:rPr>
                        <a:t>180,2</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1" u="none" strike="noStrike" cap="none" normalizeH="0" baseline="0" dirty="0" smtClean="0">
                          <a:ln>
                            <a:noFill/>
                          </a:ln>
                          <a:solidFill>
                            <a:schemeClr val="tx1"/>
                          </a:solidFill>
                          <a:effectLst/>
                          <a:latin typeface="Arial" pitchFamily="34" charset="0"/>
                          <a:cs typeface="Arial" pitchFamily="34" charset="0"/>
                        </a:rPr>
                        <a:t>235,5</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1" u="none" strike="noStrike" cap="none" normalizeH="0" baseline="0" dirty="0" smtClean="0">
                          <a:ln>
                            <a:noFill/>
                          </a:ln>
                          <a:solidFill>
                            <a:schemeClr val="tx1"/>
                          </a:solidFill>
                          <a:effectLst/>
                          <a:latin typeface="Arial" pitchFamily="34" charset="0"/>
                          <a:cs typeface="Arial" pitchFamily="34" charset="0"/>
                        </a:rPr>
                        <a:t>232,4</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r>
              <a:tr h="31591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1" u="none" strike="noStrike" cap="none" normalizeH="0" baseline="0" dirty="0" smtClean="0">
                          <a:ln>
                            <a:noFill/>
                          </a:ln>
                          <a:solidFill>
                            <a:schemeClr val="tx1"/>
                          </a:solidFill>
                          <a:effectLst/>
                          <a:latin typeface="Arial" pitchFamily="34" charset="0"/>
                          <a:cs typeface="Arial" pitchFamily="34" charset="0"/>
                        </a:rPr>
                        <a:t>целевые трансферты из республиканского ,областного и районного  бюджета</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1" u="none" strike="noStrike" cap="none" normalizeH="0" baseline="0" dirty="0" smtClean="0">
                          <a:ln>
                            <a:noFill/>
                          </a:ln>
                          <a:solidFill>
                            <a:schemeClr val="tx1"/>
                          </a:solidFill>
                          <a:effectLst/>
                          <a:latin typeface="Arial" pitchFamily="34" charset="0"/>
                          <a:cs typeface="Arial" pitchFamily="34" charset="0"/>
                        </a:rPr>
                        <a:t>132,8</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1" u="none" strike="noStrike" cap="none" normalizeH="0" baseline="0" dirty="0" smtClean="0">
                          <a:ln>
                            <a:noFill/>
                          </a:ln>
                          <a:solidFill>
                            <a:schemeClr val="tx1"/>
                          </a:solidFill>
                          <a:effectLst/>
                          <a:latin typeface="Arial" pitchFamily="34" charset="0"/>
                          <a:cs typeface="Arial" pitchFamily="34" charset="0"/>
                        </a:rPr>
                        <a:t>226,5</a:t>
                      </a:r>
                      <a:endParaRPr kumimoji="0" lang="ru-RU" sz="1400" b="0" i="1"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ru-RU" sz="1400" b="0" i="1"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ru-RU" sz="1400" b="0" i="1"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r>
              <a:tr h="3302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Arial" pitchFamily="34" charset="0"/>
                          <a:cs typeface="Arial" pitchFamily="34" charset="0"/>
                        </a:rPr>
                        <a:t>Погашение бюджетных кредитов</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dirty="0" smtClean="0">
                          <a:ln>
                            <a:noFill/>
                          </a:ln>
                          <a:solidFill>
                            <a:schemeClr val="tx1"/>
                          </a:solidFill>
                          <a:effectLst/>
                          <a:latin typeface="Arial" pitchFamily="34" charset="0"/>
                          <a:cs typeface="Arial" pitchFamily="34" charset="0"/>
                        </a:rPr>
                        <a:t>15,2</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dirty="0" smtClean="0">
                          <a:ln>
                            <a:noFill/>
                          </a:ln>
                          <a:solidFill>
                            <a:schemeClr val="tx1"/>
                          </a:solidFill>
                          <a:effectLst/>
                          <a:latin typeface="Arial" pitchFamily="34" charset="0"/>
                          <a:cs typeface="Arial" pitchFamily="34" charset="0"/>
                        </a:rPr>
                        <a:t>15,2</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dirty="0" smtClean="0">
                          <a:ln>
                            <a:noFill/>
                          </a:ln>
                          <a:solidFill>
                            <a:schemeClr val="tx1"/>
                          </a:solidFill>
                          <a:effectLst/>
                          <a:latin typeface="Arial" pitchFamily="34" charset="0"/>
                          <a:cs typeface="Arial" pitchFamily="34" charset="0"/>
                        </a:rPr>
                        <a:t>15,2</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dirty="0" smtClean="0">
                          <a:ln>
                            <a:noFill/>
                          </a:ln>
                          <a:solidFill>
                            <a:schemeClr val="tx1"/>
                          </a:solidFill>
                          <a:effectLst/>
                          <a:latin typeface="Arial" pitchFamily="34" charset="0"/>
                          <a:cs typeface="Arial" pitchFamily="34" charset="0"/>
                        </a:rPr>
                        <a:t>15,2</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r>
              <a:tr h="357188">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dirty="0" smtClean="0">
                          <a:ln>
                            <a:noFill/>
                          </a:ln>
                          <a:solidFill>
                            <a:schemeClr val="tx1"/>
                          </a:solidFill>
                          <a:effectLst/>
                          <a:latin typeface="Arial" pitchFamily="34" charset="0"/>
                          <a:cs typeface="Arial" pitchFamily="34" charset="0"/>
                        </a:rPr>
                        <a:t>Поступление займов</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r>
              <a:tr h="357188">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dirty="0" smtClean="0">
                          <a:ln>
                            <a:noFill/>
                          </a:ln>
                          <a:solidFill>
                            <a:schemeClr val="tx1"/>
                          </a:solidFill>
                          <a:effectLst/>
                          <a:latin typeface="Arial" pitchFamily="34" charset="0"/>
                          <a:cs typeface="Arial" pitchFamily="34" charset="0"/>
                        </a:rPr>
                        <a:t>Свободные остатки бюджетных средств</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ru-RU" sz="1600" b="1" i="0"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ru-RU" sz="1600" b="1" i="0"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r>
            </a:tbl>
          </a:graphicData>
        </a:graphic>
      </p:graphicFrame>
      <p:sp>
        <p:nvSpPr>
          <p:cNvPr id="5" name="Номер слайда 4"/>
          <p:cNvSpPr>
            <a:spLocks noGrp="1"/>
          </p:cNvSpPr>
          <p:nvPr>
            <p:ph type="sldNum" sz="quarter" idx="12"/>
          </p:nvPr>
        </p:nvSpPr>
        <p:spPr/>
        <p:txBody>
          <a:bodyPr/>
          <a:lstStyle/>
          <a:p>
            <a:pPr>
              <a:defRPr/>
            </a:pPr>
            <a:fld id="{2715E12F-0E9B-4FEC-96CA-EEE686522C45}" type="slidenum">
              <a:rPr lang="ru-RU" altLang="en-US" smtClean="0">
                <a:latin typeface="+mn-lt"/>
              </a:rPr>
              <a:pPr>
                <a:defRPr/>
              </a:pPr>
              <a:t>5</a:t>
            </a:fld>
            <a:endParaRPr lang="ru-RU" altLang="en-US" dirty="0">
              <a:latin typeface="+mn-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
          <p:cNvSpPr>
            <a:spLocks noGrp="1"/>
          </p:cNvSpPr>
          <p:nvPr>
            <p:ph type="title"/>
          </p:nvPr>
        </p:nvSpPr>
        <p:spPr>
          <a:xfrm>
            <a:off x="454332" y="1"/>
            <a:ext cx="8229134" cy="304799"/>
          </a:xfrm>
        </p:spPr>
        <p:txBody>
          <a:bodyPr>
            <a:normAutofit fontScale="90000"/>
          </a:bodyPr>
          <a:lstStyle/>
          <a:p>
            <a:pPr algn="ctr"/>
            <a:r>
              <a:rPr lang="ru-RU" sz="1800" b="1" dirty="0" smtClean="0">
                <a:solidFill>
                  <a:srgbClr val="00B050"/>
                </a:solidFill>
                <a:latin typeface="Times New Roman" pitchFamily="18" charset="0"/>
                <a:cs typeface="Times New Roman" pitchFamily="18" charset="0"/>
              </a:rPr>
              <a:t>Расходы бюджета поселка Жанаарка</a:t>
            </a:r>
          </a:p>
        </p:txBody>
      </p:sp>
      <p:graphicFrame>
        <p:nvGraphicFramePr>
          <p:cNvPr id="14508" name="Group 172"/>
          <p:cNvGraphicFramePr>
            <a:graphicFrameLocks noGrp="1"/>
          </p:cNvGraphicFramePr>
          <p:nvPr>
            <p:ph sz="half" idx="1"/>
          </p:nvPr>
        </p:nvGraphicFramePr>
        <p:xfrm>
          <a:off x="228600" y="304795"/>
          <a:ext cx="8738690" cy="6187445"/>
        </p:xfrm>
        <a:graphic>
          <a:graphicData uri="http://schemas.openxmlformats.org/drawingml/2006/table">
            <a:tbl>
              <a:tblPr/>
              <a:tblGrid>
                <a:gridCol w="5272738"/>
                <a:gridCol w="866488"/>
                <a:gridCol w="866488"/>
                <a:gridCol w="866488"/>
                <a:gridCol w="866488"/>
              </a:tblGrid>
              <a:tr h="272786">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1" i="0" u="none" strike="noStrike" cap="none" normalizeH="0" baseline="0" dirty="0" smtClean="0">
                          <a:ln>
                            <a:noFill/>
                          </a:ln>
                          <a:solidFill>
                            <a:schemeClr val="tx1"/>
                          </a:solidFill>
                          <a:effectLst/>
                          <a:latin typeface="Arial" pitchFamily="34" charset="0"/>
                          <a:cs typeface="Arial" pitchFamily="34" charset="0"/>
                        </a:rPr>
                        <a:t>Наименование</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1" i="0" u="none" strike="noStrike" cap="none" normalizeH="0" baseline="0" dirty="0" smtClean="0">
                          <a:ln>
                            <a:noFill/>
                          </a:ln>
                          <a:solidFill>
                            <a:schemeClr val="tx1"/>
                          </a:solidFill>
                          <a:effectLst/>
                          <a:latin typeface="Arial" pitchFamily="34" charset="0"/>
                          <a:cs typeface="Arial" pitchFamily="34" charset="0"/>
                        </a:rPr>
                        <a:t>2021 </a:t>
                      </a:r>
                      <a:r>
                        <a:rPr kumimoji="0" lang="ru-RU" sz="1200" b="1" i="0" u="none" strike="noStrike" cap="none" normalizeH="0" baseline="0" dirty="0" smtClean="0">
                          <a:ln>
                            <a:noFill/>
                          </a:ln>
                          <a:solidFill>
                            <a:schemeClr val="tx1"/>
                          </a:solidFill>
                          <a:effectLst/>
                          <a:latin typeface="Arial" pitchFamily="34" charset="0"/>
                          <a:cs typeface="Arial" pitchFamily="34" charset="0"/>
                        </a:rPr>
                        <a:t>год</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1" i="0" u="none" strike="noStrike" cap="none" normalizeH="0" baseline="0" dirty="0" smtClean="0">
                          <a:ln>
                            <a:noFill/>
                          </a:ln>
                          <a:solidFill>
                            <a:schemeClr val="tx1"/>
                          </a:solidFill>
                          <a:effectLst/>
                          <a:latin typeface="Arial" pitchFamily="34" charset="0"/>
                          <a:cs typeface="Arial" pitchFamily="34" charset="0"/>
                        </a:rPr>
                        <a:t>20</a:t>
                      </a:r>
                      <a:r>
                        <a:rPr kumimoji="0" lang="en-US" sz="1200" b="1" i="0" u="none" strike="noStrike" cap="none" normalizeH="0" baseline="0" dirty="0" smtClean="0">
                          <a:ln>
                            <a:noFill/>
                          </a:ln>
                          <a:solidFill>
                            <a:schemeClr val="tx1"/>
                          </a:solidFill>
                          <a:effectLst/>
                          <a:latin typeface="Arial" pitchFamily="34" charset="0"/>
                          <a:cs typeface="Arial" pitchFamily="34" charset="0"/>
                        </a:rPr>
                        <a:t>2</a:t>
                      </a:r>
                      <a:r>
                        <a:rPr kumimoji="0" lang="ru-RU" sz="1200" b="1" i="0" u="none" strike="noStrike" cap="none" normalizeH="0" baseline="0" dirty="0" smtClean="0">
                          <a:ln>
                            <a:noFill/>
                          </a:ln>
                          <a:solidFill>
                            <a:schemeClr val="tx1"/>
                          </a:solidFill>
                          <a:effectLst/>
                          <a:latin typeface="Arial" pitchFamily="34" charset="0"/>
                          <a:cs typeface="Arial" pitchFamily="34" charset="0"/>
                        </a:rPr>
                        <a:t>2год</a:t>
                      </a:r>
                      <a:endParaRPr kumimoji="0" lang="ru-RU" sz="1200" b="1" i="0"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1" i="0" u="none" strike="noStrike" cap="none" normalizeH="0" baseline="0" dirty="0" smtClean="0">
                          <a:ln>
                            <a:noFill/>
                          </a:ln>
                          <a:solidFill>
                            <a:schemeClr val="tx1"/>
                          </a:solidFill>
                          <a:effectLst/>
                          <a:latin typeface="Arial" pitchFamily="34" charset="0"/>
                          <a:cs typeface="Arial" pitchFamily="34" charset="0"/>
                        </a:rPr>
                        <a:t>20</a:t>
                      </a:r>
                      <a:r>
                        <a:rPr kumimoji="0" lang="en-US" sz="1200" b="1" i="0" u="none" strike="noStrike" cap="none" normalizeH="0" baseline="0" dirty="0" smtClean="0">
                          <a:ln>
                            <a:noFill/>
                          </a:ln>
                          <a:solidFill>
                            <a:schemeClr val="tx1"/>
                          </a:solidFill>
                          <a:effectLst/>
                          <a:latin typeface="Arial" pitchFamily="34" charset="0"/>
                          <a:cs typeface="Arial" pitchFamily="34" charset="0"/>
                        </a:rPr>
                        <a:t>2</a:t>
                      </a:r>
                      <a:r>
                        <a:rPr kumimoji="0" lang="ru-RU" sz="1200" b="1" i="0" u="none" strike="noStrike" cap="none" normalizeH="0" baseline="0" dirty="0" smtClean="0">
                          <a:ln>
                            <a:noFill/>
                          </a:ln>
                          <a:solidFill>
                            <a:schemeClr val="tx1"/>
                          </a:solidFill>
                          <a:effectLst/>
                          <a:latin typeface="Arial" pitchFamily="34" charset="0"/>
                          <a:cs typeface="Arial" pitchFamily="34" charset="0"/>
                        </a:rPr>
                        <a:t>3год</a:t>
                      </a:r>
                      <a:endParaRPr kumimoji="0" lang="ru-RU" sz="1200" b="1" i="0"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1" i="0" u="none" strike="noStrike" cap="none" normalizeH="0" baseline="0" dirty="0" smtClean="0">
                          <a:ln>
                            <a:noFill/>
                          </a:ln>
                          <a:solidFill>
                            <a:schemeClr val="tx1"/>
                          </a:solidFill>
                          <a:effectLst/>
                          <a:latin typeface="Arial" pitchFamily="34" charset="0"/>
                          <a:cs typeface="Arial" pitchFamily="34" charset="0"/>
                        </a:rPr>
                        <a:t>20</a:t>
                      </a:r>
                      <a:r>
                        <a:rPr kumimoji="0" lang="en-US" sz="1200" b="1" i="0" u="none" strike="noStrike" cap="none" normalizeH="0" baseline="0" dirty="0" smtClean="0">
                          <a:ln>
                            <a:noFill/>
                          </a:ln>
                          <a:solidFill>
                            <a:schemeClr val="tx1"/>
                          </a:solidFill>
                          <a:effectLst/>
                          <a:latin typeface="Arial" pitchFamily="34" charset="0"/>
                          <a:cs typeface="Arial" pitchFamily="34" charset="0"/>
                        </a:rPr>
                        <a:t>2</a:t>
                      </a:r>
                      <a:r>
                        <a:rPr kumimoji="0" lang="ru-RU" sz="1200" b="1" i="0" u="none" strike="noStrike" cap="none" normalizeH="0" baseline="0" dirty="0" smtClean="0">
                          <a:ln>
                            <a:noFill/>
                          </a:ln>
                          <a:solidFill>
                            <a:schemeClr val="tx1"/>
                          </a:solidFill>
                          <a:effectLst/>
                          <a:latin typeface="Arial" pitchFamily="34" charset="0"/>
                          <a:cs typeface="Arial" pitchFamily="34" charset="0"/>
                        </a:rPr>
                        <a:t>4</a:t>
                      </a:r>
                      <a:r>
                        <a:rPr kumimoji="0" lang="en-US" sz="1200" b="1" i="0" u="none" strike="noStrike" cap="none" normalizeH="0" baseline="0" dirty="0" smtClean="0">
                          <a:ln>
                            <a:noFill/>
                          </a:ln>
                          <a:solidFill>
                            <a:schemeClr val="tx1"/>
                          </a:solidFill>
                          <a:effectLst/>
                          <a:latin typeface="Arial" pitchFamily="34" charset="0"/>
                          <a:cs typeface="Arial" pitchFamily="34" charset="0"/>
                        </a:rPr>
                        <a:t> </a:t>
                      </a:r>
                      <a:r>
                        <a:rPr kumimoji="0" lang="ru-RU" sz="1200" b="1" i="0" u="none" strike="noStrike" cap="none" normalizeH="0" baseline="0" dirty="0" smtClean="0">
                          <a:ln>
                            <a:noFill/>
                          </a:ln>
                          <a:solidFill>
                            <a:schemeClr val="tx1"/>
                          </a:solidFill>
                          <a:effectLst/>
                          <a:latin typeface="Arial" pitchFamily="34" charset="0"/>
                          <a:cs typeface="Arial" pitchFamily="34" charset="0"/>
                        </a:rPr>
                        <a:t>год</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242476">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000" b="0" i="0" u="none" strike="noStrike" cap="none" normalizeH="0" baseline="0" dirty="0" smtClean="0">
                          <a:ln>
                            <a:noFill/>
                          </a:ln>
                          <a:solidFill>
                            <a:schemeClr val="tx1"/>
                          </a:solidFill>
                          <a:effectLst/>
                          <a:latin typeface="Arial" pitchFamily="34" charset="0"/>
                          <a:cs typeface="Arial" pitchFamily="34" charset="0"/>
                        </a:rPr>
                        <a:t>1</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000" b="0" i="0" u="none" strike="noStrike" cap="none" normalizeH="0" baseline="0" dirty="0" smtClean="0">
                          <a:ln>
                            <a:noFill/>
                          </a:ln>
                          <a:solidFill>
                            <a:schemeClr val="tx1"/>
                          </a:solidFill>
                          <a:effectLst/>
                          <a:latin typeface="Arial" pitchFamily="34" charset="0"/>
                          <a:cs typeface="Arial" pitchFamily="34" charset="0"/>
                        </a:rPr>
                        <a:t>2</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000" b="0" i="0" u="none" strike="noStrike" cap="none" normalizeH="0" baseline="0" dirty="0" smtClean="0">
                          <a:ln>
                            <a:noFill/>
                          </a:ln>
                          <a:solidFill>
                            <a:schemeClr val="tx1"/>
                          </a:solidFill>
                          <a:effectLst/>
                          <a:latin typeface="Arial" pitchFamily="34" charset="0"/>
                          <a:cs typeface="Arial" pitchFamily="34" charset="0"/>
                        </a:rPr>
                        <a:t>3</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000" b="0" i="0" u="none" strike="noStrike" cap="none" normalizeH="0" baseline="0" dirty="0" smtClean="0">
                          <a:ln>
                            <a:noFill/>
                          </a:ln>
                          <a:solidFill>
                            <a:schemeClr val="tx1"/>
                          </a:solidFill>
                          <a:effectLst/>
                          <a:latin typeface="Arial" pitchFamily="34" charset="0"/>
                          <a:cs typeface="Arial" pitchFamily="34" charset="0"/>
                        </a:rPr>
                        <a:t>4</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000" b="0" i="0" u="none" strike="noStrike" cap="none" normalizeH="0" baseline="0" dirty="0" smtClean="0">
                          <a:ln>
                            <a:noFill/>
                          </a:ln>
                          <a:solidFill>
                            <a:schemeClr val="tx1"/>
                          </a:solidFill>
                          <a:effectLst/>
                          <a:latin typeface="Arial" pitchFamily="34" charset="0"/>
                          <a:cs typeface="Arial" pitchFamily="34" charset="0"/>
                        </a:rPr>
                        <a:t>5</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r>
              <a:tr h="333404">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1" i="0" u="none" strike="noStrike" cap="none" normalizeH="0" baseline="0" smtClean="0">
                          <a:ln>
                            <a:noFill/>
                          </a:ln>
                          <a:solidFill>
                            <a:schemeClr val="tx1"/>
                          </a:solidFill>
                          <a:effectLst/>
                          <a:latin typeface="Arial" pitchFamily="34" charset="0"/>
                          <a:cs typeface="Arial" pitchFamily="34" charset="0"/>
                        </a:rPr>
                        <a:t>РАСХОДЫ – всего, млн.тенге</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600" b="1" i="0" u="none" strike="noStrike" cap="none" normalizeH="0" baseline="0" dirty="0" smtClean="0">
                          <a:ln>
                            <a:noFill/>
                          </a:ln>
                          <a:solidFill>
                            <a:schemeClr val="tx1"/>
                          </a:solidFill>
                          <a:effectLst/>
                          <a:latin typeface="Arial" pitchFamily="34" charset="0"/>
                          <a:cs typeface="Arial" pitchFamily="34" charset="0"/>
                        </a:rPr>
                        <a:t>462,9</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600" b="1" i="0" u="none" strike="noStrike" cap="none" normalizeH="0" baseline="0" dirty="0" smtClean="0">
                          <a:ln>
                            <a:noFill/>
                          </a:ln>
                          <a:solidFill>
                            <a:schemeClr val="tx1"/>
                          </a:solidFill>
                          <a:effectLst/>
                          <a:latin typeface="Arial" pitchFamily="34" charset="0"/>
                          <a:cs typeface="Arial" pitchFamily="34" charset="0"/>
                        </a:rPr>
                        <a:t>471,5</a:t>
                      </a:r>
                      <a:endParaRPr kumimoji="0" lang="ru-RU" sz="1600" b="1" i="0"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600" b="1" i="0" u="none" strike="noStrike" cap="none" normalizeH="0" baseline="0" dirty="0" smtClean="0">
                          <a:ln>
                            <a:noFill/>
                          </a:ln>
                          <a:solidFill>
                            <a:schemeClr val="tx1"/>
                          </a:solidFill>
                          <a:effectLst/>
                          <a:latin typeface="Arial" pitchFamily="34" charset="0"/>
                          <a:cs typeface="Arial" pitchFamily="34" charset="0"/>
                        </a:rPr>
                        <a:t>330,6</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600" b="1" i="0" u="none" strike="noStrike" cap="none" normalizeH="0" baseline="0" dirty="0" smtClean="0">
                          <a:ln>
                            <a:noFill/>
                          </a:ln>
                          <a:solidFill>
                            <a:schemeClr val="tx1"/>
                          </a:solidFill>
                          <a:effectLst/>
                          <a:latin typeface="Arial" pitchFamily="34" charset="0"/>
                          <a:cs typeface="Arial" pitchFamily="34" charset="0"/>
                        </a:rPr>
                        <a:t>332,3</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r>
              <a:tr h="240662">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000" b="0" i="1" u="none" strike="noStrike" cap="none" normalizeH="0" baseline="0" dirty="0" smtClean="0">
                          <a:ln>
                            <a:noFill/>
                          </a:ln>
                          <a:solidFill>
                            <a:schemeClr val="tx1"/>
                          </a:solidFill>
                          <a:effectLst/>
                          <a:latin typeface="Arial" pitchFamily="34" charset="0"/>
                          <a:cs typeface="Arial" pitchFamily="34" charset="0"/>
                        </a:rPr>
                        <a:t>в том числе:</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r>
              <a:tr h="33091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1" i="0" u="none" strike="noStrike" cap="none" normalizeH="0" baseline="0" dirty="0" smtClean="0">
                          <a:ln>
                            <a:noFill/>
                          </a:ln>
                          <a:solidFill>
                            <a:schemeClr val="tx1"/>
                          </a:solidFill>
                          <a:effectLst/>
                          <a:latin typeface="Arial" pitchFamily="34" charset="0"/>
                          <a:cs typeface="Arial" pitchFamily="34" charset="0"/>
                        </a:rPr>
                        <a:t>Затраты</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a:pPr>
                      <a:r>
                        <a:rPr kumimoji="0" lang="ru-RU" sz="1600" b="1" i="0" u="none" strike="noStrike" cap="none" normalizeH="0" baseline="0" dirty="0" smtClean="0">
                          <a:ln>
                            <a:noFill/>
                          </a:ln>
                          <a:solidFill>
                            <a:schemeClr val="tx1"/>
                          </a:solidFill>
                          <a:effectLst/>
                          <a:latin typeface="Arial" pitchFamily="34" charset="0"/>
                          <a:cs typeface="Arial" pitchFamily="34" charset="0"/>
                        </a:rPr>
                        <a:t>462,9</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600" b="1" i="0" u="none" strike="noStrike" cap="none" normalizeH="0" baseline="0" dirty="0" smtClean="0">
                          <a:ln>
                            <a:noFill/>
                          </a:ln>
                          <a:solidFill>
                            <a:schemeClr val="tx1"/>
                          </a:solidFill>
                          <a:effectLst/>
                          <a:latin typeface="Arial" pitchFamily="34" charset="0"/>
                          <a:cs typeface="Arial" pitchFamily="34" charset="0"/>
                        </a:rPr>
                        <a:t>471,5</a:t>
                      </a:r>
                      <a:endParaRPr kumimoji="0" lang="ru-RU" sz="1600" b="1" i="0"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600" b="1" i="0" u="none" strike="noStrike" cap="none" normalizeH="0" baseline="0" dirty="0" smtClean="0">
                          <a:ln>
                            <a:noFill/>
                          </a:ln>
                          <a:solidFill>
                            <a:schemeClr val="tx1"/>
                          </a:solidFill>
                          <a:effectLst/>
                          <a:latin typeface="Arial" pitchFamily="34" charset="0"/>
                          <a:cs typeface="Arial" pitchFamily="34" charset="0"/>
                        </a:rPr>
                        <a:t>330,6</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600" b="1" i="0" u="none" strike="noStrike" cap="none" normalizeH="0" baseline="0" dirty="0" smtClean="0">
                          <a:ln>
                            <a:noFill/>
                          </a:ln>
                          <a:solidFill>
                            <a:schemeClr val="tx1"/>
                          </a:solidFill>
                          <a:effectLst/>
                          <a:latin typeface="Arial" pitchFamily="34" charset="0"/>
                          <a:cs typeface="Arial" pitchFamily="34" charset="0"/>
                        </a:rPr>
                        <a:t>332,3</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r>
              <a:tr h="339908">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Государственные услуги общего характера</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85,3</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90</a:t>
                      </a:r>
                      <a:endParaRPr kumimoji="0" lang="ru-RU" sz="1200" b="0" i="1"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83,9</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83,9</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r>
              <a:tr h="27074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Оборона</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r>
              <a:tr h="272786">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smtClean="0">
                          <a:ln>
                            <a:noFill/>
                          </a:ln>
                          <a:solidFill>
                            <a:schemeClr val="tx1"/>
                          </a:solidFill>
                          <a:effectLst/>
                          <a:latin typeface="Arial" pitchFamily="34" charset="0"/>
                          <a:cs typeface="Arial" pitchFamily="34" charset="0"/>
                        </a:rPr>
                        <a:t>Общественный порядок, безопасность  и др.</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r>
              <a:tr h="272786">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Образование</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200" b="0" i="1" u="none" strike="noStrike" cap="none" normalizeH="0" baseline="0" dirty="0" smtClean="0">
                          <a:ln>
                            <a:noFill/>
                          </a:ln>
                          <a:solidFill>
                            <a:schemeClr val="tx1"/>
                          </a:solidFill>
                          <a:effectLst/>
                          <a:latin typeface="Arial" pitchFamily="34" charset="0"/>
                          <a:cs typeface="Arial" pitchFamily="34" charset="0"/>
                        </a:rPr>
                        <a:t>0</a:t>
                      </a:r>
                      <a:endParaRPr kumimoji="0" lang="ru-RU" sz="1200" b="0" i="1"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200" b="0" i="1" u="none" strike="noStrike" cap="none" normalizeH="0" baseline="0" dirty="0" smtClean="0">
                          <a:ln>
                            <a:noFill/>
                          </a:ln>
                          <a:solidFill>
                            <a:schemeClr val="tx1"/>
                          </a:solidFill>
                          <a:effectLst/>
                          <a:latin typeface="Arial" pitchFamily="34" charset="0"/>
                          <a:cs typeface="Arial" pitchFamily="34" charset="0"/>
                        </a:rPr>
                        <a:t>0</a:t>
                      </a:r>
                      <a:endParaRPr kumimoji="0" lang="ru-RU" sz="1200" b="0" i="1"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200" b="0" i="1" u="none" strike="noStrike" cap="none" normalizeH="0" baseline="0" dirty="0" smtClean="0">
                          <a:ln>
                            <a:noFill/>
                          </a:ln>
                          <a:solidFill>
                            <a:schemeClr val="tx1"/>
                          </a:solidFill>
                          <a:effectLst/>
                          <a:latin typeface="Arial" pitchFamily="34" charset="0"/>
                          <a:cs typeface="Arial" pitchFamily="34" charset="0"/>
                        </a:rPr>
                        <a:t>0</a:t>
                      </a:r>
                      <a:endParaRPr kumimoji="0" lang="ru-RU" sz="1200" b="0" i="1"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200" b="0" i="1" u="none" strike="noStrike" cap="none" normalizeH="0" baseline="0" dirty="0" smtClean="0">
                          <a:ln>
                            <a:noFill/>
                          </a:ln>
                          <a:solidFill>
                            <a:schemeClr val="tx1"/>
                          </a:solidFill>
                          <a:effectLst/>
                          <a:latin typeface="Arial" pitchFamily="34" charset="0"/>
                          <a:cs typeface="Arial" pitchFamily="34" charset="0"/>
                        </a:rPr>
                        <a:t>0</a:t>
                      </a:r>
                      <a:endParaRPr kumimoji="0" lang="ru-RU" sz="1200" b="0" i="1"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r>
              <a:tr h="272786">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Здравоохранение</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r>
              <a:tr h="272786">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smtClean="0">
                          <a:ln>
                            <a:noFill/>
                          </a:ln>
                          <a:solidFill>
                            <a:schemeClr val="tx1"/>
                          </a:solidFill>
                          <a:effectLst/>
                          <a:latin typeface="Arial" pitchFamily="34" charset="0"/>
                          <a:cs typeface="Arial" pitchFamily="34" charset="0"/>
                        </a:rPr>
                        <a:t>Социальная помощь и социальное обеспечение</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r>
              <a:tr h="272786">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Жилищно-коммунальное хозяйство</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200" b="0" i="1" u="none" strike="noStrike" cap="none" normalizeH="0" baseline="0" dirty="0" smtClean="0">
                          <a:ln>
                            <a:noFill/>
                          </a:ln>
                          <a:solidFill>
                            <a:schemeClr val="tx1"/>
                          </a:solidFill>
                          <a:effectLst/>
                          <a:latin typeface="Arial" pitchFamily="34" charset="0"/>
                          <a:cs typeface="Arial" pitchFamily="34" charset="0"/>
                        </a:rPr>
                        <a:t>152,2</a:t>
                      </a:r>
                      <a:endParaRPr kumimoji="0" lang="ru-RU" sz="1200" b="0" i="1"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200" b="0" i="1" u="none" strike="noStrike" cap="none" normalizeH="0" baseline="0" dirty="0" smtClean="0">
                          <a:ln>
                            <a:noFill/>
                          </a:ln>
                          <a:solidFill>
                            <a:schemeClr val="tx1"/>
                          </a:solidFill>
                          <a:effectLst/>
                          <a:latin typeface="Arial" pitchFamily="34" charset="0"/>
                          <a:cs typeface="Arial" pitchFamily="34" charset="0"/>
                        </a:rPr>
                        <a:t>214,6</a:t>
                      </a:r>
                      <a:endParaRPr kumimoji="0" lang="ru-RU" sz="1200" b="0" i="1"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200" b="0" i="1" u="none" strike="noStrike" cap="none" normalizeH="0" baseline="0" dirty="0" smtClean="0">
                          <a:ln>
                            <a:noFill/>
                          </a:ln>
                          <a:solidFill>
                            <a:schemeClr val="tx1"/>
                          </a:solidFill>
                          <a:effectLst/>
                          <a:latin typeface="Arial" pitchFamily="34" charset="0"/>
                          <a:cs typeface="Arial" pitchFamily="34" charset="0"/>
                        </a:rPr>
                        <a:t>95,4</a:t>
                      </a:r>
                      <a:endParaRPr kumimoji="0" lang="ru-RU" sz="1200" b="0" i="1"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200" b="0" i="1" u="none" strike="noStrike" cap="none" normalizeH="0" baseline="0" dirty="0" smtClean="0">
                          <a:ln>
                            <a:noFill/>
                          </a:ln>
                          <a:solidFill>
                            <a:schemeClr val="tx1"/>
                          </a:solidFill>
                          <a:effectLst/>
                          <a:latin typeface="Arial" pitchFamily="34" charset="0"/>
                          <a:cs typeface="Arial" pitchFamily="34" charset="0"/>
                        </a:rPr>
                        <a:t>95,4</a:t>
                      </a:r>
                      <a:endParaRPr kumimoji="0" lang="ru-RU" sz="1200" b="0" i="1"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r>
              <a:tr h="272786">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Культура, спорт, туризм и информационное пространство</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r>
              <a:tr h="272786">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Благоустройство и озеленение населённых пунктов</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74,0</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130,2</a:t>
                      </a:r>
                      <a:endParaRPr kumimoji="0" lang="ru-RU" sz="1200" b="0" i="1"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42,0</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42,0</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r>
              <a:tr h="272786">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Промышленность, архитектурная деятельность и др.</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r>
              <a:tr h="272862">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Транспорт и коммуникации</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190</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141,6</a:t>
                      </a:r>
                      <a:endParaRPr kumimoji="0" lang="ru-RU" sz="1200" b="0" i="1"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200" b="0" i="1" u="none" strike="noStrike" cap="none" normalizeH="0" baseline="0" dirty="0" smtClean="0">
                          <a:ln>
                            <a:noFill/>
                          </a:ln>
                          <a:solidFill>
                            <a:schemeClr val="tx1"/>
                          </a:solidFill>
                          <a:effectLst/>
                          <a:latin typeface="Arial" pitchFamily="34" charset="0"/>
                          <a:cs typeface="Arial" pitchFamily="34" charset="0"/>
                        </a:rPr>
                        <a:t>126,1</a:t>
                      </a:r>
                      <a:endParaRPr kumimoji="0" lang="ru-RU" sz="1200" b="0" i="1"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200" b="0" i="1" u="none" strike="noStrike" cap="none" normalizeH="0" baseline="0" dirty="0" smtClean="0">
                          <a:ln>
                            <a:noFill/>
                          </a:ln>
                          <a:solidFill>
                            <a:schemeClr val="tx1"/>
                          </a:solidFill>
                          <a:effectLst/>
                          <a:latin typeface="Arial" pitchFamily="34" charset="0"/>
                          <a:cs typeface="Arial" pitchFamily="34" charset="0"/>
                        </a:rPr>
                        <a:t>127,8</a:t>
                      </a:r>
                      <a:endParaRPr kumimoji="0" lang="ru-RU" sz="1200" b="0" i="1"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r>
              <a:tr h="272786">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200" b="0" i="1" u="none" strike="noStrike" cap="none" normalizeH="0" baseline="0" dirty="0" smtClean="0">
                          <a:ln>
                            <a:noFill/>
                          </a:ln>
                          <a:solidFill>
                            <a:schemeClr val="tx1"/>
                          </a:solidFill>
                          <a:effectLst/>
                          <a:latin typeface="Arial" pitchFamily="34" charset="0"/>
                          <a:cs typeface="Arial" pitchFamily="34" charset="0"/>
                        </a:rPr>
                        <a:t>Развитие регионов</a:t>
                      </a:r>
                      <a:endParaRPr kumimoji="0" lang="ru-RU" sz="1200" b="0" i="1"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lumMod val="75000"/>
                              <a:lumOff val="25000"/>
                            </a:schemeClr>
                          </a:solidFill>
                          <a:effectLst/>
                          <a:latin typeface="Arial" pitchFamily="34" charset="0"/>
                          <a:cs typeface="Arial" pitchFamily="34" charset="0"/>
                        </a:rPr>
                        <a:t>7</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lumMod val="75000"/>
                              <a:lumOff val="25000"/>
                            </a:schemeClr>
                          </a:solidFill>
                          <a:effectLst/>
                          <a:latin typeface="Arial" pitchFamily="34" charset="0"/>
                          <a:cs typeface="Arial" pitchFamily="34" charset="0"/>
                        </a:rPr>
                        <a:t>10</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lumMod val="75000"/>
                              <a:lumOff val="25000"/>
                            </a:schemeClr>
                          </a:solidFill>
                          <a:effectLst/>
                          <a:latin typeface="Arial" pitchFamily="34" charset="0"/>
                          <a:cs typeface="Arial" pitchFamily="34" charset="0"/>
                        </a:rPr>
                        <a:t>10</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lumMod val="75000"/>
                              <a:lumOff val="25000"/>
                            </a:schemeClr>
                          </a:solidFill>
                          <a:effectLst/>
                          <a:latin typeface="Arial" pitchFamily="34" charset="0"/>
                          <a:cs typeface="Arial" pitchFamily="34" charset="0"/>
                        </a:rPr>
                        <a:t>10</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r>
              <a:tr h="272786">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smtClean="0">
                          <a:ln>
                            <a:noFill/>
                          </a:ln>
                          <a:solidFill>
                            <a:schemeClr val="tx1"/>
                          </a:solidFill>
                          <a:effectLst/>
                          <a:latin typeface="Arial" pitchFamily="34" charset="0"/>
                          <a:cs typeface="Arial" pitchFamily="34" charset="0"/>
                        </a:rPr>
                        <a:t>Трансферты</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200" b="0" i="1" u="none" strike="noStrike" cap="none" normalizeH="0" baseline="0" dirty="0" smtClean="0">
                          <a:ln>
                            <a:noFill/>
                          </a:ln>
                          <a:solidFill>
                            <a:schemeClr val="tx1"/>
                          </a:solidFill>
                          <a:effectLst/>
                          <a:latin typeface="Arial" pitchFamily="34" charset="0"/>
                          <a:cs typeface="Arial" pitchFamily="34" charset="0"/>
                        </a:rPr>
                        <a:t>1,8</a:t>
                      </a:r>
                      <a:endParaRPr kumimoji="0" lang="ru-RU" sz="1200" b="0" i="1"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200" b="0" i="1" u="none" strike="noStrike" cap="none" normalizeH="0" baseline="0" dirty="0" smtClean="0">
                          <a:ln>
                            <a:noFill/>
                          </a:ln>
                          <a:solidFill>
                            <a:schemeClr val="tx1"/>
                          </a:solidFill>
                          <a:effectLst/>
                          <a:latin typeface="Arial" pitchFamily="34" charset="0"/>
                          <a:cs typeface="Arial" pitchFamily="34" charset="0"/>
                        </a:rPr>
                        <a:t>0</a:t>
                      </a:r>
                      <a:endParaRPr kumimoji="0" lang="ru-RU" sz="1200" b="0" i="1"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200" b="0" i="1" u="none" strike="noStrike" cap="none" normalizeH="0" baseline="0" dirty="0" smtClean="0">
                          <a:ln>
                            <a:noFill/>
                          </a:ln>
                          <a:solidFill>
                            <a:schemeClr val="tx1"/>
                          </a:solidFill>
                          <a:effectLst/>
                          <a:latin typeface="Arial" pitchFamily="34" charset="0"/>
                          <a:cs typeface="Arial" pitchFamily="34" charset="0"/>
                        </a:rPr>
                        <a:t>-</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r>
              <a:tr h="422097">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1" i="0" u="none" strike="noStrike" cap="none" normalizeH="0" baseline="0" dirty="0" smtClean="0">
                          <a:ln>
                            <a:noFill/>
                          </a:ln>
                          <a:solidFill>
                            <a:schemeClr val="tx1"/>
                          </a:solidFill>
                          <a:effectLst/>
                          <a:latin typeface="Arial" pitchFamily="34" charset="0"/>
                          <a:cs typeface="Arial" pitchFamily="34" charset="0"/>
                        </a:rPr>
                        <a:t>Приобретение финансовых активов</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endParaRPr lang="ru-RU" dirty="0"/>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400" b="0" i="0" u="none" strike="noStrike" cap="none" normalizeH="0" baseline="0" dirty="0" smtClean="0">
                          <a:ln>
                            <a:noFill/>
                          </a:ln>
                          <a:solidFill>
                            <a:schemeClr val="tx1"/>
                          </a:solidFill>
                          <a:effectLst/>
                          <a:latin typeface="Arial" pitchFamily="34" charset="0"/>
                          <a:cs typeface="Arial" pitchFamily="34" charset="0"/>
                        </a:rPr>
                        <a:t>-</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dirty="0" smtClean="0">
                          <a:ln>
                            <a:noFill/>
                          </a:ln>
                          <a:solidFill>
                            <a:schemeClr val="tx1"/>
                          </a:solidFill>
                          <a:effectLst/>
                          <a:latin typeface="Arial" pitchFamily="34" charset="0"/>
                          <a:cs typeface="Arial" pitchFamily="34" charset="0"/>
                        </a:rPr>
                        <a:t>-</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dirty="0" smtClean="0">
                          <a:ln>
                            <a:noFill/>
                          </a:ln>
                          <a:solidFill>
                            <a:schemeClr val="tx1"/>
                          </a:solidFill>
                          <a:effectLst/>
                          <a:latin typeface="Arial" pitchFamily="34" charset="0"/>
                          <a:cs typeface="Arial" pitchFamily="34" charset="0"/>
                        </a:rPr>
                        <a:t>-</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r>
              <a:tr h="300827">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1" i="0" u="none" strike="noStrike" cap="none" normalizeH="0" baseline="0" dirty="0" smtClean="0">
                          <a:ln>
                            <a:noFill/>
                          </a:ln>
                          <a:solidFill>
                            <a:schemeClr val="tx1"/>
                          </a:solidFill>
                          <a:effectLst/>
                          <a:latin typeface="Arial" pitchFamily="34" charset="0"/>
                          <a:cs typeface="Arial" pitchFamily="34" charset="0"/>
                        </a:rPr>
                        <a:t>Бюджетные кредиты</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endParaRPr lang="ru-RU"/>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dirty="0" smtClean="0">
                          <a:ln>
                            <a:noFill/>
                          </a:ln>
                          <a:solidFill>
                            <a:schemeClr val="tx1"/>
                          </a:solidFill>
                          <a:effectLst/>
                          <a:latin typeface="Arial" pitchFamily="34" charset="0"/>
                          <a:cs typeface="Arial" pitchFamily="34" charset="0"/>
                        </a:rPr>
                        <a:t>-</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dirty="0" smtClean="0">
                          <a:ln>
                            <a:noFill/>
                          </a:ln>
                          <a:solidFill>
                            <a:schemeClr val="tx1"/>
                          </a:solidFill>
                          <a:effectLst/>
                          <a:latin typeface="Arial" pitchFamily="34" charset="0"/>
                          <a:cs typeface="Arial" pitchFamily="34" charset="0"/>
                        </a:rPr>
                        <a:t>-</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dirty="0" smtClean="0">
                          <a:ln>
                            <a:noFill/>
                          </a:ln>
                          <a:solidFill>
                            <a:schemeClr val="tx1"/>
                          </a:solidFill>
                          <a:effectLst/>
                          <a:latin typeface="Arial" pitchFamily="34" charset="0"/>
                          <a:cs typeface="Arial" pitchFamily="34" charset="0"/>
                        </a:rPr>
                        <a:t>-</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r>
              <a:tr h="303094">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1" i="0" u="none" strike="noStrike" cap="none" normalizeH="0" baseline="0" dirty="0" smtClean="0">
                          <a:ln>
                            <a:noFill/>
                          </a:ln>
                          <a:solidFill>
                            <a:schemeClr val="tx1"/>
                          </a:solidFill>
                          <a:effectLst/>
                          <a:latin typeface="Arial" pitchFamily="34" charset="0"/>
                          <a:cs typeface="Arial" pitchFamily="34" charset="0"/>
                        </a:rPr>
                        <a:t>Погашение займов</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algn="ctr"/>
                      <a:r>
                        <a:rPr lang="ru-RU" sz="1600" dirty="0" smtClean="0">
                          <a:latin typeface="Times New Roman" pitchFamily="18" charset="0"/>
                          <a:cs typeface="Times New Roman" pitchFamily="18" charset="0"/>
                        </a:rPr>
                        <a:t>15,2</a:t>
                      </a:r>
                      <a:endParaRPr lang="ru-RU" sz="1600" dirty="0">
                        <a:latin typeface="Times New Roman" pitchFamily="18" charset="0"/>
                        <a:cs typeface="Times New Roman" pitchFamily="18" charset="0"/>
                      </a:endParaRP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dirty="0" smtClean="0">
                          <a:ln>
                            <a:noFill/>
                          </a:ln>
                          <a:solidFill>
                            <a:schemeClr val="tx1"/>
                          </a:solidFill>
                          <a:effectLst/>
                          <a:latin typeface="Arial" pitchFamily="34" charset="0"/>
                          <a:cs typeface="Arial" pitchFamily="34" charset="0"/>
                        </a:rPr>
                        <a:t>15,2</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dirty="0" smtClean="0">
                          <a:ln>
                            <a:noFill/>
                          </a:ln>
                          <a:solidFill>
                            <a:schemeClr val="tx1"/>
                          </a:solidFill>
                          <a:effectLst/>
                          <a:latin typeface="Arial" pitchFamily="34" charset="0"/>
                          <a:cs typeface="Arial" pitchFamily="34" charset="0"/>
                        </a:rPr>
                        <a:t>15,2</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dirty="0" smtClean="0">
                          <a:ln>
                            <a:noFill/>
                          </a:ln>
                          <a:solidFill>
                            <a:schemeClr val="tx1"/>
                          </a:solidFill>
                          <a:effectLst/>
                          <a:latin typeface="Arial" pitchFamily="34" charset="0"/>
                          <a:cs typeface="Arial" pitchFamily="34" charset="0"/>
                        </a:rPr>
                        <a:t>15,2</a:t>
                      </a:r>
                    </a:p>
                  </a:txBody>
                  <a:tcPr marL="89316" marR="893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r>
            </a:tbl>
          </a:graphicData>
        </a:graphic>
      </p:graphicFrame>
      <p:sp>
        <p:nvSpPr>
          <p:cNvPr id="5" name="Номер слайда 4"/>
          <p:cNvSpPr>
            <a:spLocks noGrp="1"/>
          </p:cNvSpPr>
          <p:nvPr>
            <p:ph type="sldNum" sz="quarter" idx="12"/>
          </p:nvPr>
        </p:nvSpPr>
        <p:spPr/>
        <p:txBody>
          <a:bodyPr/>
          <a:lstStyle/>
          <a:p>
            <a:pPr>
              <a:defRPr/>
            </a:pPr>
            <a:fld id="{3A33E4E5-6266-4A0E-9CDD-6763D8AAE76F}" type="slidenum">
              <a:rPr lang="ru-RU" altLang="en-US" smtClean="0">
                <a:latin typeface="+mn-lt"/>
              </a:rPr>
              <a:pPr>
                <a:defRPr/>
              </a:pPr>
              <a:t>6</a:t>
            </a:fld>
            <a:endParaRPr lang="ru-RU" altLang="en-US" dirty="0">
              <a:latin typeface="+mn-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3200" dirty="0" smtClean="0">
                <a:latin typeface="Times New Roman" pitchFamily="18" charset="0"/>
                <a:cs typeface="Times New Roman" pitchFamily="18" charset="0"/>
              </a:rPr>
              <a:t>Структура расходов бюджета поселка Жанаарка на 2022г</a:t>
            </a:r>
            <a:br>
              <a:rPr lang="kk-KZ" sz="3200" dirty="0" smtClean="0">
                <a:latin typeface="Times New Roman" pitchFamily="18" charset="0"/>
                <a:cs typeface="Times New Roman" pitchFamily="18" charset="0"/>
              </a:rPr>
            </a:br>
            <a:r>
              <a:rPr lang="kk-KZ" sz="3200" dirty="0" smtClean="0">
                <a:latin typeface="Times New Roman" pitchFamily="18" charset="0"/>
                <a:cs typeface="Times New Roman" pitchFamily="18" charset="0"/>
              </a:rPr>
              <a:t> (</a:t>
            </a:r>
            <a:r>
              <a:rPr lang="kk-KZ" sz="3200" dirty="0" smtClean="0">
                <a:latin typeface="Times New Roman" pitchFamily="18" charset="0"/>
                <a:cs typeface="Times New Roman" pitchFamily="18" charset="0"/>
              </a:rPr>
              <a:t>471,5 </a:t>
            </a:r>
            <a:r>
              <a:rPr lang="kk-KZ" sz="3200" dirty="0" smtClean="0">
                <a:latin typeface="Times New Roman" pitchFamily="18" charset="0"/>
                <a:cs typeface="Times New Roman" pitchFamily="18" charset="0"/>
              </a:rPr>
              <a:t>млн.тенге) </a:t>
            </a:r>
            <a:endParaRPr lang="ru-RU" sz="3200" dirty="0">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nvPr>
        </p:nvGraphicFramePr>
        <p:xfrm>
          <a:off x="381000" y="15240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1472</TotalTime>
  <Words>484</Words>
  <Application>Microsoft Office PowerPoint</Application>
  <PresentationFormat>Экран (4:3)</PresentationFormat>
  <Paragraphs>241</Paragraphs>
  <Slides>7</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Office Theme</vt:lpstr>
      <vt:lpstr>Скорректированный гражданский бюджет ГУ «Аппарата акима поселка Жанаарка» на 2022-2024 годы</vt:lpstr>
      <vt:lpstr>Уважаемые посетители сайта!</vt:lpstr>
      <vt:lpstr>Основные показатели социально-экономического развития района на 2022-2024 годы</vt:lpstr>
      <vt:lpstr>Бюджет поселка Жанаарка на 2022-2024 годы</vt:lpstr>
      <vt:lpstr>Структура поступлений бюджета  поселка Жанаарка                              на 2022-2024 годы              млн.тенге </vt:lpstr>
      <vt:lpstr>Расходы бюджета поселка Жанаарка</vt:lpstr>
      <vt:lpstr>Структура расходов бюджета поселка Жанаарка на 2022г  (471,5 млн.тенге)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Гражданский бюджет Ералиевского сельского округа на 2018-2020 годы</dc:title>
  <dc:creator>User</dc:creator>
  <cp:lastModifiedBy>RePack by SPecialiST</cp:lastModifiedBy>
  <cp:revision>112</cp:revision>
  <dcterms:created xsi:type="dcterms:W3CDTF">2019-01-16T00:56:55Z</dcterms:created>
  <dcterms:modified xsi:type="dcterms:W3CDTF">2023-01-15T17:08:32Z</dcterms:modified>
</cp:coreProperties>
</file>