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57" r:id="rId3"/>
    <p:sldId id="258" r:id="rId4"/>
    <p:sldId id="271" r:id="rId5"/>
    <p:sldId id="260" r:id="rId6"/>
    <p:sldId id="261" r:id="rId7"/>
    <p:sldId id="270" r:id="rId8"/>
    <p:sldId id="269" r:id="rId9"/>
    <p:sldId id="262" r:id="rId10"/>
    <p:sldId id="264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94624" autoAdjust="0"/>
  </p:normalViewPr>
  <p:slideViewPr>
    <p:cSldViewPr>
      <p:cViewPr>
        <p:scale>
          <a:sx n="86" d="100"/>
          <a:sy n="86" d="100"/>
        </p:scale>
        <p:origin x="-233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3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81001-A31E-431C-8C76-02064AA4F02F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834C-E658-4DEB-8FB7-5796B8074E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209EB5D-5F9B-44AE-9C24-CEA2381F6DBC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7F0066-7164-4EE7-B26F-A7BE2F1D4E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924944"/>
            <a:ext cx="7848872" cy="151216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</a:rPr>
              <a:t/>
            </a:r>
            <a:br>
              <a:rPr lang="kk-KZ" sz="3200" b="1" dirty="0" smtClean="0">
                <a:solidFill>
                  <a:srgbClr val="FF0000"/>
                </a:solidFill>
              </a:rPr>
            </a:br>
            <a:r>
              <a:rPr lang="kk-KZ" sz="3200" b="1" dirty="0" smtClean="0">
                <a:solidFill>
                  <a:srgbClr val="FF0000"/>
                </a:solidFill>
              </a:rPr>
              <a:t/>
            </a:r>
            <a:br>
              <a:rPr lang="kk-KZ" sz="3200" b="1" dirty="0" smtClean="0">
                <a:solidFill>
                  <a:srgbClr val="FF0000"/>
                </a:solidFill>
              </a:rPr>
            </a:br>
            <a:r>
              <a:rPr lang="kk-KZ" sz="3200" b="1" i="1" dirty="0">
                <a:solidFill>
                  <a:srgbClr val="FFFF00"/>
                </a:solidFill>
                <a:latin typeface="Arial Narrow" pitchFamily="34" charset="0"/>
              </a:rPr>
              <a:t>Отдел жилищно-коммунального хозяйства и жилищной инспекции </a:t>
            </a:r>
            <a:r>
              <a:rPr lang="kk-KZ" sz="3200" b="1" i="1" dirty="0" smtClean="0">
                <a:solidFill>
                  <a:srgbClr val="FFFF00"/>
                </a:solidFill>
                <a:latin typeface="Arial Narrow" pitchFamily="34" charset="0"/>
              </a:rPr>
              <a:t>Енбекшиказахского </a:t>
            </a:r>
            <a:r>
              <a:rPr lang="kk-KZ" sz="3200" b="1" i="1" dirty="0">
                <a:solidFill>
                  <a:srgbClr val="FFFF00"/>
                </a:solidFill>
                <a:latin typeface="Arial Narrow" pitchFamily="34" charset="0"/>
              </a:rPr>
              <a:t>района</a:t>
            </a:r>
            <a:endParaRPr lang="ru-RU" sz="2800" b="1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725144"/>
            <a:ext cx="6840760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kk-KZ" sz="2800" b="1" i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Гражданский </a:t>
            </a:r>
            <a:r>
              <a:rPr lang="kk-KZ" sz="2800" b="1" i="1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бюджет на </a:t>
            </a:r>
            <a:r>
              <a:rPr lang="kk-KZ" sz="2800" b="1" i="1" spc="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2021-2023 </a:t>
            </a:r>
            <a:r>
              <a:rPr lang="kk-KZ" sz="2800" b="1" i="1" spc="3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год</a:t>
            </a:r>
            <a:endParaRPr lang="ru-RU" sz="2800" b="1" i="1" spc="300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9" name="Picture 5" descr="C:\Users\User\Desktop\IMG-20190901-WA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3367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Фото 2019 объеты (1)\Казатком\IMG-20190910-WA0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320480" cy="49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340768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Calibri" pitchFamily="34" charset="0"/>
              </a:rPr>
              <a:t>По программе “Ауыл ел бесігі”- 481 196,0 тысяч тенге, на Р</a:t>
            </a:r>
            <a:r>
              <a:rPr lang="kk-KZ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ек </a:t>
            </a:r>
            <a:r>
              <a:rPr lang="kk-KZ" sz="28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и стр системы водосн с</a:t>
            </a:r>
            <a:r>
              <a:rPr lang="kk-KZ" sz="28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. К. Ултаракова</a:t>
            </a:r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kk-KZ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i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829444" cy="1161242"/>
          </a:xfrm>
        </p:spPr>
        <p:txBody>
          <a:bodyPr>
            <a:normAutofit fontScale="90000"/>
          </a:bodyPr>
          <a:lstStyle/>
          <a:p>
            <a:pPr algn="ctr"/>
            <a:r>
              <a:rPr lang="kk-KZ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Расходы государственного органа </a:t>
            </a:r>
            <a:r>
              <a:rPr lang="kk-KZ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2 217 210,0 </a:t>
            </a:r>
            <a:r>
              <a:rPr lang="kk-KZ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тысяч </a:t>
            </a:r>
            <a:r>
              <a:rPr lang="kk-KZ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тенге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29158"/>
          </a:xfrm>
        </p:spPr>
        <p:txBody>
          <a:bodyPr>
            <a:normAutofit/>
          </a:bodyPr>
          <a:lstStyle/>
          <a:p>
            <a:r>
              <a:rPr lang="ru-RU" sz="1800" i="1" dirty="0">
                <a:solidFill>
                  <a:schemeClr val="tx2"/>
                </a:solidFill>
                <a:latin typeface="Arial Narrow" pitchFamily="34" charset="0"/>
              </a:rPr>
              <a:t>Услуги по реализации государственной политики на местном уровне в области жилищно-коммунального хозяйства и жилищного фонда</a:t>
            </a:r>
            <a:r>
              <a:rPr lang="kk-KZ" sz="1800" i="1" dirty="0">
                <a:solidFill>
                  <a:schemeClr val="tx2"/>
                </a:solidFill>
                <a:latin typeface="Arial Narrow" pitchFamily="34" charset="0"/>
              </a:rPr>
              <a:t>   - </a:t>
            </a:r>
            <a:r>
              <a:rPr lang="kk-KZ" sz="1800" i="1" dirty="0" smtClean="0">
                <a:solidFill>
                  <a:schemeClr val="tx2"/>
                </a:solidFill>
                <a:latin typeface="Arial Narrow" pitchFamily="34" charset="0"/>
              </a:rPr>
              <a:t>13756,0 тысяч тенге;</a:t>
            </a:r>
          </a:p>
          <a:p>
            <a:r>
              <a:rPr lang="kk-KZ" sz="1800" i="1" dirty="0" smtClean="0">
                <a:solidFill>
                  <a:schemeClr val="tx2"/>
                </a:solidFill>
                <a:latin typeface="Arial Narrow" pitchFamily="34" charset="0"/>
              </a:rPr>
              <a:t>Благоустройство и озеленение населенных пунктов- 257 747,0  тысяч тенге;</a:t>
            </a:r>
            <a:endParaRPr lang="kk-KZ" sz="1800" i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kk-KZ" sz="1800" i="1" dirty="0" smtClean="0">
                <a:solidFill>
                  <a:schemeClr val="tx2"/>
                </a:solidFill>
                <a:latin typeface="Arial Narrow" pitchFamily="34" charset="0"/>
              </a:rPr>
              <a:t> Кап расх подведомосткенных ГУ и организаций – 244756,0 </a:t>
            </a:r>
            <a:r>
              <a:rPr lang="kk-KZ" sz="1800" i="1" dirty="0">
                <a:solidFill>
                  <a:schemeClr val="tx2"/>
                </a:solidFill>
                <a:latin typeface="Arial Narrow" pitchFamily="34" charset="0"/>
              </a:rPr>
              <a:t>тысяч </a:t>
            </a:r>
            <a:r>
              <a:rPr lang="kk-KZ" sz="1800" i="1" dirty="0" smtClean="0">
                <a:solidFill>
                  <a:schemeClr val="tx2"/>
                </a:solidFill>
                <a:latin typeface="Arial Narrow" pitchFamily="34" charset="0"/>
              </a:rPr>
              <a:t>тенге;</a:t>
            </a:r>
          </a:p>
          <a:p>
            <a:r>
              <a:rPr lang="kk-KZ" sz="1800" i="1" dirty="0" smtClean="0">
                <a:solidFill>
                  <a:schemeClr val="tx2"/>
                </a:solidFill>
                <a:latin typeface="Arial Narrow" pitchFamily="34" charset="0"/>
              </a:rPr>
              <a:t>Целев трансф обл бюджетам на развитие сист водоснаб и водоотв в СНП-512 833,0 тысяч тенге;</a:t>
            </a:r>
          </a:p>
          <a:p>
            <a:r>
              <a:rPr lang="kk-KZ" sz="1800" i="1" dirty="0" smtClean="0">
                <a:solidFill>
                  <a:schemeClr val="tx2"/>
                </a:solidFill>
                <a:latin typeface="Arial Narrow" pitchFamily="34" charset="0"/>
              </a:rPr>
              <a:t>По программе “Ауыл ел бесігі”- 481 196,0 тысяч тенге;</a:t>
            </a:r>
          </a:p>
          <a:p>
            <a:r>
              <a:rPr lang="kk-KZ" sz="1800" i="1" dirty="0" smtClean="0">
                <a:solidFill>
                  <a:schemeClr val="tx2"/>
                </a:solidFill>
                <a:latin typeface="Arial Narrow" pitchFamily="34" charset="0"/>
              </a:rPr>
              <a:t>Предоставление жилищных сертификатов как социальная помощь физическим лицам- 15  000,0 тысяч тенге;</a:t>
            </a:r>
          </a:p>
          <a:p>
            <a:r>
              <a:rPr lang="kk-KZ" sz="1800" i="1" dirty="0" smtClean="0">
                <a:solidFill>
                  <a:schemeClr val="tx2"/>
                </a:solidFill>
                <a:latin typeface="Arial Narrow" pitchFamily="34" charset="0"/>
              </a:rPr>
              <a:t>Бюджетные кредиты для предоставление жилищных сертификатов (социальная потдержка в виде бюджетного кредита)- 6000,0 тысяч тенге;</a:t>
            </a:r>
          </a:p>
          <a:p>
            <a:r>
              <a:rPr lang="kk-KZ" sz="1800" i="1" dirty="0" smtClean="0">
                <a:solidFill>
                  <a:schemeClr val="tx2"/>
                </a:solidFill>
                <a:latin typeface="Arial Narrow" pitchFamily="34" charset="0"/>
              </a:rPr>
              <a:t>Оплата поверенному агенту по предоставление жилищных сертификатов(оциальная потдержка в виде бюджетного кредита)- 150,0 тысяч тенге;</a:t>
            </a:r>
          </a:p>
          <a:p>
            <a:endParaRPr lang="kk-KZ" sz="2000" i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None/>
            </a:pPr>
            <a:endParaRPr lang="kk-KZ" sz="2400" i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marL="64008" indent="0">
              <a:buNone/>
            </a:pPr>
            <a:endParaRPr lang="ru-RU" sz="2400" i="1" dirty="0" smtClean="0">
              <a:latin typeface="Arial Narrow" pitchFamily="34" charset="0"/>
            </a:endParaRPr>
          </a:p>
          <a:p>
            <a:endParaRPr lang="ru-RU" sz="2400" i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76336"/>
          </a:xfrm>
        </p:spPr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rgbClr val="FF0000"/>
                </a:solidFill>
              </a:rPr>
              <a:t>Благоустройство и озеленение населенных пунктов </a:t>
            </a:r>
            <a:r>
              <a:rPr lang="kk-KZ" sz="2800" i="1" dirty="0" smtClean="0">
                <a:solidFill>
                  <a:srgbClr val="FF0000"/>
                </a:solidFill>
                <a:latin typeface="Arial Narrow" pitchFamily="34" charset="0"/>
              </a:rPr>
              <a:t>257 747,0  тысяч тенге;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626" name="AutoShape 2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1857364"/>
            <a:ext cx="4536505" cy="40199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0072" y="2000240"/>
            <a:ext cx="37444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k-KZ" i="1" dirty="0" smtClean="0"/>
              <a:t> </a:t>
            </a:r>
            <a:r>
              <a:rPr lang="kk-KZ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Текущий ремонт прилегающей территории вдоль русла реки г.Есик 200000</a:t>
            </a: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,0</a:t>
            </a:r>
            <a:r>
              <a:rPr lang="kk-KZ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тысяч тенге; </a:t>
            </a:r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Установка </a:t>
            </a:r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спротплощадок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« </a:t>
            </a:r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Ворк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Аут» в СНП- 57 747</a:t>
            </a:r>
            <a:r>
              <a:rPr lang="en-US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,0</a:t>
            </a:r>
            <a:r>
              <a:rPr lang="kk-KZ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тысяч тенге;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kk-KZ" sz="3600" i="1" dirty="0" smtClean="0">
                <a:solidFill>
                  <a:srgbClr val="FF0000"/>
                </a:solidFill>
                <a:latin typeface="Arial Narrow" pitchFamily="34" charset="0"/>
              </a:rPr>
              <a:t>Кап расх подведомосткенных ГУ и организаций – 244756,0 тысяч тенге;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274384"/>
          </a:xfrm>
        </p:spPr>
        <p:txBody>
          <a:bodyPr/>
          <a:lstStyle/>
          <a:p>
            <a:endParaRPr lang="kk-KZ" i="1" dirty="0" smtClean="0">
              <a:latin typeface="Arial Narrow" pitchFamily="34" charset="0"/>
            </a:endParaRPr>
          </a:p>
          <a:p>
            <a:r>
              <a:rPr lang="kk-K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Приобретение </a:t>
            </a:r>
            <a:r>
              <a:rPr lang="kk-K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специализированной техники для коммунальных службный района – </a:t>
            </a:r>
            <a:r>
              <a:rPr lang="kk-K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244 </a:t>
            </a:r>
            <a:r>
              <a:rPr lang="kk-K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756 тысяч </a:t>
            </a:r>
            <a:r>
              <a:rPr lang="kk-KZ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тенге</a:t>
            </a:r>
            <a:endParaRPr lang="ru-RU" i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7633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Bahnschrift SemiBold" pitchFamily="34" charset="0"/>
              </a:rPr>
              <a:t>Развитие системы водоснабжения и водоотведения </a:t>
            </a:r>
            <a:r>
              <a:rPr lang="kk-KZ" sz="2800" i="1" dirty="0">
                <a:solidFill>
                  <a:schemeClr val="accent5">
                    <a:lumMod val="75000"/>
                  </a:schemeClr>
                </a:solidFill>
                <a:latin typeface="Bahnschrift SemiBold" pitchFamily="34" charset="0"/>
              </a:rPr>
              <a:t/>
            </a:r>
            <a:br>
              <a:rPr lang="kk-KZ" sz="2800" i="1" dirty="0">
                <a:solidFill>
                  <a:schemeClr val="accent5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kk-KZ" sz="2800" i="1" dirty="0">
                <a:solidFill>
                  <a:schemeClr val="accent5">
                    <a:lumMod val="75000"/>
                  </a:schemeClr>
                </a:solidFill>
                <a:latin typeface="Bahnschrift SemiBold" pitchFamily="34" charset="0"/>
              </a:rPr>
              <a:t>5</a:t>
            </a:r>
            <a:r>
              <a:rPr lang="kk-KZ" sz="2800" i="1" dirty="0" smtClean="0">
                <a:solidFill>
                  <a:schemeClr val="accent5">
                    <a:lumMod val="75000"/>
                  </a:schemeClr>
                </a:solidFill>
                <a:latin typeface="Bahnschrift SemiBold" pitchFamily="34" charset="0"/>
              </a:rPr>
              <a:t>12 </a:t>
            </a:r>
            <a:r>
              <a:rPr lang="kk-KZ" sz="2800" i="1" dirty="0" smtClean="0">
                <a:solidFill>
                  <a:schemeClr val="accent5">
                    <a:lumMod val="75000"/>
                  </a:schemeClr>
                </a:solidFill>
                <a:latin typeface="Bahnschrift SemiBold" pitchFamily="34" charset="0"/>
              </a:rPr>
              <a:t>833,0 </a:t>
            </a:r>
            <a:r>
              <a:rPr lang="kk-KZ" sz="2800" i="1" dirty="0">
                <a:solidFill>
                  <a:schemeClr val="accent5">
                    <a:lumMod val="75000"/>
                  </a:schemeClr>
                </a:solidFill>
                <a:latin typeface="Bahnschrift SemiBold" pitchFamily="34" charset="0"/>
              </a:rPr>
              <a:t>тысяч тенге</a:t>
            </a:r>
            <a:endParaRPr lang="ru-RU" sz="2800" i="1" dirty="0">
              <a:solidFill>
                <a:schemeClr val="accent5">
                  <a:lumMod val="75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26626" name="AutoShape 2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дипломмен ауылға суре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9552" y="1844824"/>
            <a:ext cx="54726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ПСД на ре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стр системы водосн с. Ащыбулак-10787,0 тыс тенге;</a:t>
            </a:r>
          </a:p>
          <a:p>
            <a:pPr>
              <a:buFont typeface="Wingdings" pitchFamily="2" charset="2"/>
              <a:buChar char="ü"/>
            </a:pP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 ПСД на рек и стр системы водосн с. Казахстан-12131,0 тыс тенге;</a:t>
            </a:r>
          </a:p>
          <a:p>
            <a:pPr>
              <a:buFont typeface="Wingdings" pitchFamily="2" charset="2"/>
              <a:buChar char="ü"/>
            </a:pP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 ПСД на рек и стр системы водосн с.Нура,корректировка-26331,0 тыс тенге;</a:t>
            </a:r>
          </a:p>
          <a:p>
            <a:pPr>
              <a:buFont typeface="Wingdings" pitchFamily="2" charset="2"/>
              <a:buChar char="ü"/>
            </a:pPr>
            <a:endParaRPr lang="kk-KZ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Century Gothic" pitchFamily="34" charset="0"/>
            </a:endParaRPr>
          </a:p>
        </p:txBody>
      </p:sp>
      <p:pic>
        <p:nvPicPr>
          <p:cNvPr id="2050" name="Picture 2" descr="C:\Users\User\Downloads\Фото 2019 объеты (1)\Ават\IMG-20190910-WA0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9856"/>
            <a:ext cx="3240360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546848" cy="4162482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kk-K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ПСД на рек и стр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системы водосн с. Кызылжар, корректировка-13584,0 тыс тенге;</a:t>
            </a:r>
            <a:endParaRPr lang="kk-KZ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ПСД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рек и стр систем водоснабжения с.Шелек-5000,0 тыс тенге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 </a:t>
            </a:r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стр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канализационных сетей с.Шелек- 400000,0 </a:t>
            </a:r>
            <a:r>
              <a:rPr lang="kk-KZ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 тенге;</a:t>
            </a:r>
          </a:p>
          <a:p>
            <a:pPr>
              <a:buFontTx/>
              <a:buChar char="-"/>
            </a:pPr>
            <a:endParaRPr lang="kk-KZ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kk-KZ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kk-KZ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3074" name="Picture 2" descr="C:\Users\User\Downloads\Фото 2019 объеты\Ащысай\IMG-20190910-WA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798422" cy="44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546848" cy="4162482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kk-K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 ПСД на рек и стр системы водосн с.Аймен-5000,0 тыс тенге;</a:t>
            </a:r>
          </a:p>
          <a:p>
            <a:pPr marL="64008" indent="0">
              <a:buNone/>
            </a:pP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Разраб ПСД на рек и стр системы водосн с.Коктобе-5000,0 тыс тенге;</a:t>
            </a:r>
          </a:p>
          <a:p>
            <a:pPr marL="64008" indent="0">
              <a:buNone/>
            </a:pP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Разраб ПСД на рек и стр системы водосн с.Карасай-5000,0 тыс тенге;</a:t>
            </a:r>
          </a:p>
          <a:p>
            <a:pPr marL="64008" indent="0">
              <a:buNone/>
            </a:pPr>
            <a:endParaRPr lang="ru-RU" sz="2800" dirty="0"/>
          </a:p>
        </p:txBody>
      </p:sp>
      <p:pic>
        <p:nvPicPr>
          <p:cNvPr id="3074" name="Picture 2" descr="C:\Users\User\Downloads\Фото 2019 объеты\Ащысай\IMG-20190910-WA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798422" cy="44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546848" cy="4162482"/>
          </a:xfrm>
        </p:spPr>
        <p:txBody>
          <a:bodyPr>
            <a:normAutofit fontScale="92500"/>
          </a:bodyPr>
          <a:lstStyle/>
          <a:p>
            <a:pPr marL="64008" indent="0">
              <a:buNone/>
            </a:pP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ПСД на рек и стр систем водоснабжения с.Байдибек би-5000,0 тыс тенге;</a:t>
            </a:r>
          </a:p>
          <a:p>
            <a:pPr marL="64008" indent="0">
              <a:buNone/>
            </a:pP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ПСД на рек и стр систем канализационных сетей с.Байдибек би-5000,0 тенге;</a:t>
            </a:r>
          </a:p>
          <a:p>
            <a:pPr marL="64008" indent="0">
              <a:buNone/>
            </a:pPr>
            <a:r>
              <a:rPr lang="kk-KZ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Разраб ПСД на рек и стр системы водосн с.Рахат-5000,0 тыс тенге;</a:t>
            </a:r>
          </a:p>
          <a:p>
            <a:pPr marL="64008" indent="0">
              <a:buNone/>
            </a:pPr>
            <a:endParaRPr lang="kk-KZ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3074" name="Picture 2" descr="C:\Users\User\Downloads\Фото 2019 объеты\Ащысай\IMG-20190910-WA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798422" cy="44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4402832" cy="54726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Разраб ПСД на рек и стр системы водосн с.Кайназар -5000,0 тыс тенге;</a:t>
            </a:r>
          </a:p>
          <a:p>
            <a:pPr marL="64008" indent="0">
              <a:buNone/>
            </a:pP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Разраб ПСД на рек и стр системы водосн с.Болек -5000,0 тыс тенге;</a:t>
            </a:r>
          </a:p>
          <a:p>
            <a:pPr marL="64008" indent="0">
              <a:buNone/>
            </a:pP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Разраб ПСД на рек и стр системы водосн с.Орикти -5000,0 тыс тенге;</a:t>
            </a:r>
          </a:p>
          <a:p>
            <a:pPr marL="64008" indent="0">
              <a:buNone/>
            </a:pPr>
            <a:endParaRPr lang="kk-KZ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4" name="Picture 2" descr="C:\Users\User\Downloads\Фото 2019 объеты (1)\Екпенди\IMG-20190910-WA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02" y="692696"/>
            <a:ext cx="398717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1073</TotalTime>
  <Words>424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  Отдел жилищно-коммунального хозяйства и жилищной инспекции Енбекшиказахского района</vt:lpstr>
      <vt:lpstr>Расходы государственного органа 2 217 210,0 тысяч тенге</vt:lpstr>
      <vt:lpstr>Благоустройство и озеленение населенных пунктов 257 747,0  тысяч тенге;</vt:lpstr>
      <vt:lpstr>Кап расх подведомосткенных ГУ и организаций – 244756,0 тысяч тенге;</vt:lpstr>
      <vt:lpstr>Развитие системы водоснабжения и водоотведения  512 833,0 тысяч тенге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экономики и бюджетного планирования Карасайского района</dc:title>
  <dc:creator>xxx</dc:creator>
  <cp:lastModifiedBy>Пользователь</cp:lastModifiedBy>
  <cp:revision>115</cp:revision>
  <cp:lastPrinted>2019-11-05T08:08:06Z</cp:lastPrinted>
  <dcterms:created xsi:type="dcterms:W3CDTF">2019-10-28T06:02:21Z</dcterms:created>
  <dcterms:modified xsi:type="dcterms:W3CDTF">2021-01-27T06:05:39Z</dcterms:modified>
</cp:coreProperties>
</file>