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442" r:id="rId2"/>
    <p:sldId id="460" r:id="rId3"/>
    <p:sldId id="458" r:id="rId4"/>
    <p:sldId id="462" r:id="rId5"/>
    <p:sldId id="482" r:id="rId6"/>
    <p:sldId id="471" r:id="rId7"/>
    <p:sldId id="465" r:id="rId8"/>
  </p:sldIdLst>
  <p:sldSz cx="9906000" cy="6858000" type="A4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41" userDrawn="1">
          <p15:clr>
            <a:srgbClr val="A4A3A4"/>
          </p15:clr>
        </p15:guide>
        <p15:guide id="2" pos="2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FF"/>
    <a:srgbClr val="0A259A"/>
    <a:srgbClr val="FFCCCC"/>
    <a:srgbClr val="66FF99"/>
    <a:srgbClr val="66FF66"/>
    <a:srgbClr val="57D6E7"/>
    <a:srgbClr val="7DFFB8"/>
    <a:srgbClr val="66CCFF"/>
    <a:srgbClr val="99CCFF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1808" autoAdjust="0"/>
    <p:restoredTop sz="98746" autoAdjust="0"/>
  </p:normalViewPr>
  <p:slideViewPr>
    <p:cSldViewPr snapToGrid="0">
      <p:cViewPr>
        <p:scale>
          <a:sx n="63" d="100"/>
          <a:sy n="63" d="100"/>
        </p:scale>
        <p:origin x="-1152" y="-300"/>
      </p:cViewPr>
      <p:guideLst>
        <p:guide orient="horz" pos="2341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2818190995356524E-2"/>
          <c:y val="0.14742286978635083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99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8540</c:v>
                </c:pt>
                <c:pt idx="1">
                  <c:v>15324</c:v>
                </c:pt>
                <c:pt idx="2">
                  <c:v>16324</c:v>
                </c:pt>
              </c:numCache>
            </c:numRef>
          </c:val>
        </c:ser>
        <c:axId val="107423616"/>
        <c:axId val="107425152"/>
      </c:barChart>
      <c:catAx>
        <c:axId val="1074236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07425152"/>
        <c:crosses val="autoZero"/>
        <c:auto val="1"/>
        <c:lblAlgn val="ctr"/>
        <c:lblOffset val="100"/>
      </c:catAx>
      <c:valAx>
        <c:axId val="107425152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07423616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178"/>
      <c:perspective val="110"/>
    </c:view3D>
    <c:plotArea>
      <c:layout>
        <c:manualLayout>
          <c:layoutTarget val="inner"/>
          <c:xMode val="edge"/>
          <c:yMode val="edge"/>
          <c:x val="1.8518518518518583E-2"/>
          <c:y val="5.568705549013777E-2"/>
          <c:w val="0.96604938271604934"/>
          <c:h val="0.944312944509861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165100" prst="coolSlant"/>
            </a:sp3d>
          </c:spPr>
          <c:explosion val="10"/>
          <c:dPt>
            <c:idx val="0"/>
            <c:spPr>
              <a:solidFill>
                <a:srgbClr val="0A259A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3"/>
            <c:spPr>
              <a:solidFill>
                <a:srgbClr val="FFCCC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Лист1!$A$2:$A$5</c:f>
              <c:strCache>
                <c:ptCount val="4"/>
                <c:pt idx="0">
                  <c:v>ИПН</c:v>
                </c:pt>
                <c:pt idx="1">
                  <c:v>СОЦ НАЛОГ</c:v>
                </c:pt>
                <c:pt idx="2">
                  <c:v>НАЛОГ</c:v>
                </c:pt>
                <c:pt idx="3">
                  <c:v>ПР.РЕС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2558.8000000000002</c:v>
                </c:pt>
                <c:pt idx="1">
                  <c:v>1953.7</c:v>
                </c:pt>
                <c:pt idx="2">
                  <c:v>246.2</c:v>
                </c:pt>
                <c:pt idx="3">
                  <c:v>103.2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2818190995356441E-2"/>
          <c:y val="4.1241483002634367E-2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57D6E7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841</c:v>
                </c:pt>
                <c:pt idx="1">
                  <c:v>2003</c:v>
                </c:pt>
                <c:pt idx="2">
                  <c:v>2003</c:v>
                </c:pt>
              </c:numCache>
            </c:numRef>
          </c:val>
        </c:ser>
        <c:axId val="133931776"/>
        <c:axId val="133933312"/>
      </c:barChart>
      <c:catAx>
        <c:axId val="1339317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33933312"/>
        <c:crosses val="autoZero"/>
        <c:auto val="1"/>
        <c:lblAlgn val="ctr"/>
        <c:lblOffset val="100"/>
      </c:catAx>
      <c:valAx>
        <c:axId val="133933312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33931776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0.49103</cdr:x>
      <cdr:y>0.17257</cdr:y>
    </cdr:from>
    <cdr:to>
      <cdr:x>0.5867</cdr:x>
      <cdr:y>0.25166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rot="10800000" flipH="1" flipV="1">
          <a:off x="4717774" y="738664"/>
          <a:ext cx="919123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15324,0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0.16563</cdr:x>
      <cdr:y>0.22846</cdr:y>
    </cdr:from>
    <cdr:to>
      <cdr:x>0.33169</cdr:x>
      <cdr:y>0.30755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rot="10800000" flipH="1" flipV="1">
          <a:off x="1591366" y="977903"/>
          <a:ext cx="1595444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kk-KZ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8540,0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0.11104</cdr:x>
      <cdr:y>0.28626</cdr:y>
    </cdr:from>
    <cdr:to>
      <cdr:x>0.25418</cdr:x>
      <cdr:y>0.36535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rot="10800000" flipH="1" flipV="1">
          <a:off x="1066853" y="1225316"/>
          <a:ext cx="1375264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0.94347</cdr:x>
      <cdr:y>0.32844</cdr:y>
    </cdr:to>
    <cdr:pic>
      <cdr:nvPicPr>
        <cdr:cNvPr id="2" name="Picture 8" descr="Ð¸ÐºÐ¾Ð½ÐºÐ° diesel locomotive, Ð»Ð¾ÐºÐ¾Ð¼Ð¾ÑÐ¸Ð², Ð¿Ð¾ÐµÐ·Ð´,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lc="http://schemas.openxmlformats.org/drawingml/2006/lockedCanvas" xmlns="" xmlns:a14="http://schemas.microsoft.com/office/drawing/2010/main" xmlns:p="http://schemas.openxmlformats.org/presentationml/2006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7764398" cy="1550995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lc="http://schemas.openxmlformats.org/drawingml/2006/lockedCanvas" xmlns="" xmlns:a14="http://schemas.microsoft.com/office/drawing/2010/main" xmlns:p="http://schemas.openxmlformats.org/presentationml/2006/main" xmlns:r="http://schemas.openxmlformats.org/officeDocument/2006/relationships">
              <a:solidFill>
                <a:srgbClr val="FFFFFF"/>
              </a:solidFill>
            </a14:hiddenFill>
          </a:ext>
        </a:extLst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0.10472</cdr:x>
      <cdr:y>0.3226</cdr:y>
    </cdr:from>
    <cdr:to>
      <cdr:x>0.27879</cdr:x>
      <cdr:y>0.40345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17314" y="1350948"/>
          <a:ext cx="152479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0.1649</cdr:x>
      <cdr:y>0.27776</cdr:y>
    </cdr:from>
    <cdr:to>
      <cdr:x>0.31165</cdr:x>
      <cdr:y>0.3586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rot="10800000" flipV="1">
          <a:off x="1444485" y="1163157"/>
          <a:ext cx="1285461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841,0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0.47806</cdr:x>
      <cdr:y>0.12025</cdr:y>
    </cdr:from>
    <cdr:to>
      <cdr:x>0.60212</cdr:x>
      <cdr:y>0.2011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187688" y="503581"/>
          <a:ext cx="1086678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3282,0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0.79732</cdr:x>
      <cdr:y>0.12025</cdr:y>
    </cdr:from>
    <cdr:to>
      <cdr:x>0.91679</cdr:x>
      <cdr:y>0.2011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984274" y="503581"/>
          <a:ext cx="1046543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2003,0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06357" y="4715909"/>
            <a:ext cx="4984962" cy="44677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361762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872970" y="273050"/>
            <a:ext cx="5537730" cy="585311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95297" y="1435101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3" indent="-142873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5630" y="6400415"/>
            <a:ext cx="275071" cy="27699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1467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1" r:id="rId5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6"/>
          <p:cNvSpPr>
            <a:spLocks noGrp="1"/>
          </p:cNvSpPr>
          <p:nvPr>
            <p:ph type="ctrTitle"/>
          </p:nvPr>
        </p:nvSpPr>
        <p:spPr>
          <a:xfrm>
            <a:off x="4143400" y="2362133"/>
            <a:ext cx="4992555" cy="1758057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ИСПОЛНЕНИЯ БЮДЖЕТА 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6"/>
          <p:cNvSpPr txBox="1">
            <a:spLocks/>
          </p:cNvSpPr>
          <p:nvPr/>
        </p:nvSpPr>
        <p:spPr>
          <a:xfrm>
            <a:off x="3339819" y="6453336"/>
            <a:ext cx="2886321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rgbClr val="0A25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с.Казахстан,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2020г.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AutoShape 249"/>
          <p:cNvCxnSpPr>
            <a:cxnSpLocks noChangeShapeType="1"/>
          </p:cNvCxnSpPr>
          <p:nvPr/>
        </p:nvCxnSpPr>
        <p:spPr bwMode="auto">
          <a:xfrm flipV="1">
            <a:off x="0" y="570017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AutoShape 249"/>
          <p:cNvCxnSpPr>
            <a:cxnSpLocks noChangeShapeType="1"/>
          </p:cNvCxnSpPr>
          <p:nvPr/>
        </p:nvCxnSpPr>
        <p:spPr bwMode="auto">
          <a:xfrm flipV="1">
            <a:off x="0" y="6244443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0"/>
            <a:ext cx="8728365" cy="2554541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 algn="ctr" fontAlgn="ctr">
              <a:buNone/>
            </a:pP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бюджета Аппарат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Жагатальского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сельского округа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Алакольского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по  состоянию </a:t>
            </a:r>
            <a:b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 июля 2020 года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altLang="ru-RU" sz="24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28800"/>
            <a:ext cx="2158282" cy="1992260"/>
          </a:xfrm>
          <a:prstGeom prst="rect">
            <a:avLst/>
          </a:prstGeom>
        </p:spPr>
      </p:pic>
      <p:pic>
        <p:nvPicPr>
          <p:cNvPr id="25" name="Picture 2" descr="http://wpc-spb.ru/wp-content/uploads/2016/12/%D1%87%D0%B5%D0%BB%D0%BE%D0%B2%D0%B5%D1%87%D0%B5%D0%BA-%D1%81-%D0%BA%D0%B0%D1%80%D0%B0%D0%BD%D0%B4%D0%B0%D1%88%D0%BE%D0%BC-768x11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07373" y="4005064"/>
            <a:ext cx="1488569" cy="200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ятиугольник 28"/>
          <p:cNvSpPr/>
          <p:nvPr/>
        </p:nvSpPr>
        <p:spPr>
          <a:xfrm>
            <a:off x="1949116" y="1772816"/>
            <a:ext cx="7956884" cy="1800200"/>
          </a:xfrm>
          <a:prstGeom prst="homePlate">
            <a:avLst/>
          </a:prstGeom>
          <a:solidFill>
            <a:srgbClr val="66CCFF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32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ПОСТУПЛЕНИЯ</a:t>
            </a:r>
          </a:p>
          <a:p>
            <a:pPr lvl="0" algn="ctr"/>
            <a:r>
              <a:rPr lang="ru-RU" altLang="ru-RU" sz="32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16324,0 тыс. тенге</a:t>
            </a:r>
          </a:p>
        </p:txBody>
      </p:sp>
      <p:sp>
        <p:nvSpPr>
          <p:cNvPr id="30" name="Пятиугольник 29"/>
          <p:cNvSpPr/>
          <p:nvPr/>
        </p:nvSpPr>
        <p:spPr>
          <a:xfrm>
            <a:off x="328773" y="4118257"/>
            <a:ext cx="7956884" cy="1800200"/>
          </a:xfrm>
          <a:prstGeom prst="homePlate">
            <a:avLst/>
          </a:prstGeom>
          <a:solidFill>
            <a:srgbClr val="0A259A"/>
          </a:solidFill>
          <a:ln>
            <a:solidFill>
              <a:srgbClr val="0A259A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32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РАСХОДЫ</a:t>
            </a:r>
          </a:p>
          <a:p>
            <a:pPr algn="ctr"/>
            <a:r>
              <a:rPr lang="ru-RU" altLang="ru-RU" sz="32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17606,8 млн. тенге</a:t>
            </a:r>
          </a:p>
        </p:txBody>
      </p:sp>
      <p:cxnSp>
        <p:nvCxnSpPr>
          <p:cNvPr id="18" name="AutoShape 249"/>
          <p:cNvCxnSpPr>
            <a:cxnSpLocks noChangeShapeType="1"/>
          </p:cNvCxnSpPr>
          <p:nvPr/>
        </p:nvCxnSpPr>
        <p:spPr bwMode="auto">
          <a:xfrm flipV="1">
            <a:off x="0" y="6127669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AutoShape 249"/>
          <p:cNvCxnSpPr>
            <a:cxnSpLocks noChangeShapeType="1"/>
          </p:cNvCxnSpPr>
          <p:nvPr/>
        </p:nvCxnSpPr>
        <p:spPr bwMode="auto">
          <a:xfrm flipV="1">
            <a:off x="0" y="1755570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186608"/>
          <a:ext cx="8237083" cy="196427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450770"/>
                <a:gridCol w="1585912"/>
                <a:gridCol w="1632857"/>
                <a:gridCol w="1567544"/>
              </a:tblGrid>
              <a:tr h="137276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Наименование показателей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01.07.2018 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01.07.2019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01.07.2020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646551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ПОСТУПЛЕНИЯ В БЮДЖЕТ сельского округа , всего: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8540,0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15324,0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16324,0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403325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Налоговые поступления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841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2003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2003,0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61840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Поступления трансфертов (субвенций)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7699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12321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13321,0</a:t>
                      </a: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394370" y="6313714"/>
            <a:ext cx="511629" cy="5442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620982" cy="1496291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62" y="1"/>
            <a:ext cx="8218325" cy="2246765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fontAlgn="ctr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поступлений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бюджета Аппарат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Жагатальского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сельского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округаАлакольского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 июля за 2018 – 2020 год, тыс.тенге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800" b="1" dirty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96519" y="6277174"/>
            <a:ext cx="292705" cy="523216"/>
          </a:xfrm>
        </p:spPr>
        <p:txBody>
          <a:bodyPr/>
          <a:lstStyle/>
          <a:p>
            <a:pPr algn="ctr"/>
            <a:r>
              <a:rPr lang="kk-KZ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372" y="0"/>
            <a:ext cx="9089571" cy="1508101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 hangingPunct="0"/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поступлений на 1 июля</a:t>
            </a:r>
            <a:b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2018 – 2020  годы, тыс.тенге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Диаграмма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6492689"/>
              </p:ext>
            </p:extLst>
          </p:nvPr>
        </p:nvGraphicFramePr>
        <p:xfrm>
          <a:off x="0" y="1590260"/>
          <a:ext cx="9607826" cy="4280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7659365" y="2202505"/>
            <a:ext cx="11644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16324,0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34707" y="4088699"/>
            <a:ext cx="1829710" cy="160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59428" y="5657671"/>
            <a:ext cx="25056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121,0 тыс.тенге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88086" y="5446302"/>
            <a:ext cx="18179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налог на имущества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24,0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тенге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-595744" y="3903836"/>
            <a:ext cx="23651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ИПН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1020,0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тыс.тенге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1048298" y="1060172"/>
          <a:ext cx="8229600" cy="4722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0"/>
            <a:ext cx="9613900" cy="2062099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Основные виды 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налоговых поступлений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на 1 июля 2020 года,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.тенге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endParaRPr kumimoji="0" lang="ru-RU" altLang="ru-RU" sz="3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5564579" y="5476087"/>
            <a:ext cx="2458192" cy="1381913"/>
          </a:xfrm>
          <a:prstGeom prst="rect">
            <a:avLst/>
          </a:prstGeom>
          <a:solidFill>
            <a:srgbClr val="CCFFFF"/>
          </a:solidFill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ПРИМЕЧАНИЕ: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Всего налоговых поступлений 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на 1 июля 2020 года       2003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,0 тыс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.тенге 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110,4%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в целом от поступлений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046142" y="3864429"/>
            <a:ext cx="619372" cy="43679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18857" y="4441371"/>
            <a:ext cx="1295400" cy="1230087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12677" y="4619501"/>
            <a:ext cx="2034637" cy="96487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780320" y="3569347"/>
            <a:ext cx="23651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налог на транспортные средства с физ.лицо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838,0 тыс.тенге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428082" y="3480545"/>
            <a:ext cx="541747" cy="133512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 descr="gallery_2d9bf59dd28ca273e04461ece80f15e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4731026"/>
            <a:ext cx="2372139" cy="2126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2" descr="Ð¸ÐºÐ¾Ð½ÐºÐ° ÑÑÐ°Ð»ÐµÑ, toilet,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699" y="2862334"/>
            <a:ext cx="902146" cy="97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 descr="getNewsImage.ph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18571" y="4592751"/>
            <a:ext cx="1223542" cy="1112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" name="Picture 8" descr="Ð¸ÐºÐ¾Ð½ÐºÐ° diesel locomotive, Ð»Ð¾ÐºÐ¾Ð¼Ð¾ÑÐ¸Ð², Ð¿Ð¾ÐµÐ·Ð´,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826" y="2570922"/>
            <a:ext cx="1046921" cy="91440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6492689"/>
              </p:ext>
            </p:extLst>
          </p:nvPr>
        </p:nvGraphicFramePr>
        <p:xfrm>
          <a:off x="689113" y="2093845"/>
          <a:ext cx="8759687" cy="4187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43348" y="191417"/>
            <a:ext cx="67245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Налоговые поступления в динамике, тыс.тенге</a:t>
            </a:r>
          </a:p>
          <a:p>
            <a:pPr algn="ctr" fontAlgn="ctr"/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1 июля за 2018 – 2020 годы</a:t>
            </a:r>
            <a:endParaRPr lang="en-US" altLang="ru-RU" sz="3200" b="1" dirty="0" smtClean="0">
              <a:solidFill>
                <a:srgbClr val="0A259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906000" cy="1938988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 algn="ctr" fontAlgn="ctr">
              <a:buNone/>
            </a:pP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Исполнение бюджета по расходам </a:t>
            </a:r>
            <a:b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на 1 июля за 2018-2020 годы, тыс.тенге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  <a:sym typeface="Myriad Pro Semibold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4071" y="1107081"/>
          <a:ext cx="8106886" cy="4237447"/>
        </p:xfrm>
        <a:graphic>
          <a:graphicData uri="http://schemas.openxmlformats.org/drawingml/2006/table">
            <a:tbl>
              <a:tblPr/>
              <a:tblGrid>
                <a:gridCol w="139277"/>
                <a:gridCol w="3210078"/>
                <a:gridCol w="887896"/>
                <a:gridCol w="1179444"/>
                <a:gridCol w="1020417"/>
                <a:gridCol w="861391"/>
                <a:gridCol w="808383"/>
              </a:tblGrid>
              <a:tr h="4493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1.07.2018 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1.07.2019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 июля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2020 года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период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 всего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8298,7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10788,7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23924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17890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17606,8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числе: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Услуги по обеспечению деятельности </a:t>
                      </a:r>
                      <a:r>
                        <a:rPr lang="ru-RU" sz="1200" b="0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акима</a:t>
                      </a:r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города районного значения, села, поселка, сельского округа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7299,7</a:t>
                      </a:r>
                      <a:endParaRPr lang="ru-RU" sz="1200" b="0" i="0" u="none" strike="noStrike" dirty="0" smtClean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8817,4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10026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9836,4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Освещение улиц в населенных пунктах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6456,0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6374,4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санитарии населенных пунктов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Благоустройство и озеленение населенных пунктов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1151,7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652,2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функционирования автомобильных дорог в городах районного значения, селах, поселках, сельских округах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Капитальные расходы государственного органа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460,6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168,8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09315" y="0"/>
            <a:ext cx="696686" cy="5987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CCE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2640522</TotalTime>
  <Words>249</Words>
  <Application>Microsoft Office PowerPoint</Application>
  <PresentationFormat>Лист A4 (210x297 мм)</PresentationFormat>
  <Paragraphs>116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ИСПОЛНЕНИЯ БЮДЖЕТА  </vt:lpstr>
      <vt:lpstr>Структура бюджета Аппарат акима Жагатальского сельского округа Алакольского района по  состоянию  на 1 июля 2020 года  </vt:lpstr>
      <vt:lpstr>Структура поступлений бюджета Аппарат акима Жагатальского сельского округаАлакольского района на 1 июля за 2018 – 2020 год, тыс.тенге </vt:lpstr>
      <vt:lpstr>Динамика поступлений на 1 июля за 2018 – 2020  годы, тыс.тенге </vt:lpstr>
      <vt:lpstr>Слайд 5</vt:lpstr>
      <vt:lpstr>Слайд 6</vt:lpstr>
      <vt:lpstr>Исполнение бюджета по расходам  на 1 июля за 2018-2020 годы, тыс.тенге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 ПРОГРАММЫ РАЗВИТИЯ «АЛМАТЫ-2020» ЗА 2016 ГОД</dc:title>
  <dc:creator>Indira</dc:creator>
  <cp:keywords>Бесконечная работа</cp:keywords>
  <cp:lastModifiedBy>Пользователь</cp:lastModifiedBy>
  <cp:revision>1532</cp:revision>
  <cp:lastPrinted>2017-04-28T05:08:38Z</cp:lastPrinted>
  <dcterms:modified xsi:type="dcterms:W3CDTF">2021-01-15T15:06:39Z</dcterms:modified>
</cp:coreProperties>
</file>