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drawings/drawing7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9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10.xml" ContentType="application/vnd.openxmlformats-officedocument.drawingml.chartshapes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11.xml" ContentType="application/vnd.openxmlformats-officedocument.drawingml.chartshapes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notesSlides/notesSlide2.xml" ContentType="application/vnd.openxmlformats-officedocument.presentationml.notesSlide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drawings/drawing12.xml" ContentType="application/vnd.openxmlformats-officedocument.drawingml.chartshapes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64" r:id="rId2"/>
    <p:sldId id="500" r:id="rId3"/>
    <p:sldId id="452" r:id="rId4"/>
    <p:sldId id="257" r:id="rId5"/>
    <p:sldId id="632" r:id="rId6"/>
    <p:sldId id="589" r:id="rId7"/>
    <p:sldId id="624" r:id="rId8"/>
    <p:sldId id="633" r:id="rId9"/>
    <p:sldId id="499" r:id="rId10"/>
    <p:sldId id="665" r:id="rId11"/>
    <p:sldId id="666" r:id="rId12"/>
    <p:sldId id="667" r:id="rId13"/>
    <p:sldId id="668" r:id="rId14"/>
    <p:sldId id="676" r:id="rId15"/>
    <p:sldId id="677" r:id="rId16"/>
    <p:sldId id="662" r:id="rId17"/>
    <p:sldId id="663" r:id="rId18"/>
    <p:sldId id="664" r:id="rId19"/>
    <p:sldId id="669" r:id="rId20"/>
    <p:sldId id="670" r:id="rId21"/>
    <p:sldId id="671" r:id="rId22"/>
    <p:sldId id="672" r:id="rId23"/>
    <p:sldId id="673" r:id="rId24"/>
    <p:sldId id="674" r:id="rId25"/>
    <p:sldId id="675" r:id="rId26"/>
    <p:sldId id="687" r:id="rId27"/>
    <p:sldId id="688" r:id="rId28"/>
    <p:sldId id="686" r:id="rId29"/>
    <p:sldId id="679" r:id="rId30"/>
    <p:sldId id="689" r:id="rId31"/>
    <p:sldId id="680" r:id="rId32"/>
    <p:sldId id="681" r:id="rId33"/>
    <p:sldId id="682" r:id="rId34"/>
    <p:sldId id="683" r:id="rId35"/>
    <p:sldId id="684" r:id="rId36"/>
    <p:sldId id="685" r:id="rId37"/>
    <p:sldId id="597" r:id="rId38"/>
    <p:sldId id="627" r:id="rId39"/>
    <p:sldId id="628" r:id="rId40"/>
    <p:sldId id="629" r:id="rId4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1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8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1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97048352644397E-2"/>
          <c:y val="0.18169967843409371"/>
          <c:w val="0.21090273568751144"/>
          <c:h val="0.65305502187989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Lbls>
            <c:dLbl>
              <c:idx val="0"/>
              <c:layout>
                <c:manualLayout>
                  <c:x val="-2.7365584121361194E-2"/>
                  <c:y val="9.67321557160307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72-48A5-A801-86431CE4BDE2}"/>
                </c:ext>
              </c:extLst>
            </c:dLbl>
            <c:dLbl>
              <c:idx val="1"/>
              <c:layout>
                <c:manualLayout>
                  <c:x val="-2.9651580861367901E-2"/>
                  <c:y val="8.59153841444393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72-48A5-A801-86431CE4BDE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9F-40E7-9D8C-39A9C0A8AF15}"/>
                </c:ext>
              </c:extLst>
            </c:dLbl>
            <c:dLbl>
              <c:idx val="3"/>
              <c:layout>
                <c:manualLayout>
                  <c:x val="-3.2647244011086332E-2"/>
                  <c:y val="-7.0921608470914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472-48A5-A801-86431CE4BDE2}"/>
                </c:ext>
              </c:extLst>
            </c:dLbl>
            <c:dLbl>
              <c:idx val="4"/>
              <c:layout>
                <c:manualLayout>
                  <c:x val="-3.0216018689059043E-2"/>
                  <c:y val="-0.106664110854234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587269549661936E-2"/>
                      <c:h val="9.55714718855773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472-48A5-A801-86431CE4BDE2}"/>
                </c:ext>
              </c:extLst>
            </c:dLbl>
            <c:dLbl>
              <c:idx val="5"/>
              <c:layout>
                <c:manualLayout>
                  <c:x val="-1.2269814462836665E-2"/>
                  <c:y val="-9.77550880589139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472-48A5-A801-86431CE4BDE2}"/>
                </c:ext>
              </c:extLst>
            </c:dLbl>
            <c:dLbl>
              <c:idx val="6"/>
              <c:layout>
                <c:manualLayout>
                  <c:x val="6.8644160551727382E-2"/>
                  <c:y val="-1.97214213038141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472-48A5-A801-86431CE4B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Промышленность</c:v>
                </c:pt>
                <c:pt idx="1">
                  <c:v>Строительство</c:v>
                </c:pt>
                <c:pt idx="2">
                  <c:v>Торговля</c:v>
                </c:pt>
                <c:pt idx="3">
                  <c:v>Транспорт и складирование</c:v>
                </c:pt>
                <c:pt idx="4">
                  <c:v>Образование, здравоохранение и социальная защита</c:v>
                </c:pt>
                <c:pt idx="5">
                  <c:v>Информация и связь</c:v>
                </c:pt>
                <c:pt idx="6">
                  <c:v>Прочие услуги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9.4</c:v>
                </c:pt>
                <c:pt idx="1">
                  <c:v>3</c:v>
                </c:pt>
                <c:pt idx="2">
                  <c:v>18.399999999999999</c:v>
                </c:pt>
                <c:pt idx="3">
                  <c:v>6.3</c:v>
                </c:pt>
                <c:pt idx="4">
                  <c:v>7</c:v>
                </c:pt>
                <c:pt idx="5">
                  <c:v>5.3</c:v>
                </c:pt>
                <c:pt idx="6">
                  <c:v>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72-48A5-A801-86431CE4B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3902409688182234"/>
          <c:y val="0"/>
          <c:w val="0.24356880998475922"/>
          <c:h val="0.9981910095653466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4 876,7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48-452C-B3E0-69C4AAD62660}"/>
                </c:ext>
              </c:extLst>
            </c:dLbl>
            <c:dLbl>
              <c:idx val="1"/>
              <c:layout>
                <c:manualLayout>
                  <c:x val="-3.9049491911052766E-3"/>
                  <c:y val="3.5149603260456242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5 258,8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5193466696253"/>
                      <c:h val="0.18648732012232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48-452C-B3E0-69C4AAD62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4876.7</c:v>
                </c:pt>
                <c:pt idx="1">
                  <c:v>5330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48-452C-B3E0-69C4AAD626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132471430394158E-3"/>
                  <c:y val="-9.282594331624004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48-452C-B3E0-69C4AAD6266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48-452C-B3E0-69C4AAD62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117.9</c:v>
                </c:pt>
                <c:pt idx="1">
                  <c:v>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48-452C-B3E0-69C4AAD62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122240"/>
        <c:axId val="38123776"/>
      </c:barChart>
      <c:catAx>
        <c:axId val="38122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8123776"/>
        <c:crosses val="autoZero"/>
        <c:auto val="1"/>
        <c:lblAlgn val="ctr"/>
        <c:lblOffset val="100"/>
        <c:noMultiLvlLbl val="0"/>
      </c:catAx>
      <c:valAx>
        <c:axId val="38123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8122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657"/>
          <c:y val="0.71104413345205775"/>
          <c:w val="0.25318273248456491"/>
          <c:h val="0.1611718233562500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80329002891"/>
          <c:y val="0.12762590088361467"/>
          <c:w val="0.612413380292404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608,1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02C-42D0-B44F-62B962C2B3D2}"/>
                </c:ext>
              </c:extLst>
            </c:dLbl>
            <c:dLbl>
              <c:idx val="1"/>
              <c:layout>
                <c:manualLayout>
                  <c:x val="-1.51586210208764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5 688,7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FC-43F0-844E-D3CD22350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(уточненный)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608.1</c:v>
                </c:pt>
                <c:pt idx="1">
                  <c:v>3788.7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2C-42D0-B44F-62B962C2B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23968"/>
        <c:axId val="37125504"/>
      </c:barChart>
      <c:catAx>
        <c:axId val="37123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7125504"/>
        <c:crosses val="autoZero"/>
        <c:auto val="1"/>
        <c:lblAlgn val="ctr"/>
        <c:lblOffset val="100"/>
        <c:noMultiLvlLbl val="0"/>
      </c:catAx>
      <c:valAx>
        <c:axId val="3712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7123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657"/>
          <c:y val="0.71104413345205775"/>
          <c:w val="0.25318273248456491"/>
          <c:h val="0.1611718233562500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3 897,0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48-452C-B3E0-69C4AAD62660}"/>
                </c:ext>
              </c:extLst>
            </c:dLbl>
            <c:dLbl>
              <c:idx val="1"/>
              <c:layout>
                <c:manualLayout>
                  <c:x val="-3.9049491911052774E-3"/>
                  <c:y val="3.5149603260456242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9 451,3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5193466696253"/>
                      <c:h val="0.18648732012232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48-452C-B3E0-69C4AAD62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4876.7</c:v>
                </c:pt>
                <c:pt idx="1">
                  <c:v>5330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48-452C-B3E0-69C4AAD626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132471430394164E-3"/>
                  <c:y val="-9.282594331624011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48-452C-B3E0-69C4AAD6266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777,9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48-452C-B3E0-69C4AAD62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117.9</c:v>
                </c:pt>
                <c:pt idx="1">
                  <c:v>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48-452C-B3E0-69C4AAD62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647616"/>
        <c:axId val="73649152"/>
      </c:barChart>
      <c:catAx>
        <c:axId val="73647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3649152"/>
        <c:crosses val="autoZero"/>
        <c:auto val="1"/>
        <c:lblAlgn val="ctr"/>
        <c:lblOffset val="100"/>
        <c:noMultiLvlLbl val="0"/>
      </c:catAx>
      <c:valAx>
        <c:axId val="73649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3647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679"/>
          <c:y val="0.71104413345205775"/>
          <c:w val="0.25318273248456491"/>
          <c:h val="0.1611718233562499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94531374317129E-2"/>
          <c:y val="0.14397493249049695"/>
          <c:w val="0.94610937251366378"/>
          <c:h val="0.66810547127417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27753609023654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en-US" baseline="0" dirty="0" smtClean="0"/>
                      <a:t> 252,4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F3-43E2-93BD-2D3C7550C565}"/>
                </c:ext>
              </c:extLst>
            </c:dLbl>
            <c:dLbl>
              <c:idx val="1"/>
              <c:layout>
                <c:manualLayout>
                  <c:x val="-7.3487219299556861E-3"/>
                  <c:y val="-3.25362298605220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r>
                      <a:rPr lang="en-US" baseline="0" dirty="0" smtClean="0"/>
                      <a:t> 829,5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BD-4730-B6A8-D64A9BB44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11252.4</c:v>
                </c:pt>
                <c:pt idx="1">
                  <c:v>16290.6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6-43E1-B841-8A52748CFB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en-US" baseline="0" dirty="0" smtClean="0"/>
                      <a:t> 747</a:t>
                    </a:r>
                    <a:r>
                      <a:rPr lang="en-US" dirty="0" smtClean="0"/>
                      <a:t>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F3-43E2-93BD-2D3C7550C565}"/>
                </c:ext>
              </c:extLst>
            </c:dLbl>
            <c:dLbl>
              <c:idx val="1"/>
              <c:layout>
                <c:manualLayout>
                  <c:x val="1.224767700341879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15 067,5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B6-43E1-B841-8A52748CF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10747.3</c:v>
                </c:pt>
                <c:pt idx="1">
                  <c:v>15067.5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B6-43E1-B841-8A52748CFB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F3-43E2-93BD-2D3C7550C565}"/>
                </c:ext>
              </c:extLst>
            </c:dLbl>
            <c:dLbl>
              <c:idx val="1"/>
              <c:layout>
                <c:manualLayout>
                  <c:x val="-7.3487219299556861E-3"/>
                  <c:y val="-3.25362298605220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1 761,9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B6-43E1-B841-8A52748CF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505.1</c:v>
                </c:pt>
                <c:pt idx="1">
                  <c:v>1223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B6-43E1-B841-8A52748CF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72147840"/>
        <c:axId val="172149376"/>
      </c:barChart>
      <c:catAx>
        <c:axId val="17214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72149376"/>
        <c:crosses val="autoZero"/>
        <c:auto val="1"/>
        <c:lblAlgn val="ctr"/>
        <c:lblOffset val="100"/>
        <c:noMultiLvlLbl val="0"/>
      </c:catAx>
      <c:valAx>
        <c:axId val="17214937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721478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5D5-458C-8F72-8614F0A8B4D5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463,4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E2-4381-AE49-228C2450DD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(уточненный)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407.5</c:v>
                </c:pt>
                <c:pt idx="1">
                  <c:v>463.4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E2-4381-AE49-228C2450DD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36876668575386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D5-458C-8F72-8614F0A8B4D5}"/>
                </c:ext>
              </c:extLst>
            </c:dLbl>
            <c:dLbl>
              <c:idx val="1"/>
              <c:layout>
                <c:manualLayout>
                  <c:x val="3.4106300057261583E-2"/>
                  <c:y val="-3.602770730131503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5D5-458C-8F72-8614F0A8B4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(уточненный)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87.7</c:v>
                </c:pt>
                <c:pt idx="1">
                  <c:v>82.1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E2-4381-AE49-228C2450D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3123712"/>
        <c:axId val="223129600"/>
      </c:barChart>
      <c:catAx>
        <c:axId val="223123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3129600"/>
        <c:crosses val="autoZero"/>
        <c:auto val="1"/>
        <c:lblAlgn val="ctr"/>
        <c:lblOffset val="100"/>
        <c:noMultiLvlLbl val="0"/>
      </c:catAx>
      <c:valAx>
        <c:axId val="223129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3123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618"/>
          <c:y val="0.71104413345205775"/>
          <c:w val="0.25318273248456491"/>
          <c:h val="0.161171823356250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868,4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48-452C-B3E0-69C4AAD62660}"/>
                </c:ext>
              </c:extLst>
            </c:dLbl>
            <c:dLbl>
              <c:idx val="1"/>
              <c:layout>
                <c:manualLayout>
                  <c:x val="-7.7304257921150879E-2"/>
                  <c:y val="-5.606330610300474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7 818,7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5193466696253"/>
                      <c:h val="0.18648732012232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48-452C-B3E0-69C4AAD62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(уточненный)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4170</c:v>
                </c:pt>
                <c:pt idx="1">
                  <c:v>7818.7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48-452C-B3E0-69C4AAD626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700913635978684E-2"/>
                  <c:y val="-9.2828660655998874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48-452C-B3E0-69C4AAD62660}"/>
                </c:ext>
              </c:extLst>
            </c:dLbl>
            <c:dLbl>
              <c:idx val="1"/>
              <c:layout>
                <c:manualLayout>
                  <c:x val="-1.288148977380363E-2"/>
                  <c:y val="-0.1494381906828754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135,1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0855640130159"/>
                      <c:h val="0.108142223963419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C48-452C-B3E0-69C4AAD62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(уточненный)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132</c:v>
                </c:pt>
                <c:pt idx="1">
                  <c:v>135.1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48-452C-B3E0-69C4AAD62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5105920"/>
        <c:axId val="215107456"/>
      </c:barChart>
      <c:catAx>
        <c:axId val="215105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15107456"/>
        <c:crosses val="autoZero"/>
        <c:auto val="1"/>
        <c:lblAlgn val="ctr"/>
        <c:lblOffset val="100"/>
        <c:noMultiLvlLbl val="0"/>
      </c:catAx>
      <c:valAx>
        <c:axId val="21510745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215105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618"/>
          <c:y val="0.71104413345205775"/>
          <c:w val="0.25318273248456491"/>
          <c:h val="0.161171823356250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53480329002891"/>
          <c:y val="0.12762590088361467"/>
          <c:w val="0.61241338029240433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487226386659121E-3"/>
                  <c:y val="-7.860681490137629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en-US" baseline="0" dirty="0" smtClean="0"/>
                      <a:t> 242,9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02C-42D0-B44F-62B962C2B3D2}"/>
                </c:ext>
              </c:extLst>
            </c:dLbl>
            <c:dLbl>
              <c:idx val="1"/>
              <c:layout>
                <c:manualLayout>
                  <c:x val="6.8875468951212875E-3"/>
                  <c:y val="1.572136298027525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3 523,1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2C-42D0-B44F-62B962C2B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(уточненный)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3030.1</c:v>
                </c:pt>
                <c:pt idx="1">
                  <c:v>3523.1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2C-42D0-B44F-62B962C2B3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4098368149595699E-3"/>
                  <c:y val="7.86068149013767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2C-42D0-B44F-62B962C2B3D2}"/>
                </c:ext>
              </c:extLst>
            </c:dLbl>
            <c:dLbl>
              <c:idx val="1"/>
              <c:layout>
                <c:manualLayout>
                  <c:x val="-7.348722638665912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02C-42D0-B44F-62B962C2B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(уточненный)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1081.4000000000001</c:v>
                </c:pt>
                <c:pt idx="1">
                  <c:v>916.5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2C-42D0-B44F-62B962C2B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353792"/>
        <c:axId val="211066880"/>
      </c:barChart>
      <c:catAx>
        <c:axId val="172353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11066880"/>
        <c:crosses val="autoZero"/>
        <c:auto val="1"/>
        <c:lblAlgn val="ctr"/>
        <c:lblOffset val="100"/>
        <c:noMultiLvlLbl val="0"/>
      </c:catAx>
      <c:valAx>
        <c:axId val="21106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2353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618"/>
          <c:y val="0.71104413345205775"/>
          <c:w val="0.25318273248456491"/>
          <c:h val="0.161171823356250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85640857392831"/>
          <c:y val="0.15442965243636447"/>
          <c:w val="0.4453597987751533"/>
          <c:h val="0.714686347536960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-1.0936131787387187E-7"/>
                  <c:y val="-4.458066704963923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321,2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F05-45B3-9252-AB3C595FEEC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234,7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F05-45B3-9252-AB3C595FEEC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3 278,0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F05-45B3-9252-AB3C595FEEC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944,6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F05-45B3-9252-AB3C595FEEC8}"/>
                </c:ext>
              </c:extLst>
            </c:dLbl>
            <c:dLbl>
              <c:idx val="4"/>
              <c:layout>
                <c:manualLayout>
                  <c:x val="-2.7777774739963417E-3"/>
                  <c:y val="2.229033352481962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35,7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F05-45B3-9252-AB3C595FEEC8}"/>
                </c:ext>
              </c:extLst>
            </c:dLbl>
            <c:dLbl>
              <c:idx val="5"/>
              <c:layout>
                <c:manualLayout>
                  <c:x val="1.3888887369981708E-3"/>
                  <c:y val="4.45789119052667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887,9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F05-45B3-9252-AB3C595FEEC8}"/>
                </c:ext>
              </c:extLst>
            </c:dLbl>
            <c:dLbl>
              <c:idx val="6"/>
              <c:layout>
                <c:manualLayout>
                  <c:x val="1.3888887369981708E-3"/>
                  <c:y val="6.6879776296318921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480,9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F05-45B3-9252-AB3C595FEEC8}"/>
                </c:ext>
              </c:extLst>
            </c:dLbl>
            <c:dLbl>
              <c:idx val="7"/>
              <c:layout>
                <c:manualLayout>
                  <c:x val="0"/>
                  <c:y val="-6.0184076031450096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smtClean="0">
                        <a:solidFill>
                          <a:schemeClr val="tx1"/>
                        </a:solidFill>
                      </a:rPr>
                      <a:t>140,1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05-45B3-9252-AB3C595FEE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Обеспечение инвалидными колясками, сурдо- и тифло- средствами </c:v>
                </c:pt>
                <c:pt idx="1">
                  <c:v>Обеспечение протезно-ортопедическими изделиями  </c:v>
                </c:pt>
                <c:pt idx="2">
                  <c:v>Обеспечение обязательными  гигиеническими средствами, на услуги индивидуального помощника, услуги специалиста жестового языка  (5 305 чел.)
</c:v>
                </c:pt>
                <c:pt idx="3">
                  <c:v>Размещение государственного социального заказа в неправительственных организациях
</c:v>
                </c:pt>
                <c:pt idx="4">
                  <c:v>Материальное обеспечение детей-инвалидов, воспитывающихся и обучающихся на дому </c:v>
                </c:pt>
                <c:pt idx="5">
                  <c:v>На санаторно-курортное лечением инвалидов и детей инвалидов </c:v>
                </c:pt>
                <c:pt idx="6">
                  <c:v>На развитие Служб «Инватакси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360</c:v>
                </c:pt>
                <c:pt idx="1">
                  <c:v>330</c:v>
                </c:pt>
                <c:pt idx="2">
                  <c:v>1300</c:v>
                </c:pt>
                <c:pt idx="3">
                  <c:v>650</c:v>
                </c:pt>
                <c:pt idx="4">
                  <c:v>100</c:v>
                </c:pt>
                <c:pt idx="5">
                  <c:v>480</c:v>
                </c:pt>
                <c:pt idx="6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05-45B3-9252-AB3C595FE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6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96591813215162E-2"/>
          <c:y val="0.13677618586596954"/>
          <c:w val="0.94610937251365834"/>
          <c:h val="0.66810547127416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85 344,4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78-4474-B7A5-16D62A5FF85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146 948,8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78-4474-B7A5-16D62A5FF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 план)</c:v>
                </c:pt>
                <c:pt idx="1">
                  <c:v>2022 год (уточн. 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85344.400000000009</c:v>
                </c:pt>
                <c:pt idx="1">
                  <c:v>146948.79999999999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78-4474-B7A5-16D62A5FF8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17 558,8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B8-4AA1-877A-9FDBCB91398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36 446,4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078-4474-B7A5-16D62A5FF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 план)</c:v>
                </c:pt>
                <c:pt idx="1">
                  <c:v>2022 год (уточн. план)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17558.8</c:v>
                </c:pt>
                <c:pt idx="1">
                  <c:v>36446.400000000001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78-4474-B7A5-16D62A5FF8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67 785,6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078-4474-B7A5-16D62A5FF85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110 502,4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078-4474-B7A5-16D62A5FF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 план)</c:v>
                </c:pt>
                <c:pt idx="1">
                  <c:v>2022 год (уточн. план)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67785.600000000006</c:v>
                </c:pt>
                <c:pt idx="1">
                  <c:v>110502.39999999999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78-4474-B7A5-16D62A5FF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55899008"/>
        <c:axId val="155900544"/>
      </c:barChart>
      <c:catAx>
        <c:axId val="15589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5900544"/>
        <c:crosses val="autoZero"/>
        <c:auto val="1"/>
        <c:lblAlgn val="ctr"/>
        <c:lblOffset val="100"/>
        <c:noMultiLvlLbl val="0"/>
      </c:catAx>
      <c:valAx>
        <c:axId val="155900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589900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6 907,1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D9-4AE7-942B-3DF09D193F3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7 066,3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D9-4AE7-942B-3DF09D193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6907</c:v>
                </c:pt>
                <c:pt idx="1">
                  <c:v>7066.3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D9-4AE7-942B-3DF09D193F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19 197,6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39-418A-8B33-86454A984D1D}"/>
                </c:ext>
              </c:extLst>
            </c:dLbl>
            <c:dLbl>
              <c:idx val="1"/>
              <c:layout>
                <c:manualLayout>
                  <c:x val="3.789588895251287E-2"/>
                  <c:y val="-6.5005219921051411E-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10 000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A7-418D-9866-3DBC04FB44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19197.599999999999</c:v>
                </c:pt>
                <c:pt idx="1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7-418D-9866-3DBC04FB4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321664"/>
        <c:axId val="156323200"/>
      </c:barChart>
      <c:catAx>
        <c:axId val="156321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6323200"/>
        <c:crosses val="autoZero"/>
        <c:auto val="1"/>
        <c:lblAlgn val="ctr"/>
        <c:lblOffset val="100"/>
        <c:noMultiLvlLbl val="0"/>
      </c:catAx>
      <c:valAx>
        <c:axId val="156323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321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69270342408495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81054034990043"/>
          <c:y val="5.6087961823088422E-2"/>
          <c:w val="0.71410575785470742"/>
          <c:h val="0.518868851550401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1.9298102191200733E-2"/>
                  <c:y val="5.60857536356150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818-415A-BA02-2A64F82111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A128-4CBA-ABF7-D56F64EC4CB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128-4CBA-ABF7-D56F64EC4CBE}"/>
                </c:ext>
              </c:extLst>
            </c:dLbl>
            <c:dLbl>
              <c:idx val="3"/>
              <c:layout>
                <c:manualLayout>
                  <c:x val="-7.3333092233683908E-2"/>
                  <c:y val="-5.6087961823088409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23-431E-835F-58C9EB21E1BA}"/>
                </c:ext>
              </c:extLst>
            </c:dLbl>
            <c:dLbl>
              <c:idx val="4"/>
              <c:layout>
                <c:manualLayout>
                  <c:x val="1.157886131472044E-2"/>
                  <c:y val="-3.926157327616188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818-415A-BA02-2A64F8211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КПН от МСБ</c:v>
                </c:pt>
                <c:pt idx="1">
                  <c:v>ИПН</c:v>
                </c:pt>
                <c:pt idx="2">
                  <c:v>СН</c:v>
                </c:pt>
                <c:pt idx="3">
                  <c:v>Налоги на собственность</c:v>
                </c:pt>
                <c:pt idx="4">
                  <c:v>Прочие налоги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160815.70000000001</c:v>
                </c:pt>
                <c:pt idx="1">
                  <c:v>187555.4</c:v>
                </c:pt>
                <c:pt idx="2">
                  <c:v>124113.3</c:v>
                </c:pt>
                <c:pt idx="3">
                  <c:v>43295.8</c:v>
                </c:pt>
                <c:pt idx="4">
                  <c:v>11362.299999999988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3-431E-835F-58C9EB21E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1625693402085231"/>
          <c:y val="0.62416097156715722"/>
          <c:w val="0.69801266016285168"/>
          <c:h val="0.3758390284328427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4 499,4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16-4785-94B7-C4F73F91516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2 803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16-4785-94B7-C4F73F9151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4499.3999999999996</c:v>
                </c:pt>
                <c:pt idx="1">
                  <c:v>2803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16-4785-94B7-C4F73F9151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4 787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16-4785-94B7-C4F73F91516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6 206,9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E16-4785-94B7-C4F73F9151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4787</c:v>
                </c:pt>
                <c:pt idx="1">
                  <c:v>6206.9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16-4785-94B7-C4F73F915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240896"/>
        <c:axId val="156250880"/>
      </c:barChart>
      <c:catAx>
        <c:axId val="156240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6250880"/>
        <c:crosses val="autoZero"/>
        <c:auto val="1"/>
        <c:lblAlgn val="ctr"/>
        <c:lblOffset val="100"/>
        <c:noMultiLvlLbl val="0"/>
      </c:catAx>
      <c:valAx>
        <c:axId val="156250880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56240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6 152,3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E9B-4C52-ADCD-C0607C31CD5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26 577,1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9B-4C52-ADCD-C0607C31C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36000</c:v>
                </c:pt>
                <c:pt idx="1">
                  <c:v>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9B-4C52-ADCD-C0607C31CD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43 801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E9B-4C52-ADCD-C0607C31CD5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94 295,5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E9B-4C52-ADCD-C0607C31C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73000</c:v>
                </c:pt>
                <c:pt idx="1">
                  <c:v>134000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9B-4C52-ADCD-C0607C31C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451200"/>
        <c:axId val="156452736"/>
      </c:barChart>
      <c:catAx>
        <c:axId val="156451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6452736"/>
        <c:crosses val="autoZero"/>
        <c:auto val="1"/>
        <c:lblAlgn val="ctr"/>
        <c:lblOffset val="100"/>
        <c:noMultiLvlLbl val="0"/>
      </c:catAx>
      <c:valAx>
        <c:axId val="15645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451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085E-2"/>
          <c:y val="0.14397493249049426"/>
          <c:w val="0.94610937251365834"/>
          <c:h val="0.66810547127416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40 025,5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8B-481F-B6F5-03C1D26AA6E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41 253,9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8B-481F-B6F5-03C1D26AA6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 план)</c:v>
                </c:pt>
                <c:pt idx="1">
                  <c:v>2022 год (уточн. 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40025.5</c:v>
                </c:pt>
                <c:pt idx="1">
                  <c:v>41253.9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8B-481F-B6F5-03C1D26AA6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31 324,5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8B-481F-B6F5-03C1D26AA6E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34 415,1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8B-481F-B6F5-03C1D26AA6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 план)</c:v>
                </c:pt>
                <c:pt idx="1">
                  <c:v>2022 год (уточн. план)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31324.5</c:v>
                </c:pt>
                <c:pt idx="1">
                  <c:v>34415.1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8B-481F-B6F5-03C1D26AA6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8 701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D8B-481F-B6F5-03C1D26AA6E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6 838,8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8B-481F-B6F5-03C1D26AA6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 план)</c:v>
                </c:pt>
                <c:pt idx="1">
                  <c:v>2022 год (уточн. план)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8701</c:v>
                </c:pt>
                <c:pt idx="1">
                  <c:v>6838.8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8B-481F-B6F5-03C1D26AA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56418432"/>
        <c:axId val="156419968"/>
      </c:barChart>
      <c:catAx>
        <c:axId val="15641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6419968"/>
        <c:crosses val="autoZero"/>
        <c:auto val="1"/>
        <c:lblAlgn val="ctr"/>
        <c:lblOffset val="100"/>
        <c:noMultiLvlLbl val="0"/>
      </c:catAx>
      <c:valAx>
        <c:axId val="156419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641843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17 049,3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2C-4B40-B45B-A8C9481177E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14 303,6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2C-4B40-B45B-A8C9481177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17049.3</c:v>
                </c:pt>
                <c:pt idx="1">
                  <c:v>14303.6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2C-4B40-B45B-A8C9481177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789588895251287E-2"/>
                  <c:y val="1.89189966949636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FA-4432-8B1D-272012532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3326.4</c:v>
                </c:pt>
                <c:pt idx="1">
                  <c:v>2480.5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2C-4B40-B45B-A8C948117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554368"/>
        <c:axId val="156555904"/>
      </c:barChart>
      <c:catAx>
        <c:axId val="156554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6555904"/>
        <c:crosses val="autoZero"/>
        <c:auto val="1"/>
        <c:lblAlgn val="ctr"/>
        <c:lblOffset val="100"/>
        <c:noMultiLvlLbl val="0"/>
      </c:catAx>
      <c:valAx>
        <c:axId val="156555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554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69270342408495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737533371507721E-2"/>
                  <c:y val="-7.8606863555196558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13 414,7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A1-4F91-BE15-D562D27F6056}"/>
                </c:ext>
              </c:extLst>
            </c:dLbl>
            <c:dLbl>
              <c:idx val="1"/>
              <c:layout>
                <c:manualLayout>
                  <c:x val="-4.926465563826672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18</a:t>
                    </a:r>
                    <a:r>
                      <a:rPr lang="en-US" sz="1200" baseline="0" dirty="0" smtClean="0"/>
                      <a:t> 543,3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A1-4F91-BE15-D562D27F6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13414.7</c:v>
                </c:pt>
                <c:pt idx="1">
                  <c:v>18543.3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A1-4F91-BE15-D562D27F60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D7-4FDC-A163-566346BD2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3556</c:v>
                </c:pt>
                <c:pt idx="1">
                  <c:v>1004.3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A1-4F91-BE15-D562D27F6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605056"/>
        <c:axId val="156627328"/>
      </c:barChart>
      <c:catAx>
        <c:axId val="156605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6627328"/>
        <c:crosses val="autoZero"/>
        <c:auto val="1"/>
        <c:lblAlgn val="ctr"/>
        <c:lblOffset val="100"/>
        <c:noMultiLvlLbl val="0"/>
      </c:catAx>
      <c:valAx>
        <c:axId val="156627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605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242793081367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860,5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82A-4272-B98F-DE52B6EF223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1 568,2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2A-4272-B98F-DE52B6EF22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2000</c:v>
                </c:pt>
                <c:pt idx="1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2A-4272-B98F-DE52B6EF22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1 818,6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8F-443A-98B1-BD0E489A0F3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3 354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EE-49A9-A155-9CFD51811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3500</c:v>
                </c:pt>
                <c:pt idx="1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1-494E-8E8D-79B2CB7A6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970944"/>
        <c:axId val="155993216"/>
      </c:barChart>
      <c:catAx>
        <c:axId val="155970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5993216"/>
        <c:crosses val="autoZero"/>
        <c:auto val="1"/>
        <c:lblAlgn val="ctr"/>
        <c:lblOffset val="100"/>
        <c:noMultiLvlLbl val="0"/>
      </c:catAx>
      <c:valAx>
        <c:axId val="155993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970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61171923113822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23000</c:v>
                </c:pt>
                <c:pt idx="1">
                  <c:v>31000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8-4B5F-88BF-86EDB60E3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058560"/>
        <c:axId val="157060096"/>
      </c:barChart>
      <c:catAx>
        <c:axId val="157058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7060096"/>
        <c:crosses val="autoZero"/>
        <c:auto val="1"/>
        <c:lblAlgn val="ctr"/>
        <c:lblOffset val="100"/>
        <c:noMultiLvlLbl val="0"/>
      </c:catAx>
      <c:valAx>
        <c:axId val="15706009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7058560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1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8-4B5F-88BF-86EDB60E3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072000"/>
        <c:axId val="157081984"/>
      </c:barChart>
      <c:catAx>
        <c:axId val="157072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7081984"/>
        <c:crosses val="autoZero"/>
        <c:auto val="1"/>
        <c:lblAlgn val="ctr"/>
        <c:lblOffset val="100"/>
        <c:noMultiLvlLbl val="0"/>
      </c:catAx>
      <c:valAx>
        <c:axId val="15708198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7072000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1164.172</c:v>
                </c:pt>
                <c:pt idx="1">
                  <c:v>2920.8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8-4B5F-88BF-86EDB60E3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147136"/>
        <c:axId val="157148672"/>
      </c:barChart>
      <c:catAx>
        <c:axId val="157147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7148672"/>
        <c:crosses val="autoZero"/>
        <c:auto val="1"/>
        <c:lblAlgn val="ctr"/>
        <c:lblOffset val="100"/>
        <c:noMultiLvlLbl val="0"/>
      </c:catAx>
      <c:valAx>
        <c:axId val="15714867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7147136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1346E-2"/>
          <c:y val="0.14397493249049725"/>
          <c:w val="0.94610937251366434"/>
          <c:h val="0.66810547127417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42710.534999999996</c:v>
                </c:pt>
                <c:pt idx="1">
                  <c:v>64093.052000000003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6-43E1-B841-8A52748CFB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30708.993999999999</c:v>
                </c:pt>
                <c:pt idx="1">
                  <c:v>56533.052000000003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6-4CA0-BF51-E143704A7D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12001.540999999999</c:v>
                </c:pt>
                <c:pt idx="1">
                  <c:v>7560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46-4CA0-BF51-E143704A7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78464512"/>
        <c:axId val="78500608"/>
      </c:barChart>
      <c:catAx>
        <c:axId val="7846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8500608"/>
        <c:crosses val="autoZero"/>
        <c:auto val="1"/>
        <c:lblAlgn val="ctr"/>
        <c:lblOffset val="100"/>
        <c:noMultiLvlLbl val="0"/>
      </c:catAx>
      <c:valAx>
        <c:axId val="785006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78464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260394591378049"/>
          <c:y val="0.90913038146446223"/>
          <c:w val="0.8668882540605275"/>
          <c:h val="9.0869988557199938E-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739564057391"/>
          <c:y val="7.8523146552323772E-2"/>
          <c:w val="0.66779031259582566"/>
          <c:h val="0.485216074456548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095664491400796"/>
                  <c:y val="6.450115609655167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68C-47C0-BF0E-FDF0E68D27C0}"/>
                </c:ext>
              </c:extLst>
            </c:dLbl>
            <c:dLbl>
              <c:idx val="3"/>
              <c:layout>
                <c:manualLayout>
                  <c:x val="0.16596367884432631"/>
                  <c:y val="5.6087961823088409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59-4419-9F44-139D0C507A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от государственной собственности</c:v>
                </c:pt>
                <c:pt idx="1">
                  <c:v>Прочие неналоговые поступления</c:v>
                </c:pt>
                <c:pt idx="2">
                  <c:v>Штрафы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4301</c:v>
                </c:pt>
                <c:pt idx="1">
                  <c:v>3505</c:v>
                </c:pt>
                <c:pt idx="2">
                  <c:v>9250.2999999999993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59-4419-9F44-139D0C507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625693402085231"/>
          <c:y val="0.58209500019984095"/>
          <c:w val="0.76362620761293432"/>
          <c:h val="0.4010786112532325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6532.0309999999999</c:v>
                </c:pt>
                <c:pt idx="1">
                  <c:v>18597.59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48-452C-B3E0-69C4AAD626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12001.540999999999</c:v>
                </c:pt>
                <c:pt idx="1">
                  <c:v>7560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48-452C-B3E0-69C4AAD62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277440"/>
        <c:axId val="99433088"/>
      </c:barChart>
      <c:catAx>
        <c:axId val="99277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9433088"/>
        <c:crosses val="autoZero"/>
        <c:auto val="1"/>
        <c:lblAlgn val="ctr"/>
        <c:lblOffset val="100"/>
        <c:noMultiLvlLbl val="0"/>
      </c:catAx>
      <c:valAx>
        <c:axId val="9943308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99277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679"/>
          <c:y val="0.71104413345205775"/>
          <c:w val="0.25318273248456491"/>
          <c:h val="0.1611718233562499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700</c:v>
                </c:pt>
                <c:pt idx="1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2-41E5-93F2-B6B1B3B43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622272"/>
        <c:axId val="157623808"/>
      </c:barChart>
      <c:catAx>
        <c:axId val="157622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57623808"/>
        <c:crosses val="autoZero"/>
        <c:auto val="1"/>
        <c:lblAlgn val="ctr"/>
        <c:lblOffset val="100"/>
        <c:noMultiLvlLbl val="0"/>
      </c:catAx>
      <c:valAx>
        <c:axId val="15762380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7622272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4.4269999999999996</c:v>
                </c:pt>
                <c:pt idx="1">
                  <c:v>174.7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2-41E5-93F2-B6B1B3B43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209728"/>
        <c:axId val="157211264"/>
      </c:barChart>
      <c:catAx>
        <c:axId val="157209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57211264"/>
        <c:crosses val="autoZero"/>
        <c:auto val="1"/>
        <c:lblAlgn val="ctr"/>
        <c:lblOffset val="100"/>
        <c:noMultiLvlLbl val="0"/>
      </c:catAx>
      <c:valAx>
        <c:axId val="15721126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5720972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4835.41</c:v>
                </c:pt>
                <c:pt idx="1">
                  <c:v>13829.903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2-41E5-93F2-B6B1B3B43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706496"/>
        <c:axId val="157716480"/>
      </c:barChart>
      <c:catAx>
        <c:axId val="157706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57716480"/>
        <c:crosses val="autoZero"/>
        <c:auto val="1"/>
        <c:lblAlgn val="ctr"/>
        <c:lblOffset val="100"/>
        <c:noMultiLvlLbl val="0"/>
      </c:catAx>
      <c:valAx>
        <c:axId val="15771648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7706496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2180743082111"/>
          <c:y val="0.20984885099492315"/>
          <c:w val="0.82827390119815891"/>
          <c:h val="0.645880063946067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1">
                  <c:v>273.39999999999998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2-41E5-93F2-B6B1B3B43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904256"/>
        <c:axId val="157906048"/>
      </c:barChart>
      <c:catAx>
        <c:axId val="157904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57906048"/>
        <c:crosses val="autoZero"/>
        <c:auto val="1"/>
        <c:lblAlgn val="ctr"/>
        <c:lblOffset val="100"/>
        <c:noMultiLvlLbl val="0"/>
      </c:catAx>
      <c:valAx>
        <c:axId val="15790604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57904256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1605</c:v>
                </c:pt>
                <c:pt idx="1">
                  <c:v>1395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2-41E5-93F2-B6B1B3B43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963008"/>
        <c:axId val="157964544"/>
      </c:barChart>
      <c:catAx>
        <c:axId val="157963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57964544"/>
        <c:crosses val="autoZero"/>
        <c:auto val="1"/>
        <c:lblAlgn val="ctr"/>
        <c:lblOffset val="100"/>
        <c:noMultiLvlLbl val="0"/>
      </c:catAx>
      <c:valAx>
        <c:axId val="15796454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5796300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2180743082111"/>
          <c:y val="0.20984885099492315"/>
          <c:w val="0.82827390119815891"/>
          <c:h val="0.645880063946067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464.12599999999998</c:v>
                </c:pt>
                <c:pt idx="1">
                  <c:v>486.9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2-41E5-93F2-B6B1B3B43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988736"/>
        <c:axId val="157990272"/>
      </c:barChart>
      <c:catAx>
        <c:axId val="1579887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57990272"/>
        <c:crosses val="autoZero"/>
        <c:auto val="1"/>
        <c:lblAlgn val="ctr"/>
        <c:lblOffset val="100"/>
        <c:noMultiLvlLbl val="0"/>
      </c:catAx>
      <c:valAx>
        <c:axId val="15799027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57988736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1346E-2"/>
          <c:y val="0.14397493249049725"/>
          <c:w val="0.94610937251366434"/>
          <c:h val="0.66810547127417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8727.2029999999995</c:v>
                </c:pt>
                <c:pt idx="1">
                  <c:v>18884.013999999999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6-43E1-B841-8A52748CFB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8727.2029999999995</c:v>
                </c:pt>
                <c:pt idx="1">
                  <c:v>18866.098999999998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2-4A62-B2D3-05CFD4968A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1">
                  <c:v>17.914999999999999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E2-4A62-B2D3-05CFD4968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29120128"/>
        <c:axId val="131660800"/>
      </c:barChart>
      <c:catAx>
        <c:axId val="12912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1660800"/>
        <c:crosses val="autoZero"/>
        <c:auto val="1"/>
        <c:lblAlgn val="ctr"/>
        <c:lblOffset val="100"/>
        <c:noMultiLvlLbl val="0"/>
      </c:catAx>
      <c:valAx>
        <c:axId val="1316608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29120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260394591378049"/>
          <c:y val="0.90913038146446223"/>
          <c:w val="0.8668882540605275"/>
          <c:h val="9.0869988557199938E-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907.56399999999996</c:v>
                </c:pt>
                <c:pt idx="1">
                  <c:v>872.66399999999999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48-452C-B3E0-69C4AAD626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1">
                  <c:v>17.914999999999999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48-452C-B3E0-69C4AAD62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723328"/>
        <c:axId val="145291136"/>
      </c:barChart>
      <c:catAx>
        <c:axId val="144723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45291136"/>
        <c:crosses val="autoZero"/>
        <c:auto val="1"/>
        <c:lblAlgn val="ctr"/>
        <c:lblOffset val="100"/>
        <c:noMultiLvlLbl val="0"/>
      </c:catAx>
      <c:valAx>
        <c:axId val="14529113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144723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679"/>
          <c:y val="0.71104413345205775"/>
          <c:w val="0.25318273248456491"/>
          <c:h val="0.1611718233562499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085E-2"/>
          <c:y val="0.14397493249049426"/>
          <c:w val="0.94610937251365834"/>
          <c:h val="0.66810547127416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34 123,4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85-4B15-841D-98BB4B9D130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46 733,9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85-4B15-841D-98BB4B9D13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 план)</c:v>
                </c:pt>
                <c:pt idx="1">
                  <c:v>2022 год (уточн. 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34123.4</c:v>
                </c:pt>
                <c:pt idx="1">
                  <c:v>46733.9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5-4B15-841D-98BB4B9D13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10 044,5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226-4A5F-93DF-AC870E66E26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10 187,6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85-4B15-841D-98BB4B9D13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 план)</c:v>
                </c:pt>
                <c:pt idx="1">
                  <c:v>2022 год (уточн. план)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10044.5</c:v>
                </c:pt>
                <c:pt idx="1">
                  <c:v>10187.6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85-4B15-841D-98BB4B9D13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24 078,9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785-4B15-841D-98BB4B9D130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36 546,3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785-4B15-841D-98BB4B9D13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 план)</c:v>
                </c:pt>
                <c:pt idx="1">
                  <c:v>2022 год (уточн. план)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24078.9</c:v>
                </c:pt>
                <c:pt idx="1">
                  <c:v>36546.300000000003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5-4B15-841D-98BB4B9D1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56844032"/>
        <c:axId val="156845568"/>
      </c:barChart>
      <c:catAx>
        <c:axId val="15684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6845568"/>
        <c:crosses val="autoZero"/>
        <c:auto val="1"/>
        <c:lblAlgn val="ctr"/>
        <c:lblOffset val="100"/>
        <c:noMultiLvlLbl val="0"/>
      </c:catAx>
      <c:valAx>
        <c:axId val="156845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684403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5091991166028"/>
          <c:y val="7.5718748461169355E-2"/>
          <c:w val="0.69866727610174684"/>
          <c:h val="0.507651259185783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-0.12028886979676819"/>
                  <c:y val="7.64198479839579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E7-47A5-B16C-835F3AB7A23D}"/>
                </c:ext>
              </c:extLst>
            </c:dLbl>
            <c:dLbl>
              <c:idx val="1"/>
              <c:layout>
                <c:manualLayout>
                  <c:x val="-0.18140216059728689"/>
                  <c:y val="5.778053752141113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7C-4BDF-BF06-BA0EEBC62188}"/>
                </c:ext>
              </c:extLst>
            </c:dLbl>
            <c:dLbl>
              <c:idx val="2"/>
              <c:layout>
                <c:manualLayout>
                  <c:x val="0.16243683670371395"/>
                  <c:y val="-0.1170836203056970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7C-4BDF-BF06-BA0EEBC62188}"/>
                </c:ext>
              </c:extLst>
            </c:dLbl>
            <c:dLbl>
              <c:idx val="3"/>
              <c:layout>
                <c:manualLayout>
                  <c:x val="-5.78943065736022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C-4BDF-BF06-BA0EEBC621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Приватизация квартир</c:v>
                </c:pt>
                <c:pt idx="1">
                  <c:v>Продажа земли и нематериальных активов</c:v>
                </c:pt>
                <c:pt idx="2">
                  <c:v>Продажа квартир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2365</c:v>
                </c:pt>
                <c:pt idx="1">
                  <c:v>2850</c:v>
                </c:pt>
                <c:pt idx="2">
                  <c:v>19800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C-4BDF-BF06-BA0EEBC62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625693402085231"/>
          <c:y val="0.60172578683792188"/>
          <c:w val="0.76362620761293432"/>
          <c:h val="0.3814478246151515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smtClean="0"/>
                      <a:t>10 044,5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8B9-4415-9E2F-B688AE404151}"/>
                </c:ext>
              </c:extLst>
            </c:dLbl>
            <c:dLbl>
              <c:idx val="1"/>
              <c:layout>
                <c:manualLayout>
                  <c:x val="2.2737533371507721E-2"/>
                  <c:y val="9.4595044966495349E-18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smtClean="0"/>
                      <a:t>10 187,6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CB-4730-A6D9-4B356A4A5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10044.5</c:v>
                </c:pt>
                <c:pt idx="1">
                  <c:v>10187.6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B9-4415-9E2F-B688AE4041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smtClean="0"/>
                      <a:t>24 078,9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B9-4415-9E2F-B688AE40415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smtClean="0"/>
                      <a:t>36 546,3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8B9-4415-9E2F-B688AE404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24078.9</c:v>
                </c:pt>
                <c:pt idx="1">
                  <c:v>36546.300000000003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B9-4415-9E2F-B688AE404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914816"/>
        <c:axId val="156916352"/>
      </c:barChart>
      <c:catAx>
        <c:axId val="156914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6916352"/>
        <c:crosses val="autoZero"/>
        <c:auto val="1"/>
        <c:lblAlgn val="ctr"/>
        <c:lblOffset val="100"/>
        <c:noMultiLvlLbl val="0"/>
      </c:catAx>
      <c:valAx>
        <c:axId val="156916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914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69270342408495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3593.1469999999999</c:v>
                </c:pt>
                <c:pt idx="1">
                  <c:v>4183.8220000000001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6-444D-9ED5-FD88F4716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98816"/>
        <c:axId val="158500352"/>
      </c:barChart>
      <c:catAx>
        <c:axId val="158498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58500352"/>
        <c:crosses val="autoZero"/>
        <c:auto val="1"/>
        <c:lblAlgn val="ctr"/>
        <c:lblOffset val="100"/>
        <c:noMultiLvlLbl val="0"/>
      </c:catAx>
      <c:valAx>
        <c:axId val="15850035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8498816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17811.184000000001</c:v>
                </c:pt>
                <c:pt idx="1">
                  <c:v>21441.838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9-445D-B184-168E6FF72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602368"/>
        <c:axId val="158603904"/>
      </c:barChart>
      <c:catAx>
        <c:axId val="158602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58603904"/>
        <c:crosses val="autoZero"/>
        <c:auto val="1"/>
        <c:lblAlgn val="ctr"/>
        <c:lblOffset val="100"/>
        <c:noMultiLvlLbl val="0"/>
      </c:catAx>
      <c:valAx>
        <c:axId val="15860390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860236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5699.5889999999999</c:v>
                </c:pt>
                <c:pt idx="1">
                  <c:v>7551.5540000000001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4-4722-ABF4-D79BCAD1D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648576"/>
        <c:axId val="158138368"/>
      </c:barChart>
      <c:catAx>
        <c:axId val="158648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58138368"/>
        <c:crosses val="autoZero"/>
        <c:auto val="1"/>
        <c:lblAlgn val="ctr"/>
        <c:lblOffset val="100"/>
        <c:noMultiLvlLbl val="0"/>
      </c:catAx>
      <c:valAx>
        <c:axId val="15813836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8648576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9143.5</c:v>
                </c:pt>
                <c:pt idx="1">
                  <c:v>17770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6-444D-9ED5-FD88F4716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238592"/>
        <c:axId val="158240128"/>
      </c:barChart>
      <c:catAx>
        <c:axId val="158238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58240128"/>
        <c:crosses val="autoZero"/>
        <c:auto val="1"/>
        <c:lblAlgn val="ctr"/>
        <c:lblOffset val="100"/>
        <c:noMultiLvlLbl val="0"/>
      </c:catAx>
      <c:valAx>
        <c:axId val="15824012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8238592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3012.6080000000002</c:v>
                </c:pt>
                <c:pt idx="1">
                  <c:v>1624.8019999999999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6-444D-9ED5-FD88F4716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264320"/>
        <c:axId val="158274304"/>
      </c:barChart>
      <c:catAx>
        <c:axId val="1582643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58274304"/>
        <c:crosses val="autoZero"/>
        <c:auto val="1"/>
        <c:lblAlgn val="ctr"/>
        <c:lblOffset val="100"/>
        <c:noMultiLvlLbl val="0"/>
      </c:catAx>
      <c:valAx>
        <c:axId val="15827430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8264320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1">
                  <c:v>24112.799999999999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6-444D-9ED5-FD88F4716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331264"/>
        <c:axId val="158332800"/>
      </c:barChart>
      <c:catAx>
        <c:axId val="158331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58332800"/>
        <c:crosses val="autoZero"/>
        <c:auto val="1"/>
        <c:lblAlgn val="ctr"/>
        <c:lblOffset val="100"/>
        <c:noMultiLvlLbl val="0"/>
      </c:catAx>
      <c:valAx>
        <c:axId val="15833280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8331264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1346E-2"/>
          <c:y val="0.14397493249049725"/>
          <c:w val="0.94610937251366434"/>
          <c:h val="0.66810547127417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39260.127999999997</c:v>
                </c:pt>
                <c:pt idx="1">
                  <c:v>76684.816000000006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6-43E1-B841-8A52748CFB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39260.127999999997</c:v>
                </c:pt>
                <c:pt idx="1">
                  <c:v>52572.016000000003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B6-43E1-B841-8A52748CFB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1">
                  <c:v>24112.799999999999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B6-43E1-B841-8A52748CF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50782720"/>
        <c:axId val="150784256"/>
      </c:barChart>
      <c:catAx>
        <c:axId val="15078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0784256"/>
        <c:crosses val="autoZero"/>
        <c:auto val="1"/>
        <c:lblAlgn val="ctr"/>
        <c:lblOffset val="100"/>
        <c:noMultiLvlLbl val="0"/>
      </c:catAx>
      <c:valAx>
        <c:axId val="1507842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50782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260405837910402"/>
          <c:y val="0.91546118233618234"/>
          <c:w val="0.77479188324179193"/>
          <c:h val="8.453881766381767E-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13743170947E-2"/>
          <c:y val="0.14397493249049501"/>
          <c:w val="0.9461093725136599"/>
          <c:h val="0.6681054712741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 план)</c:v>
                </c:pt>
                <c:pt idx="1">
                  <c:v>2022 год (уточн. план)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2625.9490000000001</c:v>
                </c:pt>
                <c:pt idx="1">
                  <c:v>11162.8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E-4D05-BDE0-5427A385D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58392704"/>
        <c:axId val="158394240"/>
      </c:barChart>
      <c:catAx>
        <c:axId val="15839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7"/>
            </a:pPr>
            <a:endParaRPr lang="ru-RU"/>
          </a:p>
        </c:txPr>
        <c:crossAx val="158394240"/>
        <c:crosses val="autoZero"/>
        <c:auto val="1"/>
        <c:lblAlgn val="ctr"/>
        <c:lblOffset val="100"/>
        <c:noMultiLvlLbl val="0"/>
      </c:catAx>
      <c:valAx>
        <c:axId val="1583942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8392704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2625.9490000000001</c:v>
                </c:pt>
                <c:pt idx="1">
                  <c:v>5314.6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4-495A-B222-EB1B5D10E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35680"/>
        <c:axId val="131337216"/>
      </c:barChart>
      <c:catAx>
        <c:axId val="131335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1337216"/>
        <c:crosses val="autoZero"/>
        <c:auto val="1"/>
        <c:lblAlgn val="ctr"/>
        <c:lblOffset val="100"/>
        <c:noMultiLvlLbl val="0"/>
      </c:catAx>
      <c:valAx>
        <c:axId val="13133721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31335680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1346E-2"/>
          <c:y val="0.14397493249049725"/>
          <c:w val="0.94610937251366434"/>
          <c:h val="0.66810547127417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129</a:t>
                    </a:r>
                    <a:r>
                      <a:rPr lang="en-US" baseline="0" dirty="0" smtClean="0"/>
                      <a:t> 381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F3-43E2-93BD-2D3C7550C56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162</a:t>
                    </a:r>
                    <a:r>
                      <a:rPr lang="en-US" baseline="0" dirty="0" smtClean="0"/>
                      <a:t> 088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B0E-40C6-80E5-55595C2D9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129381.4</c:v>
                </c:pt>
                <c:pt idx="1">
                  <c:v>162504.70000000001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6-43E1-B841-8A52748CFB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92</a:t>
                    </a:r>
                    <a:r>
                      <a:rPr lang="en-US" baseline="0" dirty="0" smtClean="0"/>
                      <a:t> 280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F3-43E2-93BD-2D3C7550C565}"/>
                </c:ext>
              </c:extLst>
            </c:dLbl>
            <c:dLbl>
              <c:idx val="1"/>
              <c:layout>
                <c:manualLayout>
                  <c:x val="1.2247677003418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114</a:t>
                    </a:r>
                    <a:r>
                      <a:rPr lang="en-US" baseline="0" dirty="0" smtClean="0"/>
                      <a:t> 249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B6-43E1-B841-8A52748CF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">
                  <c:v>92280</c:v>
                </c:pt>
                <c:pt idx="1">
                  <c:v>114248.70000000001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B6-43E1-B841-8A52748CFB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</a:t>
                    </a:r>
                    <a:r>
                      <a:rPr lang="en-US" baseline="0" dirty="0" smtClean="0"/>
                      <a:t> 101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F3-43E2-93BD-2D3C7550C56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</a:t>
                    </a:r>
                    <a:r>
                      <a:rPr lang="en-US" baseline="0" dirty="0" smtClean="0"/>
                      <a:t> 839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B6-43E1-B841-8A52748CF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">
                  <c:v>37101</c:v>
                </c:pt>
                <c:pt idx="1">
                  <c:v>48256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B6-43E1-B841-8A52748CF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62770560"/>
        <c:axId val="63595648"/>
      </c:barChart>
      <c:catAx>
        <c:axId val="62770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3595648"/>
        <c:crosses val="autoZero"/>
        <c:auto val="1"/>
        <c:lblAlgn val="ctr"/>
        <c:lblOffset val="100"/>
        <c:noMultiLvlLbl val="0"/>
      </c:catAx>
      <c:valAx>
        <c:axId val="635956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627705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1">
                  <c:v>4566.3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4-495A-B222-EB1B5D10E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58080"/>
        <c:axId val="131363968"/>
      </c:barChart>
      <c:catAx>
        <c:axId val="1313580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1363968"/>
        <c:crosses val="autoZero"/>
        <c:auto val="1"/>
        <c:lblAlgn val="ctr"/>
        <c:lblOffset val="100"/>
        <c:noMultiLvlLbl val="0"/>
      </c:catAx>
      <c:valAx>
        <c:axId val="13136396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31358080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2458764694755"/>
          <c:y val="0.13652324071187538"/>
          <c:w val="0.61308900691831181"/>
          <c:h val="0.726953518576249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1">
                  <c:v>1281.8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4-495A-B222-EB1B5D10E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405568"/>
        <c:axId val="159407104"/>
      </c:barChart>
      <c:catAx>
        <c:axId val="159405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9407104"/>
        <c:crosses val="autoZero"/>
        <c:auto val="1"/>
        <c:lblAlgn val="ctr"/>
        <c:lblOffset val="100"/>
        <c:noMultiLvlLbl val="0"/>
      </c:catAx>
      <c:valAx>
        <c:axId val="15940710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940556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13743170947E-2"/>
          <c:y val="0.14397493249049501"/>
          <c:w val="0.9461093725136599"/>
          <c:h val="0.6681054712741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4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 план)</c:v>
                </c:pt>
                <c:pt idx="1">
                  <c:v>2022 год (уточн. план)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2718.7620000000002</c:v>
                </c:pt>
                <c:pt idx="1">
                  <c:v>3053.9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9-44CC-B94B-6A2D2CBF5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59790208"/>
        <c:axId val="159791744"/>
      </c:barChart>
      <c:catAx>
        <c:axId val="15979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9791744"/>
        <c:crosses val="autoZero"/>
        <c:auto val="1"/>
        <c:lblAlgn val="ctr"/>
        <c:lblOffset val="100"/>
        <c:noMultiLvlLbl val="0"/>
      </c:catAx>
      <c:valAx>
        <c:axId val="1597917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9790208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(уточ.)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799.93100000000004</c:v>
                </c:pt>
                <c:pt idx="1">
                  <c:v>823.91099999999994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0-45DE-A6E2-0DEAC20BA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717632"/>
        <c:axId val="159731712"/>
      </c:barChart>
      <c:catAx>
        <c:axId val="159717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9731712"/>
        <c:crosses val="autoZero"/>
        <c:auto val="1"/>
        <c:lblAlgn val="ctr"/>
        <c:lblOffset val="100"/>
        <c:noMultiLvlLbl val="0"/>
      </c:catAx>
      <c:valAx>
        <c:axId val="15973171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59717632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49.625999999999998</c:v>
                </c:pt>
                <c:pt idx="1">
                  <c:v>180.73699999999999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6-4AB1-9856-B540477C3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755648"/>
        <c:axId val="159765632"/>
      </c:barChart>
      <c:catAx>
        <c:axId val="1597556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9765632"/>
        <c:crosses val="autoZero"/>
        <c:auto val="1"/>
        <c:lblAlgn val="ctr"/>
        <c:lblOffset val="100"/>
        <c:tickLblSkip val="1"/>
        <c:noMultiLvlLbl val="0"/>
      </c:catAx>
      <c:valAx>
        <c:axId val="15976563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5975564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9525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1130.329</c:v>
                </c:pt>
                <c:pt idx="1">
                  <c:v>1177.049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6-4AB1-9856-B540477C3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overlap val="1"/>
        <c:axId val="159503104"/>
        <c:axId val="159504640"/>
      </c:barChart>
      <c:catAx>
        <c:axId val="159503104"/>
        <c:scaling>
          <c:orientation val="minMax"/>
        </c:scaling>
        <c:delete val="0"/>
        <c:axPos val="l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9504640"/>
        <c:crosses val="autoZero"/>
        <c:auto val="1"/>
        <c:lblAlgn val="ctr"/>
        <c:lblOffset val="100"/>
        <c:noMultiLvlLbl val="0"/>
      </c:catAx>
      <c:valAx>
        <c:axId val="15950464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9503104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(уточ.)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684.18600000000004</c:v>
                </c:pt>
                <c:pt idx="1">
                  <c:v>684.18600000000004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6-4AB1-9856-B540477C3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594368"/>
        <c:axId val="159595904"/>
      </c:barChart>
      <c:catAx>
        <c:axId val="159594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9595904"/>
        <c:crosses val="autoZero"/>
        <c:auto val="1"/>
        <c:lblAlgn val="ctr"/>
        <c:lblOffset val="100"/>
        <c:noMultiLvlLbl val="0"/>
      </c:catAx>
      <c:valAx>
        <c:axId val="15959590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5959436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54.69</c:v>
                </c:pt>
                <c:pt idx="1">
                  <c:v>54.69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6-4AB1-9856-B540477C3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670656"/>
        <c:axId val="159672192"/>
      </c:barChart>
      <c:catAx>
        <c:axId val="159670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9672192"/>
        <c:crosses val="autoZero"/>
        <c:auto val="1"/>
        <c:lblAlgn val="ctr"/>
        <c:lblOffset val="100"/>
        <c:noMultiLvlLbl val="0"/>
      </c:catAx>
      <c:valAx>
        <c:axId val="15967219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59670656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3241.0239999999999</c:v>
                </c:pt>
                <c:pt idx="1">
                  <c:v>6308.9759999999997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26-4EB2-9376-4715BC537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880320"/>
        <c:axId val="159881856"/>
      </c:barChart>
      <c:catAx>
        <c:axId val="1598803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59881856"/>
        <c:crosses val="autoZero"/>
        <c:auto val="1"/>
        <c:lblAlgn val="ctr"/>
        <c:lblOffset val="100"/>
        <c:noMultiLvlLbl val="0"/>
      </c:catAx>
      <c:valAx>
        <c:axId val="15988185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9880320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4BF-4614-8DF3-00A0B6F2AC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1">
                  <c:v>2619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4-4722-ABF4-D79BCAD1D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8816"/>
        <c:axId val="159944704"/>
      </c:barChart>
      <c:catAx>
        <c:axId val="159938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9944704"/>
        <c:crosses val="autoZero"/>
        <c:auto val="1"/>
        <c:lblAlgn val="ctr"/>
        <c:lblOffset val="100"/>
        <c:noMultiLvlLbl val="0"/>
      </c:catAx>
      <c:valAx>
        <c:axId val="15994470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9938816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51 153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8A-4EE0-9469-8FEFB60A7F80}"/>
                </c:ext>
              </c:extLst>
            </c:dLbl>
            <c:dLbl>
              <c:idx val="1"/>
              <c:layout>
                <c:manualLayout>
                  <c:x val="-1.5158355581005149E-2"/>
                  <c:y val="7.8606814901375933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63 844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E2-4381-AE49-228C2450DD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(уточнен)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16000</c:v>
                </c:pt>
                <c:pt idx="1">
                  <c:v>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E2-4381-AE49-228C2450DD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36876668575386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 </a:t>
                    </a:r>
                    <a:r>
                      <a:rPr lang="en-US" baseline="0" dirty="0" smtClean="0"/>
                      <a:t>387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8A-4EE0-9469-8FEFB60A7F8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36 065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8A-4EE0-9469-8FEFB60A7F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(уточнен)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11000</c:v>
                </c:pt>
                <c:pt idx="1">
                  <c:v>11000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E2-4381-AE49-228C2450D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06240"/>
        <c:axId val="63707776"/>
      </c:barChart>
      <c:catAx>
        <c:axId val="63706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3707776"/>
        <c:crosses val="autoZero"/>
        <c:auto val="1"/>
        <c:lblAlgn val="ctr"/>
        <c:lblOffset val="100"/>
        <c:noMultiLvlLbl val="0"/>
      </c:catAx>
      <c:valAx>
        <c:axId val="63707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3706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679"/>
          <c:y val="0.71104413345205775"/>
          <c:w val="0.25318273248456491"/>
          <c:h val="0.1611718233562499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613.29</c:v>
                </c:pt>
                <c:pt idx="1">
                  <c:v>744.02099999999996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5-4223-A03A-D69272F63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60448"/>
        <c:axId val="159982720"/>
      </c:barChart>
      <c:catAx>
        <c:axId val="159960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59982720"/>
        <c:crosses val="autoZero"/>
        <c:auto val="1"/>
        <c:lblAlgn val="ctr"/>
        <c:lblOffset val="100"/>
        <c:noMultiLvlLbl val="0"/>
      </c:catAx>
      <c:valAx>
        <c:axId val="15998272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5996044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5-4223-A03A-D69272F63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039680"/>
        <c:axId val="160041216"/>
      </c:barChart>
      <c:catAx>
        <c:axId val="160039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60041216"/>
        <c:crosses val="autoZero"/>
        <c:auto val="1"/>
        <c:lblAlgn val="ctr"/>
        <c:lblOffset val="100"/>
        <c:noMultiLvlLbl val="0"/>
      </c:catAx>
      <c:valAx>
        <c:axId val="16004121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60039680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1346E-2"/>
          <c:y val="0.14397493249049725"/>
          <c:w val="0.94610937251366434"/>
          <c:h val="0.66810547127417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54367.519</c:v>
                </c:pt>
                <c:pt idx="1">
                  <c:v>17774.953000000001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6-43E1-B841-8A52748CFB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9196.3289999999997</c:v>
                </c:pt>
                <c:pt idx="1">
                  <c:v>17175.539000000001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B6-43E1-B841-8A52748CFB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45171.19</c:v>
                </c:pt>
                <c:pt idx="1">
                  <c:v>599.41399999999999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B6-43E1-B841-8A52748CF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44251904"/>
        <c:axId val="144720640"/>
      </c:barChart>
      <c:catAx>
        <c:axId val="14425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4720640"/>
        <c:crosses val="autoZero"/>
        <c:auto val="1"/>
        <c:lblAlgn val="ctr"/>
        <c:lblOffset val="100"/>
        <c:noMultiLvlLbl val="0"/>
      </c:catAx>
      <c:valAx>
        <c:axId val="1447206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44251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260405837910402"/>
          <c:y val="0.91546118233618234"/>
          <c:w val="0.77479188324179193"/>
          <c:h val="8.453881766381767E-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4443.0590000000002</c:v>
                </c:pt>
                <c:pt idx="1">
                  <c:v>6705.2449999999999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48-452C-B3E0-69C4AAD626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">
                  <c:v>11059.398999999999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48-452C-B3E0-69C4AAD62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291904"/>
        <c:axId val="145586816"/>
      </c:barChart>
      <c:catAx>
        <c:axId val="145291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45586816"/>
        <c:crosses val="autoZero"/>
        <c:auto val="1"/>
        <c:lblAlgn val="ctr"/>
        <c:lblOffset val="100"/>
        <c:noMultiLvlLbl val="0"/>
      </c:catAx>
      <c:valAx>
        <c:axId val="14558681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145291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679"/>
          <c:y val="0.71104413345205775"/>
          <c:w val="0.25318273248456491"/>
          <c:h val="0.1611718233562499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13743170947E-2"/>
          <c:y val="0.14397493249049501"/>
          <c:w val="0.9461093725136599"/>
          <c:h val="0.668105471274169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60097408"/>
        <c:axId val="160098944"/>
      </c:barChart>
      <c:catAx>
        <c:axId val="16009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7"/>
            </a:pPr>
            <a:endParaRPr lang="ru-RU"/>
          </a:p>
        </c:txPr>
        <c:crossAx val="160098944"/>
        <c:crosses val="autoZero"/>
        <c:auto val="1"/>
        <c:lblAlgn val="ctr"/>
        <c:lblOffset val="100"/>
        <c:noMultiLvlLbl val="0"/>
      </c:catAx>
      <c:valAx>
        <c:axId val="1600989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0097408"/>
        <c:crosses val="autoZero"/>
        <c:crossBetween val="between"/>
      </c:valAx>
      <c:spPr>
        <a:noFill/>
        <a:ln w="25381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047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3131.3</c:v>
                </c:pt>
                <c:pt idx="1">
                  <c:v>1741.528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8-4B5F-88BF-86EDB60E3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206016"/>
        <c:axId val="159216000"/>
      </c:barChart>
      <c:catAx>
        <c:axId val="1592060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9216000"/>
        <c:crosses val="autoZero"/>
        <c:auto val="1"/>
        <c:lblAlgn val="ctr"/>
        <c:lblOffset val="100"/>
        <c:noMultiLvlLbl val="0"/>
      </c:catAx>
      <c:valAx>
        <c:axId val="15921600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9206016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19688028745837E-2"/>
          <c:y val="0.20043485384400389"/>
          <c:w val="0.94610937251366001"/>
          <c:h val="0.66810547127416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1 750,7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89-4BB8-B0E7-BE22344689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4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(уточн.план)</c:v>
                </c:pt>
                <c:pt idx="1">
                  <c:v>2022 год (уточн.план)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3131.3</c:v>
                </c:pt>
                <c:pt idx="1">
                  <c:v>1750.7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89-4BB8-B0E7-BE2234468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59343744"/>
        <c:axId val="159345280"/>
      </c:barChart>
      <c:catAx>
        <c:axId val="15934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9345280"/>
        <c:crosses val="autoZero"/>
        <c:auto val="1"/>
        <c:lblAlgn val="ctr"/>
        <c:lblOffset val="100"/>
        <c:noMultiLvlLbl val="0"/>
      </c:catAx>
      <c:valAx>
        <c:axId val="1593452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59343744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sz="1598"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13743170947E-2"/>
          <c:y val="0.14397493249049501"/>
          <c:w val="0.9461093725136599"/>
          <c:h val="0.6681054712741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(уточн. план)</c:v>
                </c:pt>
                <c:pt idx="1">
                  <c:v>2022 год (уточ. план)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12297.5</c:v>
                </c:pt>
                <c:pt idx="1">
                  <c:v>11512.7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FD-4CFA-9700-BBE5E9C0C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59379456"/>
        <c:axId val="159380992"/>
      </c:barChart>
      <c:catAx>
        <c:axId val="15937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6"/>
            </a:pPr>
            <a:endParaRPr lang="ru-RU"/>
          </a:p>
        </c:txPr>
        <c:crossAx val="159380992"/>
        <c:crosses val="autoZero"/>
        <c:auto val="1"/>
        <c:lblAlgn val="ctr"/>
        <c:lblOffset val="100"/>
        <c:noMultiLvlLbl val="0"/>
      </c:catAx>
      <c:valAx>
        <c:axId val="15938099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9379456"/>
        <c:crosses val="autoZero"/>
        <c:crossBetween val="between"/>
      </c:valAx>
      <c:spPr>
        <a:noFill/>
        <a:ln w="23812">
          <a:noFill/>
        </a:ln>
      </c:spPr>
    </c:plotArea>
    <c:legend>
      <c:legendPos val="b"/>
      <c:layout/>
      <c:overlay val="0"/>
      <c:txPr>
        <a:bodyPr/>
        <a:lstStyle/>
        <a:p>
          <a:pPr>
            <a:defRPr sz="982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84"/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43A-4591-B3D1-60F98FCBD30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43A-4591-B3D1-60F98FCBD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4667.7</c:v>
                </c:pt>
                <c:pt idx="1">
                  <c:v>3932.3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12192"/>
        <c:axId val="160713728"/>
      </c:barChart>
      <c:catAx>
        <c:axId val="160712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60713728"/>
        <c:crosses val="autoZero"/>
        <c:auto val="1"/>
        <c:lblAlgn val="ctr"/>
        <c:lblOffset val="100"/>
        <c:noMultiLvlLbl val="0"/>
      </c:catAx>
      <c:valAx>
        <c:axId val="16071372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0712192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3307.9479999999999</c:v>
                </c:pt>
                <c:pt idx="1">
                  <c:v>6058.4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A-4EA7-9A6B-5E8DB9C2C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25632"/>
        <c:axId val="160735616"/>
      </c:barChart>
      <c:catAx>
        <c:axId val="160725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60735616"/>
        <c:crosses val="autoZero"/>
        <c:auto val="1"/>
        <c:lblAlgn val="ctr"/>
        <c:lblOffset val="100"/>
        <c:noMultiLvlLbl val="0"/>
      </c:catAx>
      <c:valAx>
        <c:axId val="16073561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0725632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r>
                      <a:rPr lang="en-US" baseline="0" dirty="0" smtClean="0"/>
                      <a:t> 892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48-452C-B3E0-69C4AAD62660}"/>
                </c:ext>
              </c:extLst>
            </c:dLbl>
            <c:dLbl>
              <c:idx val="1"/>
              <c:layout>
                <c:manualLayout>
                  <c:x val="-3.9049491911052774E-3"/>
                  <c:y val="3.5149603260456242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23 965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5193466696253"/>
                      <c:h val="0.18648732012232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48-452C-B3E0-69C4AAD62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(уточнен)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16000</c:v>
                </c:pt>
                <c:pt idx="1">
                  <c:v>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48-452C-B3E0-69C4AAD626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132471430394164E-3"/>
                  <c:y val="-9.282594331624011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3 7</a:t>
                    </a:r>
                    <a:r>
                      <a:rPr lang="en-US" baseline="0" dirty="0" smtClean="0"/>
                      <a:t>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48-452C-B3E0-69C4AAD6266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 </a:t>
                    </a:r>
                    <a:r>
                      <a:rPr lang="en-US" baseline="0" dirty="0" smtClean="0"/>
                      <a:t>138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48-452C-B3E0-69C4AAD62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(уточнен)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11000</c:v>
                </c:pt>
                <c:pt idx="1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48-452C-B3E0-69C4AAD62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117760"/>
        <c:axId val="64140032"/>
      </c:barChart>
      <c:catAx>
        <c:axId val="64117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4140032"/>
        <c:crosses val="autoZero"/>
        <c:auto val="1"/>
        <c:lblAlgn val="ctr"/>
        <c:lblOffset val="100"/>
        <c:noMultiLvlLbl val="0"/>
      </c:catAx>
      <c:valAx>
        <c:axId val="64140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4117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679"/>
          <c:y val="0.71104413345205775"/>
          <c:w val="0.25318273248456491"/>
          <c:h val="0.1611718233562499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4299.4059999999999</c:v>
                </c:pt>
                <c:pt idx="1">
                  <c:v>1498.462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A-4EA7-9A6B-5E8DB9C2C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02048"/>
        <c:axId val="129165952"/>
      </c:barChart>
      <c:catAx>
        <c:axId val="125602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29165952"/>
        <c:crosses val="autoZero"/>
        <c:auto val="1"/>
        <c:lblAlgn val="ctr"/>
        <c:lblOffset val="100"/>
        <c:noMultiLvlLbl val="0"/>
      </c:catAx>
      <c:valAx>
        <c:axId val="12916595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2560204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D41-456A-9795-75C5003C53D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D41-456A-9795-75C5003C53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                                                                (уточн.)</c:v>
                </c:pt>
                <c:pt idx="1">
                  <c:v>2022 год                                                              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22.5</c:v>
                </c:pt>
                <c:pt idx="1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982528"/>
        <c:axId val="99223040"/>
      </c:barChart>
      <c:catAx>
        <c:axId val="98982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99223040"/>
        <c:crosses val="autoZero"/>
        <c:auto val="1"/>
        <c:lblAlgn val="ctr"/>
        <c:lblOffset val="100"/>
        <c:noMultiLvlLbl val="0"/>
      </c:catAx>
      <c:valAx>
        <c:axId val="9922304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9898252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5EA8-4487-A29C-00BB32F9F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EA8-4487-A29C-00BB32F9F283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EA8-4487-A29C-00BB32F9F2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EA8-4487-A29C-00BB32F9F28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EA8-4487-A29C-00BB32F9F28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EA8-4487-A29C-00BB32F9F283}"/>
              </c:ext>
            </c:extLst>
          </c:dPt>
          <c:dLbls>
            <c:dLbl>
              <c:idx val="0"/>
              <c:layout>
                <c:manualLayout>
                  <c:x val="1.2269168160059509E-2"/>
                  <c:y val="-1.9328141622011557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7 834,8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EA8-4487-A29C-00BB32F9F283}"/>
                </c:ext>
              </c:extLst>
            </c:dLbl>
            <c:dLbl>
              <c:idx val="1"/>
              <c:layout>
                <c:manualLayout>
                  <c:x val="1.8403752240089267E-2"/>
                  <c:y val="-2.4160177027514447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7 975,3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EA8-4487-A29C-00BB32F9F283}"/>
                </c:ext>
              </c:extLst>
            </c:dLbl>
            <c:dLbl>
              <c:idx val="2"/>
              <c:layout>
                <c:manualLayout>
                  <c:x val="1.0529292263511337E-2"/>
                  <c:y val="-3.375995259785949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8 923,7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A8-4487-A29C-00BB32F9F283}"/>
                </c:ext>
              </c:extLst>
            </c:dLbl>
            <c:dLbl>
              <c:idx val="3"/>
              <c:layout>
                <c:manualLayout>
                  <c:x val="9.2018761200446334E-3"/>
                  <c:y val="-2.416017702751446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9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dirty="0" smtClean="0"/>
                      <a:t>572,6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EA8-4487-A29C-00BB32F9F283}"/>
                </c:ext>
              </c:extLst>
            </c:dLbl>
            <c:dLbl>
              <c:idx val="4"/>
              <c:layout>
                <c:manualLayout>
                  <c:x val="1.3802814180066949E-2"/>
                  <c:y val="-2.416017702751444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10 187,9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EA8-4487-A29C-00BB32F9F283}"/>
                </c:ext>
              </c:extLst>
            </c:dLbl>
            <c:dLbl>
              <c:idx val="5"/>
              <c:layout>
                <c:manualLayout>
                  <c:x val="1.3802814180066949E-2"/>
                  <c:y val="-2.899221243301733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10 937,4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EA8-4487-A29C-00BB32F9F2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7834.8</c:v>
                </c:pt>
                <c:pt idx="1">
                  <c:v>7975.3</c:v>
                </c:pt>
                <c:pt idx="2">
                  <c:v>8923.7000000000007</c:v>
                </c:pt>
                <c:pt idx="3">
                  <c:v>9572.6</c:v>
                </c:pt>
                <c:pt idx="4">
                  <c:v>10187.9</c:v>
                </c:pt>
                <c:pt idx="5">
                  <c:v>10937.4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A8-4487-A29C-00BB32F9F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320320"/>
        <c:axId val="161334400"/>
        <c:axId val="0"/>
      </c:bar3DChart>
      <c:catAx>
        <c:axId val="16132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1334400"/>
        <c:crosses val="autoZero"/>
        <c:auto val="1"/>
        <c:lblAlgn val="ctr"/>
        <c:lblOffset val="100"/>
        <c:noMultiLvlLbl val="0"/>
      </c:catAx>
      <c:valAx>
        <c:axId val="161334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132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80329002891"/>
          <c:y val="0.12762590088361467"/>
          <c:w val="0.61241338029240378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7 561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02C-42D0-B44F-62B962C2B3D2}"/>
                </c:ext>
              </c:extLst>
            </c:dLbl>
            <c:dLbl>
              <c:idx val="1"/>
              <c:layout>
                <c:manualLayout>
                  <c:x val="-1.51586210208764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10 346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2C-42D0-B44F-62B962C2B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(уточнен)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16000</c:v>
                </c:pt>
                <c:pt idx="1">
                  <c:v>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2C-42D0-B44F-62B962C2B3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4098368149595889E-3"/>
                  <c:y val="7.86068149013768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147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2C-42D0-B44F-62B962C2B3D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2 236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02C-42D0-B44F-62B962C2B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(уточнен)</c:v>
                </c:pt>
                <c:pt idx="1">
                  <c:v>2022 год (уточненный)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11000</c:v>
                </c:pt>
                <c:pt idx="1">
                  <c:v>11000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2C-42D0-B44F-62B962C2B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823872"/>
        <c:axId val="63825408"/>
      </c:barChart>
      <c:catAx>
        <c:axId val="638238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3825408"/>
        <c:crosses val="autoZero"/>
        <c:auto val="1"/>
        <c:lblAlgn val="ctr"/>
        <c:lblOffset val="100"/>
        <c:noMultiLvlLbl val="0"/>
      </c:catAx>
      <c:valAx>
        <c:axId val="63825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3823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679"/>
          <c:y val="0.71104413345205775"/>
          <c:w val="0.25318273248456491"/>
          <c:h val="0.1611718233562499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1322E-2"/>
          <c:y val="0.14397493249049712"/>
          <c:w val="0.94610937251366412"/>
          <c:h val="0.66810547127417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10 534,4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F3-43E2-93BD-2D3C7550C56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r>
                      <a:rPr lang="en-US" baseline="0" dirty="0" smtClean="0"/>
                      <a:t> 992,9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77-48EF-AABE-8F5B624A7A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10534.4</c:v>
                </c:pt>
                <c:pt idx="1">
                  <c:v>23992.9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6-43E1-B841-8A52748CFB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9 975,1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F3-43E2-93BD-2D3C7550C565}"/>
                </c:ext>
              </c:extLst>
            </c:dLbl>
            <c:dLbl>
              <c:idx val="1"/>
              <c:layout>
                <c:manualLayout>
                  <c:x val="1.22476770034188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r>
                      <a:rPr lang="en-US" baseline="0" dirty="0" smtClean="0"/>
                      <a:t> 891,1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B6-43E1-B841-8A52748CF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 formatCode="#,##0.00">
                  <c:v>9975.1</c:v>
                </c:pt>
                <c:pt idx="1">
                  <c:v>22891.1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B6-43E1-B841-8A52748CFB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F3-43E2-93BD-2D3C7550C56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1 101,8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B6-43E1-B841-8A52748CF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(уточ.)</c:v>
                </c:pt>
                <c:pt idx="1">
                  <c:v>2022 год (уточн.)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 formatCode="General">
                  <c:v>559.29999999999995</c:v>
                </c:pt>
                <c:pt idx="1">
                  <c:v>1101.8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B6-43E1-B841-8A52748CF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63991808"/>
        <c:axId val="63993344"/>
      </c:barChart>
      <c:catAx>
        <c:axId val="6399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3993344"/>
        <c:crosses val="autoZero"/>
        <c:auto val="1"/>
        <c:lblAlgn val="ctr"/>
        <c:lblOffset val="100"/>
        <c:noMultiLvlLbl val="0"/>
      </c:catAx>
      <c:valAx>
        <c:axId val="6399334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639918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0.72751</cdr:x>
      <cdr:y>0.10526</cdr:y>
    </cdr:from>
    <cdr:to>
      <cdr:x>1</cdr:x>
      <cdr:y>0.33022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2514553" y="144012"/>
          <a:ext cx="9418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31 103</a:t>
          </a:r>
          <a:endParaRPr lang="ru-RU" sz="14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0.70833</cdr:x>
      <cdr:y>0.42105</cdr:y>
    </cdr:from>
    <cdr:to>
      <cdr:x>0.98082</cdr:x>
      <cdr:y>0.64601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448260" y="576060"/>
          <a:ext cx="9418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25 672</a:t>
          </a:r>
          <a:endParaRPr lang="ru-RU" sz="1400" dirty="0">
            <a:solidFill>
              <a:prstClr val="black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0.80109</cdr:x>
      <cdr:y>0.45594</cdr:y>
    </cdr:from>
    <cdr:to>
      <cdr:x>0.94427</cdr:x>
      <cdr:y>0.68006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3579762" y="532210"/>
          <a:ext cx="63981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prstClr val="black"/>
              </a:solidFill>
            </a:rPr>
            <a:t>18 534</a:t>
          </a:r>
        </a:p>
      </cdr:txBody>
    </cdr:sp>
  </cdr:relSizeAnchor>
  <cdr:relSizeAnchor xmlns:cdr="http://schemas.openxmlformats.org/drawingml/2006/chartDrawing">
    <cdr:from>
      <cdr:x>0.85681</cdr:x>
      <cdr:y>0.10774</cdr:y>
    </cdr:from>
    <cdr:to>
      <cdr:x>1</cdr:x>
      <cdr:y>0.33186</cdr:y>
    </cdr:to>
    <cdr:sp macro="" textlink="">
      <cdr:nvSpPr>
        <cdr:cNvPr id="4" name="TextBox 21"/>
        <cdr:cNvSpPr txBox="1"/>
      </cdr:nvSpPr>
      <cdr:spPr>
        <a:xfrm xmlns:a="http://schemas.openxmlformats.org/drawingml/2006/main">
          <a:off x="3828774" y="125764"/>
          <a:ext cx="63986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prstClr val="black"/>
              </a:solidFill>
            </a:rPr>
            <a:t>26 158</a:t>
          </a:r>
          <a:endParaRPr lang="ru-RU" sz="1100" b="1" dirty="0">
            <a:solidFill>
              <a:prstClr val="black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0.80563</cdr:x>
      <cdr:y>0.46874</cdr:y>
    </cdr:from>
    <cdr:to>
      <cdr:x>0.94881</cdr:x>
      <cdr:y>0.65996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3241212" y="641310"/>
          <a:ext cx="57606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prstClr val="black"/>
              </a:solidFill>
            </a:rPr>
            <a:t>908</a:t>
          </a:r>
        </a:p>
      </cdr:txBody>
    </cdr:sp>
  </cdr:relSizeAnchor>
  <cdr:relSizeAnchor xmlns:cdr="http://schemas.openxmlformats.org/drawingml/2006/chartDrawing">
    <cdr:from>
      <cdr:x>0.80312</cdr:x>
      <cdr:y>0.16197</cdr:y>
    </cdr:from>
    <cdr:to>
      <cdr:x>0.94631</cdr:x>
      <cdr:y>0.35318</cdr:y>
    </cdr:to>
    <cdr:sp macro="" textlink="">
      <cdr:nvSpPr>
        <cdr:cNvPr id="4" name="TextBox 21"/>
        <cdr:cNvSpPr txBox="1"/>
      </cdr:nvSpPr>
      <cdr:spPr>
        <a:xfrm xmlns:a="http://schemas.openxmlformats.org/drawingml/2006/main">
          <a:off x="3231124" y="221593"/>
          <a:ext cx="57606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prstClr val="black"/>
              </a:solidFill>
            </a:rPr>
            <a:t>891</a:t>
          </a:r>
          <a:endParaRPr lang="ru-RU" sz="1100" b="1" dirty="0">
            <a:solidFill>
              <a:prstClr val="black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0.80563</cdr:x>
      <cdr:y>0.46874</cdr:y>
    </cdr:from>
    <cdr:to>
      <cdr:x>0.94881</cdr:x>
      <cdr:y>0.65996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3241212" y="641310"/>
          <a:ext cx="57606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prstClr val="black"/>
              </a:solidFill>
            </a:rPr>
            <a:t>15 502</a:t>
          </a:r>
        </a:p>
      </cdr:txBody>
    </cdr:sp>
  </cdr:relSizeAnchor>
  <cdr:relSizeAnchor xmlns:cdr="http://schemas.openxmlformats.org/drawingml/2006/chartDrawing">
    <cdr:from>
      <cdr:x>0.80312</cdr:x>
      <cdr:y>0.16197</cdr:y>
    </cdr:from>
    <cdr:to>
      <cdr:x>0.94631</cdr:x>
      <cdr:y>0.35318</cdr:y>
    </cdr:to>
    <cdr:sp macro="" textlink="">
      <cdr:nvSpPr>
        <cdr:cNvPr id="4" name="TextBox 21"/>
        <cdr:cNvSpPr txBox="1"/>
      </cdr:nvSpPr>
      <cdr:spPr>
        <a:xfrm xmlns:a="http://schemas.openxmlformats.org/drawingml/2006/main">
          <a:off x="3231124" y="221593"/>
          <a:ext cx="57606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prstClr val="black"/>
              </a:solidFill>
            </a:rPr>
            <a:t>6 705</a:t>
          </a:r>
          <a:endParaRPr lang="ru-RU" sz="1100" b="1" dirty="0">
            <a:solidFill>
              <a:prstClr val="black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0.70833</cdr:x>
      <cdr:y>0.17828</cdr:y>
    </cdr:from>
    <cdr:to>
      <cdr:x>0.98082</cdr:x>
      <cdr:y>0.36878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448260" y="288036"/>
          <a:ext cx="9418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12 582</a:t>
          </a:r>
          <a:endParaRPr lang="ru-RU" sz="14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0.6875</cdr:x>
      <cdr:y>0.53483</cdr:y>
    </cdr:from>
    <cdr:to>
      <cdr:x>0.95999</cdr:x>
      <cdr:y>0.72533</cdr:y>
    </cdr:to>
    <cdr:sp macro="" textlink="">
      <cdr:nvSpPr>
        <cdr:cNvPr id="4" name="TextBox 21"/>
        <cdr:cNvSpPr txBox="1"/>
      </cdr:nvSpPr>
      <cdr:spPr>
        <a:xfrm xmlns:a="http://schemas.openxmlformats.org/drawingml/2006/main">
          <a:off x="2376263" y="864091"/>
          <a:ext cx="9418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8 708</a:t>
          </a:r>
          <a:endParaRPr lang="ru-RU" sz="1400" dirty="0">
            <a:solidFill>
              <a:prstClr val="black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0.72751</cdr:x>
      <cdr:y>0.10526</cdr:y>
    </cdr:from>
    <cdr:to>
      <cdr:x>1</cdr:x>
      <cdr:y>0.33022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2514553" y="144012"/>
          <a:ext cx="9418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5 571,4</a:t>
          </a:r>
          <a:endParaRPr lang="ru-RU" sz="14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0.70833</cdr:x>
      <cdr:y>0.42105</cdr:y>
    </cdr:from>
    <cdr:to>
      <cdr:x>0.98082</cdr:x>
      <cdr:y>0.64601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448260" y="576060"/>
          <a:ext cx="9418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4 994,6</a:t>
          </a:r>
          <a:endParaRPr lang="ru-RU" sz="1400" dirty="0">
            <a:solidFill>
              <a:prstClr val="black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0.70833</cdr:x>
      <cdr:y>0.17828</cdr:y>
    </cdr:from>
    <cdr:to>
      <cdr:x>0.98082</cdr:x>
      <cdr:y>0.36878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448260" y="288036"/>
          <a:ext cx="9418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4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0.6875</cdr:x>
      <cdr:y>0.53483</cdr:y>
    </cdr:from>
    <cdr:to>
      <cdr:x>0.95999</cdr:x>
      <cdr:y>0.72533</cdr:y>
    </cdr:to>
    <cdr:sp macro="" textlink="">
      <cdr:nvSpPr>
        <cdr:cNvPr id="4" name="TextBox 21"/>
        <cdr:cNvSpPr txBox="1"/>
      </cdr:nvSpPr>
      <cdr:spPr>
        <a:xfrm xmlns:a="http://schemas.openxmlformats.org/drawingml/2006/main">
          <a:off x="2376263" y="864091"/>
          <a:ext cx="9418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ru-RU" sz="1400" dirty="0">
            <a:solidFill>
              <a:prstClr val="black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0.72751</cdr:x>
      <cdr:y>0.10526</cdr:y>
    </cdr:from>
    <cdr:to>
      <cdr:x>1</cdr:x>
      <cdr:y>0.33022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2514553" y="144012"/>
          <a:ext cx="9418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10 229,2</a:t>
          </a:r>
          <a:endParaRPr lang="ru-RU" sz="14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0.70833</cdr:x>
      <cdr:y>0.42105</cdr:y>
    </cdr:from>
    <cdr:to>
      <cdr:x>0.98082</cdr:x>
      <cdr:y>0.64601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448260" y="576060"/>
          <a:ext cx="9418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4 338,4</a:t>
          </a:r>
          <a:endParaRPr lang="ru-RU" sz="1400" dirty="0">
            <a:solidFill>
              <a:prstClr val="black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0.77083</cdr:x>
      <cdr:y>0.10435</cdr:y>
    </cdr:from>
    <cdr:to>
      <cdr:x>1</cdr:x>
      <cdr:y>0.3293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2664296" y="142761"/>
          <a:ext cx="79208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7 953,7</a:t>
          </a:r>
          <a:endParaRPr lang="ru-RU" sz="14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0.75</cdr:x>
      <cdr:y>0.42105</cdr:y>
    </cdr:from>
    <cdr:to>
      <cdr:x>1</cdr:x>
      <cdr:y>0.64732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594770" y="572732"/>
          <a:ext cx="86492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1 922,7</a:t>
          </a:r>
          <a:endParaRPr lang="ru-RU" sz="1400" dirty="0">
            <a:solidFill>
              <a:prstClr val="black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0.70833</cdr:x>
      <cdr:y>0.17828</cdr:y>
    </cdr:from>
    <cdr:to>
      <cdr:x>1</cdr:x>
      <cdr:y>0.36878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448259" y="288036"/>
          <a:ext cx="1008124" cy="3077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prstClr val="black"/>
              </a:solidFill>
            </a:rPr>
            <a:t>4</a:t>
          </a:r>
          <a:r>
            <a:rPr lang="ru-RU" sz="1400" dirty="0" smtClean="0">
              <a:solidFill>
                <a:prstClr val="black"/>
              </a:solidFill>
            </a:rPr>
            <a:t> 419,0</a:t>
          </a:r>
          <a:endParaRPr lang="ru-RU" sz="14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0.6875</cdr:x>
      <cdr:y>0.53483</cdr:y>
    </cdr:from>
    <cdr:to>
      <cdr:x>0.95999</cdr:x>
      <cdr:y>0.72533</cdr:y>
    </cdr:to>
    <cdr:sp macro="" textlink="">
      <cdr:nvSpPr>
        <cdr:cNvPr id="4" name="TextBox 21"/>
        <cdr:cNvSpPr txBox="1"/>
      </cdr:nvSpPr>
      <cdr:spPr>
        <a:xfrm xmlns:a="http://schemas.openxmlformats.org/drawingml/2006/main">
          <a:off x="2376263" y="864091"/>
          <a:ext cx="9418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3 623,0</a:t>
          </a:r>
          <a:endParaRPr lang="ru-RU" sz="1400" dirty="0">
            <a:solidFill>
              <a:prstClr val="black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0.21486</cdr:x>
      <cdr:y>0.07575</cdr:y>
    </cdr:to>
    <cdr:sp macro="" textlink="">
      <cdr:nvSpPr>
        <cdr:cNvPr id="6" name="TextBox 26"/>
        <cdr:cNvSpPr txBox="1"/>
      </cdr:nvSpPr>
      <cdr:spPr>
        <a:xfrm xmlns:a="http://schemas.openxmlformats.org/drawingml/2006/main">
          <a:off x="0" y="0"/>
          <a:ext cx="1872208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1pPr>
          <a:lvl2pPr marL="45717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2pPr>
          <a:lvl3pPr marL="91435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3pPr>
          <a:lvl4pPr marL="13715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4pPr>
          <a:lvl5pPr marL="182870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5pPr>
          <a:lvl6pPr marL="2285878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6pPr>
          <a:lvl7pPr marL="2743054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7pPr>
          <a:lvl8pPr marL="3200229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8pPr>
          <a:lvl9pPr marL="3657405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9pPr>
        </a:lstStyle>
        <a:p xmlns:a="http://schemas.openxmlformats.org/drawingml/2006/main">
          <a:pPr>
            <a:defRPr/>
          </a:pPr>
          <a:endParaRPr lang="ru-RU" b="1" dirty="0" smtClean="0">
            <a:solidFill>
              <a:srgbClr val="8064A2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defRPr/>
          </a:pPr>
          <a:endParaRPr lang="ru-RU" b="1" dirty="0">
            <a:solidFill>
              <a:srgbClr val="8064A2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0.87743</cdr:x>
      <cdr:y>0.21874</cdr:y>
    </cdr:from>
    <cdr:to>
      <cdr:x>0.98237</cdr:x>
      <cdr:y>0.37551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023224" y="1246411"/>
          <a:ext cx="959571" cy="893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6" name="Прямая соединительная линия 25"/>
        <cdr:cNvSpPr/>
      </cdr:nvSpPr>
      <cdr:spPr>
        <a:xfrm xmlns:a="http://schemas.openxmlformats.org/drawingml/2006/main">
          <a:off x="0" y="-62068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0.63946</cdr:x>
      <cdr:y>0.02362</cdr:y>
    </cdr:from>
    <cdr:to>
      <cdr:x>0.97559</cdr:x>
      <cdr:y>0.14173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5572132" y="142876"/>
          <a:ext cx="2928958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0.55912</cdr:x>
      <cdr:y>0.00637</cdr:y>
    </cdr:from>
    <cdr:to>
      <cdr:x>0.8465</cdr:x>
      <cdr:y>0.14059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112569" y="36289"/>
          <a:ext cx="2627803" cy="764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инвалидными колясками, слухопротезными средствами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(2 140 средств)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0.77961</cdr:x>
      <cdr:y>0.19595</cdr:y>
    </cdr:from>
    <cdr:to>
      <cdr:x>0.95999</cdr:x>
      <cdr:y>0.35392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128793" y="1116409"/>
          <a:ext cx="1649395" cy="90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Обеспечение протезно-ортопедическими изделиями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(4 761 изделий</a:t>
          </a: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)</a:t>
          </a:r>
        </a:p>
        <a:p xmlns:a="http://schemas.openxmlformats.org/drawingml/2006/main">
          <a:pPr lvl="0"/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0.30712</cdr:x>
      <cdr:y>0.01901</cdr:y>
    </cdr:from>
    <cdr:to>
      <cdr:x>0.5633</cdr:x>
      <cdr:y>0.08936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808313" y="108297"/>
          <a:ext cx="2342510" cy="400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развитие Служб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Инватакси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</cdr:x>
      <cdr:y>0</cdr:y>
    </cdr:from>
    <cdr:to>
      <cdr:x>0.73202</cdr:x>
      <cdr:y>0.10505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107306" y="0"/>
          <a:ext cx="2428893" cy="642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0.00399</cdr:x>
      <cdr:y>0.36025</cdr:y>
    </cdr:from>
    <cdr:to>
      <cdr:x>0.24411</cdr:x>
      <cdr:y>0.54775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6513" y="2052513"/>
          <a:ext cx="2195657" cy="1068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ts val="15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Материальное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обеспечение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детей-инвалидов, воспитывающихся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и обучающихся на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дому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1400" b="1" i="1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39 чел.)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0.77293</cdr:x>
      <cdr:y>0.53718</cdr:y>
    </cdr:from>
    <cdr:to>
      <cdr:x>1</cdr:x>
      <cdr:y>0.87366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7104171" y="3060625"/>
          <a:ext cx="2076342" cy="1917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обязательными  гигиеническими средствами, на услуги индивидуального помощника, услуги специалиста жестового языка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8" name="Прямая соединительная линия 37"/>
        <cdr:cNvSpPr/>
      </cdr:nvSpPr>
      <cdr:spPr>
        <a:xfrm xmlns:a="http://schemas.openxmlformats.org/drawingml/2006/main" flipV="1">
          <a:off x="-107504" y="-76470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0.31516</cdr:y>
    </cdr:from>
    <cdr:to>
      <cdr:x>0.25198</cdr:x>
      <cdr:y>0.58363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-215008" y="1928826"/>
          <a:ext cx="2249918" cy="1643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>
          <a:off x="-107504" y="-40466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0.02362</cdr:x>
      <cdr:y>0.71412</cdr:y>
    </cdr:from>
    <cdr:to>
      <cdr:x>0.27334</cdr:x>
      <cdr:y>0.84728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216025" y="4068737"/>
          <a:ext cx="2283440" cy="758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lnSpc>
              <a:spcPts val="1400"/>
            </a:lnSpc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Размещение государственного социального заказа в неправительственных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организациях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0.01575</cdr:x>
      <cdr:y>0.13275</cdr:y>
    </cdr:from>
    <cdr:to>
      <cdr:x>0.29001</cdr:x>
      <cdr:y>0.25775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144017" y="756369"/>
          <a:ext cx="2507834" cy="712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ru-RU" sz="1400" dirty="0">
              <a:latin typeface="Times New Roman" pitchFamily="18" charset="0"/>
              <a:cs typeface="Times New Roman" pitchFamily="18" charset="0"/>
            </a:rPr>
            <a:t>На санаторно-курортное лечением инвалидов и детей инвалидов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(5 341 чел</a:t>
          </a: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.)</a:t>
          </a:r>
        </a:p>
      </cdr:txBody>
    </cdr:sp>
  </cdr:relSizeAnchor>
  <cdr:relSizeAnchor xmlns:cdr="http://schemas.openxmlformats.org/drawingml/2006/chartDrawing">
    <cdr:from>
      <cdr:x>0.19056</cdr:x>
      <cdr:y>0.9189</cdr:y>
    </cdr:from>
    <cdr:to>
      <cdr:x>0.85836</cdr:x>
      <cdr:y>0.97953</cdr:y>
    </cdr:to>
    <cdr:sp macro="" textlink="">
      <cdr:nvSpPr>
        <cdr:cNvPr id="37" name="Прямоугольник 36"/>
        <cdr:cNvSpPr/>
      </cdr:nvSpPr>
      <cdr:spPr>
        <a:xfrm xmlns:a="http://schemas.openxmlformats.org/drawingml/2006/main">
          <a:off x="1742481" y="5235467"/>
          <a:ext cx="6106392" cy="3454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0.252</cdr:x>
      <cdr:y>0.91634</cdr:y>
    </cdr:from>
    <cdr:to>
      <cdr:x>0.77962</cdr:x>
      <cdr:y>0.98192</cdr:y>
    </cdr:to>
    <cdr:sp macro="" textlink="">
      <cdr:nvSpPr>
        <cdr:cNvPr id="39" name="TextBox 8"/>
        <cdr:cNvSpPr txBox="1"/>
      </cdr:nvSpPr>
      <cdr:spPr>
        <a:xfrm xmlns:a="http://schemas.openxmlformats.org/drawingml/2006/main">
          <a:off x="2304257" y="5220865"/>
          <a:ext cx="4824558" cy="3736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bg1"/>
              </a:solidFill>
            </a:rPr>
            <a:t>ГРАЖДАНСКИЙ БЮДЖЕТ ГОРОДА АСТАНЫ</a:t>
          </a:r>
          <a:endParaRPr lang="ru-RU" dirty="0">
            <a:solidFill>
              <a:schemeClr val="bg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0.74273</cdr:x>
      <cdr:y>0.48722</cdr:y>
    </cdr:from>
    <cdr:to>
      <cdr:x>0.96853</cdr:x>
      <cdr:y>0.65867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2489102" y="787170"/>
          <a:ext cx="75672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/>
            <a:t>2 679,1</a:t>
          </a:r>
        </a:p>
      </cdr:txBody>
    </cdr:sp>
  </cdr:relSizeAnchor>
  <cdr:relSizeAnchor xmlns:cdr="http://schemas.openxmlformats.org/drawingml/2006/chartDrawing">
    <cdr:from>
      <cdr:x>0.78411</cdr:x>
      <cdr:y>0.16366</cdr:y>
    </cdr:from>
    <cdr:to>
      <cdr:x>0.98744</cdr:x>
      <cdr:y>0.33511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627784" y="264422"/>
          <a:ext cx="68141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/>
            <a:t>4 922,2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3652-B2BC-4558-9D8B-352F222772A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F0589-4F06-45EE-A720-073D73DDF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0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16794E-4AD2-4707-ABD8-0E483B71DBE0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2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0589-4F06-45EE-A720-073D73DDF17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5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B16D-3CD9-421C-B5F6-6F538AF1FC62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DD4F-5A85-46D5-AD28-07B31398E6CA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01A9-6AF9-4741-9A71-06D8AE612528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93B6-B4CF-4E94-9F9C-9CAF8B60885D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B1BD-236C-4170-8214-FDB9315CB0F3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5168-AC7E-44F3-A06E-9EF037970AF6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EB39-57A1-4777-B6AD-581AA10AD593}" type="datetime1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6FB0-3C81-4245-8F78-47C84B09A7B0}" type="datetime1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4E34-0442-4A6A-88CE-39BA2ADFB813}" type="datetime1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7EEE-54AF-4A05-B24B-11EADDF0F34B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1FAB-A175-4B2D-87BB-C0A20B4491F9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96797-9A3C-4038-8D2C-AE3A12D824D4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3" Type="http://schemas.openxmlformats.org/officeDocument/2006/relationships/chart" Target="../charts/chart32.xml"/><Relationship Id="rId7" Type="http://schemas.openxmlformats.org/officeDocument/2006/relationships/chart" Target="../charts/chart36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Relationship Id="rId9" Type="http://schemas.openxmlformats.org/officeDocument/2006/relationships/chart" Target="../charts/char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chart" Target="../charts/chart42.xml"/><Relationship Id="rId7" Type="http://schemas.openxmlformats.org/officeDocument/2006/relationships/chart" Target="../charts/chart46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7" Type="http://schemas.openxmlformats.org/officeDocument/2006/relationships/chart" Target="../charts/chart57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6.xml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3.xml"/><Relationship Id="rId3" Type="http://schemas.openxmlformats.org/officeDocument/2006/relationships/chart" Target="../charts/chart58.xml"/><Relationship Id="rId7" Type="http://schemas.openxmlformats.org/officeDocument/2006/relationships/chart" Target="../charts/chart6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1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6612" y="132342"/>
            <a:ext cx="53973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ГРАЖДАНСКИЙ БЮДЖЕТ </a:t>
            </a:r>
          </a:p>
          <a:p>
            <a:pPr algn="ctr"/>
            <a:r>
              <a:rPr lang="ru-RU" sz="3200" dirty="0" smtClean="0"/>
              <a:t>ГОРОДА АСТАНЫ</a:t>
            </a:r>
          </a:p>
          <a:p>
            <a:pPr algn="ctr"/>
            <a:r>
              <a:rPr lang="ru-RU" sz="2400" dirty="0" smtClean="0"/>
              <a:t>НА 2022 ГОД</a:t>
            </a:r>
            <a:endParaRPr lang="ru-RU" sz="24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140610" y="416313"/>
            <a:ext cx="4359382" cy="2448272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3495089" y="1669477"/>
            <a:ext cx="5397390" cy="2448272"/>
          </a:xfrm>
          <a:prstGeom prst="homePlat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140610" y="3002082"/>
            <a:ext cx="4359382" cy="2448272"/>
          </a:xfrm>
          <a:prstGeom prst="homePlat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3495088" y="4298788"/>
            <a:ext cx="5397390" cy="2448272"/>
          </a:xfrm>
          <a:prstGeom prst="homePlat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423122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7724" y="6434031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107505" y="605778"/>
          <a:ext cx="5184575" cy="390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752863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ДИНАМИКА ОБЪЕМА СОВОКУПНЫХ ЗАТРАТ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779149"/>
            <a:ext cx="5040560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Уточненный бюджет на 2022 год составил 162 088 млн. тенге с ростом на  25,3 % к уточненному бюджету 2021 года, за счет роста контингента учащихся, увеличения государственного заказа в частных садах и дополнительного образования.</a:t>
            </a:r>
          </a:p>
          <a:p>
            <a:pPr indent="361950" algn="just"/>
            <a:endParaRPr lang="ru-RU" sz="1400" dirty="0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757099"/>
            <a:ext cx="3490785" cy="1612877"/>
            <a:chOff x="5525717" y="1046531"/>
            <a:chExt cx="3490785" cy="1518373"/>
          </a:xfrm>
        </p:grpSpPr>
        <p:sp>
          <p:nvSpPr>
            <p:cNvPr id="18" name="TextBox 17"/>
            <p:cNvSpPr txBox="1"/>
            <p:nvPr/>
          </p:nvSpPr>
          <p:spPr>
            <a:xfrm>
              <a:off x="5528095" y="1046531"/>
              <a:ext cx="348840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prstClr val="black"/>
                  </a:solidFill>
                </a:rPr>
                <a:t>Дошкольное образование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73370" y="2508753"/>
            <a:ext cx="3670630" cy="1898643"/>
            <a:chOff x="5540040" y="2762935"/>
            <a:chExt cx="3670630" cy="170188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77521" y="3016613"/>
              <a:ext cx="3633149" cy="1448202"/>
              <a:chOff x="5632660" y="1014235"/>
              <a:chExt cx="3633149" cy="1448202"/>
            </a:xfrm>
          </p:grpSpPr>
          <p:graphicFrame>
            <p:nvGraphicFramePr>
              <p:cNvPr id="21" name="Диаграмма 20"/>
              <p:cNvGraphicFramePr/>
              <p:nvPr>
                <p:extLst/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8072471" y="1245009"/>
                <a:ext cx="1193338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      99 909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789032" y="1661547"/>
                <a:ext cx="1369273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          77 540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040" y="2762935"/>
              <a:ext cx="348840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prstClr val="black"/>
                  </a:solidFill>
                </a:rPr>
                <a:t>Среднее образование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36096" y="4365104"/>
            <a:ext cx="3493765" cy="1766023"/>
            <a:chOff x="5520359" y="4540746"/>
            <a:chExt cx="3493765" cy="1569222"/>
          </a:xfrm>
        </p:grpSpPr>
        <p:sp>
          <p:nvSpPr>
            <p:cNvPr id="29" name="TextBox 28"/>
            <p:cNvSpPr txBox="1"/>
            <p:nvPr/>
          </p:nvSpPr>
          <p:spPr>
            <a:xfrm>
              <a:off x="5525717" y="4540746"/>
              <a:ext cx="348840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>
                  <a:solidFill>
                    <a:prstClr val="black"/>
                  </a:solidFill>
                </a:rPr>
                <a:t>ТиПО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59" y="4848523"/>
              <a:ext cx="3488407" cy="126144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7131" cy="526414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млн. тенге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28" name="Диаграмма 27"/>
          <p:cNvGraphicFramePr/>
          <p:nvPr>
            <p:extLst/>
          </p:nvPr>
        </p:nvGraphicFramePr>
        <p:xfrm>
          <a:off x="5580112" y="1052736"/>
          <a:ext cx="3456383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/>
          </p:nvPr>
        </p:nvGraphicFramePr>
        <p:xfrm>
          <a:off x="5436096" y="4653136"/>
          <a:ext cx="3456383" cy="161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4950" y="63761"/>
            <a:ext cx="8749554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ФИНАНСИРОВАНИЕ СФЕРЫ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74960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321758"/>
            <a:ext cx="604867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ГРАЖДАНСКИЙ БЮДЖЕТ ГОРОДА </a:t>
            </a:r>
            <a:r>
              <a:rPr lang="ru-RU" dirty="0" smtClean="0">
                <a:solidFill>
                  <a:prstClr val="white"/>
                </a:solidFill>
              </a:rPr>
              <a:t>АСТАНЫ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94866" y="669177"/>
          <a:ext cx="8725606" cy="465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0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2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2021 год (уточнен.)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(уточнен.)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ВСЕГО: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381,4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162 087,6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6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Дошкольное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672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31 102,5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Размещение государственного образовательного заказа  в дошкольных организациях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96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государственных садов  на                         24 561 мест,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38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миницетров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на 4 802 мест, 262 частных садов  на 26 185 мест и текущий ремонт садов.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9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Среднее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77 541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99 909,6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Финансирование предусмотрено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на содержание 91 школ с контингентом 183 850 детей, 5-ти школ для одаренных детей с контингентом 3 883 детей и 3 специальные коррекционные школы-интернат для детей с ограниченными возможностями с контингентом 939 детей  (заработная плата учителей, коммунальные услуги, текущее содержания зданий). </a:t>
                      </a:r>
                    </a:p>
                    <a:p>
                      <a:pPr algn="just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7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Дополнительное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образование для детей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606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5 853,4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 11-ти организаций  дополнительного образования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(ФОТ, коммунальные услуги, текущее  содержания зданий).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4866" y="144050"/>
            <a:ext cx="8725606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ФИНАНСИРОВАНИЕ СФЕРЫ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20816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382959"/>
            <a:ext cx="612068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732" y="6382959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94866" y="669177"/>
          <a:ext cx="8725605" cy="539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0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2021 год (уточнен.)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(уточнен.)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6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Приобретение и доставка учебников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251,6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385,4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 приобретение учебников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2022-2023 год учебный год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91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Подготовка специалистов в организациях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ТиПО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и ВУЗов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10 495,4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582,5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 8 государственных колледжей с контингентом 6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474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студентов, размещение государственного образовательного заказа в 16 частных колледжах на 6 622 мест (ФОТ, коммунальные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услуги, госзаказ частных колледжей, питание, прочие расходы), н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размещение государственного заказа в 14-и ВУЗах.</a:t>
                      </a:r>
                      <a:endParaRPr lang="ru-RU" sz="1100" b="0" i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03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Социальное обеспечение детей -сирот и социальная  реабилитация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010,1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2 449,8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 2-х реабилитационных центров и 5-и Кабинетов коррекции (ФОТ, коммунальные услуги, прочие расходы), содержание Детского дома с контингентом 69 детей 139 шт.ед., содержание 6-ти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Психолога-медико-педагогической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консультации (ФОТ, коммунальные услуги, прочие расходы)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6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Социальная поддержка обучающихся очной формы обучения (льготный проезд)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- 149 дети –сироты старше 15 лет (ВУЗы)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13 ,4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млн.тенге; </a:t>
                      </a:r>
                    </a:p>
                    <a:p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- 38 детей   из малообеспеченных семей старше 15 лет (ВУЗы)-10,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млн.тенге;</a:t>
                      </a:r>
                      <a:endParaRPr lang="ru-RU" sz="1100" b="0" i="0" u="none" strike="noStrike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4865" y="111607"/>
            <a:ext cx="8725605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ФИНАНСИРОВАНИЕ СФЕРЫ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95765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865" y="66110"/>
            <a:ext cx="8725605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ФИНАНСИРОВАНИЕ СФЕРЫ ОБРАЗОВАНИЯ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94866" y="669177"/>
          <a:ext cx="8725605" cy="539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0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2021 год (уточнен.)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(уточнен.)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69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Программа развития продуктивной занятости (подготовка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и переподготовка кадров,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ремонт объектов образования)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636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2 368,6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 увеличение государственного образовательного заказа в условиях гарантирования государством получение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ТиПО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– 2 915 студентов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(продолжающие), госзаказ и стипендия на новый прием  (1050 чел)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1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Капитальные расходы подведомственных государственных учреждений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2 828,1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3 078,6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 капитальные расходы организаций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образования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5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Прочие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расходы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138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1 333,1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Проведение школьных олимпиад, присуждение гранта государственным учреждениям, ежемесячные выплаты опекунам 10МРП на 1-го ребенка (под опекунством порядка  630 детей), единовременная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выплата денежных средств за усыновление 75МРП на 1-го ребенка (порядка 65 усыновителей), содержание КГУ «Центр модернизации образования.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6382959"/>
            <a:ext cx="612068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ГРАЖДАНСКИЙ БЮДЖЕТ ГОРОДА </a:t>
            </a:r>
            <a:r>
              <a:rPr lang="ru-RU" dirty="0" smtClean="0">
                <a:solidFill>
                  <a:prstClr val="white"/>
                </a:solidFill>
              </a:rPr>
              <a:t>АСТАНЫ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8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423122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7724" y="6434031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 АСТАНА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107505" y="605778"/>
          <a:ext cx="5184575" cy="390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752863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ДИНАМИКА ОБЪЕМА СОВОКУПНЫХ ЗАТРАТ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779149"/>
            <a:ext cx="5040560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Уточненный бюджет на 2022 год составил                                           </a:t>
            </a:r>
            <a:r>
              <a:rPr lang="ru-RU" sz="1400" b="1" dirty="0" smtClean="0">
                <a:solidFill>
                  <a:prstClr val="black"/>
                </a:solidFill>
              </a:rPr>
              <a:t>23 992,9 млн. тенге </a:t>
            </a:r>
            <a:r>
              <a:rPr lang="ru-RU" sz="1400" dirty="0" smtClean="0">
                <a:solidFill>
                  <a:prstClr val="black"/>
                </a:solidFill>
              </a:rPr>
              <a:t>с ростом на  </a:t>
            </a:r>
            <a:r>
              <a:rPr lang="ru-RU" sz="1400" b="1" dirty="0" smtClean="0">
                <a:solidFill>
                  <a:prstClr val="black"/>
                </a:solidFill>
              </a:rPr>
              <a:t>127 %</a:t>
            </a:r>
            <a:r>
              <a:rPr lang="ru-RU" sz="1400" dirty="0" smtClean="0">
                <a:solidFill>
                  <a:prstClr val="black"/>
                </a:solidFill>
              </a:rPr>
              <a:t> к уточненному бюджету 2021 года, за счет роста контингента детей, увеличения государственного спортивного заказа.</a:t>
            </a:r>
          </a:p>
          <a:p>
            <a:pPr indent="361950" algn="just"/>
            <a:endParaRPr lang="ru-RU" sz="1400" dirty="0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757099"/>
            <a:ext cx="3490785" cy="1612877"/>
            <a:chOff x="5525717" y="1046531"/>
            <a:chExt cx="3490785" cy="1518373"/>
          </a:xfrm>
        </p:grpSpPr>
        <p:sp>
          <p:nvSpPr>
            <p:cNvPr id="18" name="TextBox 17"/>
            <p:cNvSpPr txBox="1"/>
            <p:nvPr/>
          </p:nvSpPr>
          <p:spPr>
            <a:xfrm>
              <a:off x="5528095" y="1046531"/>
              <a:ext cx="3488407" cy="2897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prstClr val="black"/>
                  </a:solidFill>
                </a:rPr>
                <a:t>Подготовка спортсменов 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73370" y="2508754"/>
            <a:ext cx="3488407" cy="1686283"/>
            <a:chOff x="5540040" y="2762935"/>
            <a:chExt cx="3488407" cy="1511527"/>
          </a:xfrm>
        </p:grpSpPr>
        <p:sp>
          <p:nvSpPr>
            <p:cNvPr id="24" name="TextBox 23"/>
            <p:cNvSpPr txBox="1"/>
            <p:nvPr/>
          </p:nvSpPr>
          <p:spPr>
            <a:xfrm>
              <a:off x="5540040" y="2762935"/>
              <a:ext cx="3488407" cy="2758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prstClr val="black"/>
                  </a:solidFill>
                </a:rPr>
                <a:t>Дополнительное образование по спорту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36096" y="4365104"/>
            <a:ext cx="3493765" cy="1766023"/>
            <a:chOff x="5520359" y="4540746"/>
            <a:chExt cx="3493765" cy="1569222"/>
          </a:xfrm>
        </p:grpSpPr>
        <p:sp>
          <p:nvSpPr>
            <p:cNvPr id="29" name="TextBox 28"/>
            <p:cNvSpPr txBox="1"/>
            <p:nvPr/>
          </p:nvSpPr>
          <p:spPr>
            <a:xfrm>
              <a:off x="5525717" y="4540746"/>
              <a:ext cx="3488407" cy="2734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prstClr val="black"/>
                  </a:solidFill>
                </a:rPr>
                <a:t> Государственный спортивный заказ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59" y="4848523"/>
              <a:ext cx="3488407" cy="126144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7131" cy="526414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млн. тенге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28" name="Диаграмма 27"/>
          <p:cNvGraphicFramePr/>
          <p:nvPr>
            <p:extLst/>
          </p:nvPr>
        </p:nvGraphicFramePr>
        <p:xfrm>
          <a:off x="5580112" y="1052736"/>
          <a:ext cx="3456383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Диаграмма 39"/>
          <p:cNvGraphicFramePr/>
          <p:nvPr>
            <p:extLst/>
          </p:nvPr>
        </p:nvGraphicFramePr>
        <p:xfrm>
          <a:off x="5436096" y="4653136"/>
          <a:ext cx="3456383" cy="161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4950" y="63761"/>
            <a:ext cx="8749554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ФИНАНСИРОВАНИЕ СФЕРЫ </a:t>
            </a:r>
            <a:r>
              <a:rPr lang="ru-RU" dirty="0" smtClean="0"/>
              <a:t> ФИЗИЧЕСКОЙ КУЛЬТУРЫ И СПОРТА</a:t>
            </a:r>
            <a:endParaRPr lang="ru-RU" dirty="0"/>
          </a:p>
        </p:txBody>
      </p:sp>
      <p:graphicFrame>
        <p:nvGraphicFramePr>
          <p:cNvPr id="26" name="Диаграмма 25"/>
          <p:cNvGraphicFramePr/>
          <p:nvPr>
            <p:extLst/>
          </p:nvPr>
        </p:nvGraphicFramePr>
        <p:xfrm>
          <a:off x="5508104" y="2852936"/>
          <a:ext cx="3456383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57785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321758"/>
            <a:ext cx="604867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ГРАЖДАНСКИЙ БЮДЖЕТ ГОРОДА </a:t>
            </a:r>
            <a:r>
              <a:rPr lang="ru-RU" dirty="0" smtClean="0">
                <a:solidFill>
                  <a:prstClr val="white"/>
                </a:solidFill>
              </a:rPr>
              <a:t>АСТАНА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94866" y="669177"/>
          <a:ext cx="8725606" cy="5609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0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95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2021 год (уточнен.)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(уточнен.)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ВСЕГО: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10 534,4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23 538,0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Проведение спортивных соревнований на местном уровне 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923,0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1 229,1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 Дирекции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по проведению спортивно-массовых мероприятий (ФОТ, аренда помещений)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9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Подготовка и участие членов сборных команд по различным видам спорта на республиканских и международных соревнованиях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4 994,6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5 517,4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 6-ти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предприятий на развитие спорта                                    (ФОТ, коммунальные услуги, аренда помещений, командировочные расходы, учебно-тренировочные сборы, приобретение экипировки и спортивный инвентарь ).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1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Дополнительное образование для детей и юношества по спорту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4 338,4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9 697,2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 10-ти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спортивных школ (ФОТ, коммунальные услуги, аренда помещений, командировочные расходы, содержание ФОК).</a:t>
                      </a:r>
                    </a:p>
                    <a:p>
                      <a:pPr algn="just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Размещение государственного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</a:rPr>
                        <a:t>подушевого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спортивного заказа.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Капитальные расходы подведомственных государственных учреждений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269,4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094,3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 капитальные расходы организаций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и предприятия спорта.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4866" y="144050"/>
            <a:ext cx="8725606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ФИНАНСИРОВАНИЕ СФЕРЫ </a:t>
            </a:r>
            <a:r>
              <a:rPr lang="ru-RU" dirty="0" smtClean="0"/>
              <a:t>ФИЗИЧЕСКОЙ КУЛЬТУРЫ И СПОРТА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77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423122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7724" y="6434031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0" y="620688"/>
          <a:ext cx="5184575" cy="390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752863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ДИНАМИКА ОБЪЕМА СОВОКУПНЫХ ЗАТРАТ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779149"/>
            <a:ext cx="5040560" cy="1741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350" dirty="0" smtClean="0">
                <a:solidFill>
                  <a:prstClr val="black"/>
                </a:solidFill>
              </a:rPr>
              <a:t>Уточненный бюджет на 2022 год составил 16 829,5 млрд. тенге с ростом на 49 % к уточненному бюджету 2021 года,                               на </a:t>
            </a:r>
            <a:r>
              <a:rPr lang="ru-RU" sz="1350" dirty="0" err="1" smtClean="0">
                <a:solidFill>
                  <a:prstClr val="black"/>
                </a:solidFill>
              </a:rPr>
              <a:t>подушевое</a:t>
            </a:r>
            <a:r>
              <a:rPr lang="ru-RU" sz="1350" dirty="0" smtClean="0">
                <a:solidFill>
                  <a:prstClr val="black"/>
                </a:solidFill>
              </a:rPr>
              <a:t> финансирование творческих кружков,                                       на культурно-зрелищные мероприятия, на проведение социально-значимых мероприятий, на содержание и на капитальные затраты подведомственных предприятий культуры.</a:t>
            </a:r>
          </a:p>
          <a:p>
            <a:pPr indent="361950" algn="just"/>
            <a:endParaRPr lang="ru-RU" sz="1400" dirty="0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757099"/>
            <a:ext cx="3490785" cy="1612877"/>
            <a:chOff x="5525717" y="1046531"/>
            <a:chExt cx="3490785" cy="1518373"/>
          </a:xfrm>
        </p:grpSpPr>
        <p:sp>
          <p:nvSpPr>
            <p:cNvPr id="18" name="TextBox 17"/>
            <p:cNvSpPr txBox="1"/>
            <p:nvPr/>
          </p:nvSpPr>
          <p:spPr>
            <a:xfrm>
              <a:off x="5528095" y="1046531"/>
              <a:ext cx="3488407" cy="2897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prstClr val="black"/>
                  </a:solidFill>
                </a:rPr>
                <a:t>Поддержка культурно-досуговой работ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73370" y="2508753"/>
            <a:ext cx="3670630" cy="1898643"/>
            <a:chOff x="5540040" y="2762935"/>
            <a:chExt cx="3670630" cy="170188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77521" y="3016613"/>
              <a:ext cx="3633149" cy="1448202"/>
              <a:chOff x="5632660" y="1014235"/>
              <a:chExt cx="3633149" cy="1448202"/>
            </a:xfrm>
          </p:grpSpPr>
          <p:graphicFrame>
            <p:nvGraphicFramePr>
              <p:cNvPr id="21" name="Диаграмма 20"/>
              <p:cNvGraphicFramePr/>
              <p:nvPr>
                <p:extLst>
                  <p:ext uri="{D42A27DB-BD31-4B8C-83A1-F6EECF244321}">
                    <p14:modId xmlns:p14="http://schemas.microsoft.com/office/powerpoint/2010/main" val="1133244134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7789032" y="1245009"/>
                <a:ext cx="1476777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      545,5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789032" y="1661547"/>
                <a:ext cx="1369273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          495,7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040" y="2762935"/>
              <a:ext cx="3488407" cy="2758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prstClr val="black"/>
                  </a:solidFill>
                </a:rPr>
                <a:t>Дирекция объединенных музеев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36096" y="4205944"/>
            <a:ext cx="3456383" cy="1925183"/>
            <a:chOff x="5520359" y="4540746"/>
            <a:chExt cx="3456383" cy="1569222"/>
          </a:xfrm>
        </p:grpSpPr>
        <p:sp>
          <p:nvSpPr>
            <p:cNvPr id="29" name="TextBox 28"/>
            <p:cNvSpPr txBox="1"/>
            <p:nvPr/>
          </p:nvSpPr>
          <p:spPr>
            <a:xfrm>
              <a:off x="5525718" y="4540746"/>
              <a:ext cx="3420684" cy="410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prstClr val="black"/>
                  </a:solidFill>
                </a:rPr>
                <a:t>Поддержка театрального и музыкального искусства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59" y="4935630"/>
              <a:ext cx="3456383" cy="1174338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7131" cy="526414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млн. тенге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632103202"/>
              </p:ext>
            </p:extLst>
          </p:nvPr>
        </p:nvGraphicFramePr>
        <p:xfrm>
          <a:off x="5510852" y="1060640"/>
          <a:ext cx="3459693" cy="136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499836398"/>
              </p:ext>
            </p:extLst>
          </p:nvPr>
        </p:nvGraphicFramePr>
        <p:xfrm>
          <a:off x="5436096" y="4653136"/>
          <a:ext cx="3456383" cy="161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4950" y="63761"/>
            <a:ext cx="8749554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ФИНАНСИРОВАНИЕ СФЕРЫ </a:t>
            </a:r>
            <a:r>
              <a:rPr lang="ru-RU" dirty="0" smtClean="0"/>
              <a:t>КУЛЬТУРЫ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93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398885"/>
            <a:ext cx="604867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ГРАЖДАНСКИЙ БЮДЖЕТ ГОРОДА </a:t>
            </a:r>
            <a:r>
              <a:rPr lang="ru-RU" dirty="0" smtClean="0">
                <a:solidFill>
                  <a:prstClr val="white"/>
                </a:solidFill>
              </a:rPr>
              <a:t>АСТАНЫ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94866" y="666328"/>
          <a:ext cx="8725606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0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2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2021 год (уточнен.)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(уточнен.)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ВСЕГО: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11 252,4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16 829,5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6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Поддержка культурно -досуговой работы, в том числе  на проведение социально- значимых и культурных мероприятий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2 567,6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3 420,8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Финансирование предусмотрено на содержание ГККП "Центр по развитию креативных индустрий" со шт. численностью 24 ед.,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ГККП «Дворец «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Жастар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» со шт. численностью  182 ед., в том числе  «Амфитеатр» со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шт.чис-тью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32 ед. (ФОТ с налогами,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коммунальные услуги, содержание и обслуживание зданий) 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на проведение социально - значимых и культурных мероприятий.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1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Реализация творческого заказа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613,6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5 092,4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 реализацию творческого заказа (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подушевое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финансирование творческих кружков).</a:t>
                      </a:r>
                    </a:p>
                    <a:p>
                      <a:pPr algn="just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7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Обеспечение сохранности историко-культурного наследия и доступа к ним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693,1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545,5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ГККП «Дирекция объединенных музеев» 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</a:rPr>
                        <a:t>(Дирекция по обеспечению сохранности памятников и объектов историко-культурного наследия, Музей С. Сейфулина,</a:t>
                      </a: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i="1" dirty="0" err="1" smtClean="0">
                          <a:solidFill>
                            <a:schemeClr val="tx1"/>
                          </a:solidFill>
                        </a:rPr>
                        <a:t>Этномемориальный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</a:rPr>
                        <a:t> комплекс «Карта Казахстана «</a:t>
                      </a:r>
                      <a:r>
                        <a:rPr lang="ru-RU" sz="1100" i="1" dirty="0" err="1" smtClean="0">
                          <a:solidFill>
                            <a:schemeClr val="tx1"/>
                          </a:solidFill>
                        </a:rPr>
                        <a:t>Атамекен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</a:rPr>
                        <a:t>»,</a:t>
                      </a: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</a:rPr>
                        <a:t>Музейно-мемориальный комплекс жертв политических репрессий и тоталитаризма «АЛЖИР»)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со 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шт.числ-тью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157,5 ед. (ФОТ с налогами, коммунальные услуги , содержание и обслуживание зданий, текущий ремонт основных средств, приобретение материалов, прочие расходы).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44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Поддержка театрального и музыкального искусства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3 242,9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4 419,0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предусмотрено на содержание 6 театров   </a:t>
                      </a: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</a:rPr>
                        <a:t>(«</a:t>
                      </a:r>
                      <a:r>
                        <a:rPr lang="ru-RU" sz="1100" i="1" baseline="0" dirty="0" err="1" smtClean="0">
                          <a:solidFill>
                            <a:schemeClr val="tx1"/>
                          </a:solidFill>
                        </a:rPr>
                        <a:t>Жастар</a:t>
                      </a: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</a:rPr>
                        <a:t>» театр, театр «НАЗ», Музыкальный театр юных зрителей, театр Кукол, Русский драматический театр им. </a:t>
                      </a:r>
                      <a:r>
                        <a:rPr lang="ru-RU" sz="1100" i="1" baseline="0" dirty="0" err="1" smtClean="0">
                          <a:solidFill>
                            <a:schemeClr val="tx1"/>
                          </a:solidFill>
                        </a:rPr>
                        <a:t>М.Горького</a:t>
                      </a: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</a:rPr>
                        <a:t>, Номад Сити Холл),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Государственная филармония и Столичный ЦИРК (ФОТ с налогами, коммунальные услуги, содержание и обслуживание зданий).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4866" y="144050"/>
            <a:ext cx="8725606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ФИНАНСИРОВАНИЕ СФЕРЫ </a:t>
            </a:r>
            <a:r>
              <a:rPr lang="ru-RU" dirty="0" smtClean="0"/>
              <a:t>КУЛЬТУРЫ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603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382959"/>
            <a:ext cx="612068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732" y="6382959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10392"/>
              </p:ext>
            </p:extLst>
          </p:nvPr>
        </p:nvGraphicFramePr>
        <p:xfrm>
          <a:off x="94866" y="692696"/>
          <a:ext cx="8725605" cy="329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0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2021 год (уточнен.)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(уточнен.)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0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Обеспечение функционирования городских библиотек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221,6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342,3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Финансирование предусмотрено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на содержание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18 библиотек, в том числе:  Центральная городская библиотека им.                М.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Ауезова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 Центральная детско-юношеская библиотека, 10 массовых библиотек, 5 детских библиотек и одна специализированная библиотека для незрячих и слабовидящих граждан (ФОТ с налогами, коммунальные услуги, прочие расходы).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03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Капитальные расходы подведомственных государственных учреждений и организаций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2 317,1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2 731,3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 капитальные расходы подведомственных организаций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Культуры.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4865" y="111607"/>
            <a:ext cx="8725605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ФИНАНСИРОВАНИЕ СФЕРЫ </a:t>
            </a:r>
            <a:r>
              <a:rPr lang="ru-RU" dirty="0" smtClean="0"/>
              <a:t>КУЛЬТУРЫ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479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0" name="Group 72"/>
          <p:cNvGraphicFramePr>
            <a:graphicFrameLocks noGrp="1"/>
          </p:cNvGraphicFramePr>
          <p:nvPr>
            <p:extLst/>
          </p:nvPr>
        </p:nvGraphicFramePr>
        <p:xfrm>
          <a:off x="251520" y="655090"/>
          <a:ext cx="8574979" cy="5510212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50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Направление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2021 год (уточнен.)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год (уточнен.)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Целевое назначение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7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ВСЕГО, 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19 280,1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24 395,1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Трансферты из республиканского бюджета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4 646,2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5 643,9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Местный бюджет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13 776,9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16 342,0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Национальный фонд Республики Казахстан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2 409,2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Социальные выплаты по решению местных представительных органов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4 305,5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5 199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оказание более 30 видов социальной помощи и социальных выплат.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Социальной помощью охвачено, человек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130 829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289 660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07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Социальная поддержка инвалидов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4 314,8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6 338,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Санаторно-курортное лечение, обеспечение протезно- ортопедическими изделия,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сурдо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тифло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средствами, кресло-колясками, гигиеническими средствами, на услуги индивидуального помощника, услуги специалиста жестового языка, на развитие служб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Инватакси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пр.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Лица с ограниченными возможностями (чел.), 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26 714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26 730</a:t>
                      </a:r>
                      <a:endParaRPr kumimoji="0" lang="ru-RU" sz="10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инвалиды (чел.)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6 770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7 188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54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Оказание адресной социальной помощи и гарантированные социальные пакеты детям из малообеспеченных детей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2 430,3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2 149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выплату адресной социальной помощи предусмотрено 2 309 135 тыс.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тенге (МБ – 310 895 тыс. тенге, РБ – 1 998 240 тыс. тенге)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19 010 человек.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33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содержание подведомственных учреждений социальной сферы 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5 491,0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6 650,5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деятельности 9-ти учреждений, общий ФОТ –  4,1 млрд. тенге (РБ – 1,2 млрд. тенге, МБ – 2,3 млрд. тенге, НФ - 578 млн. тенге), общая шт. численность – 1 569 ед., контингент получателей социальных услуг – 2 950 чел., контингент получателей консультационных услуг в среднем 750 человек в день.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711" name="TextBox 3"/>
          <p:cNvSpPr txBox="1">
            <a:spLocks noChangeArrowheads="1"/>
          </p:cNvSpPr>
          <p:nvPr/>
        </p:nvSpPr>
        <p:spPr bwMode="auto">
          <a:xfrm>
            <a:off x="509934" y="43248"/>
            <a:ext cx="8058150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Финансирование сферы социальной защиты населения   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27712" name="TextBox 4"/>
          <p:cNvSpPr txBox="1">
            <a:spLocks noChangeArrowheads="1"/>
          </p:cNvSpPr>
          <p:nvPr/>
        </p:nvSpPr>
        <p:spPr bwMode="auto">
          <a:xfrm>
            <a:off x="8328025" y="333375"/>
            <a:ext cx="996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млн. тенге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6381328"/>
            <a:ext cx="6192688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714" name="TextBox 6"/>
          <p:cNvSpPr txBox="1">
            <a:spLocks noChangeArrowheads="1"/>
          </p:cNvSpPr>
          <p:nvPr/>
        </p:nvSpPr>
        <p:spPr bwMode="auto">
          <a:xfrm>
            <a:off x="2051720" y="6381328"/>
            <a:ext cx="554461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ГРАЖДАНСКИЙ БЮДЖЕТ ГОРОДА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АСТАНЫ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0310-452D-44BD-82AC-01EB53393D8D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5865067" y="3234748"/>
            <a:ext cx="2016224" cy="20162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97873" y="2005390"/>
            <a:ext cx="2016224" cy="20162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3568" y="747316"/>
            <a:ext cx="2016224" cy="20162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ГРАЖДАНСКИЙ БЮДЖЕТ ГОРОДА 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532" y="1251372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СТРАТЕГИЯ РАЗВИТИЯ ГОРОДА АСТАНЫ ДО </a:t>
            </a:r>
          </a:p>
          <a:p>
            <a:pPr algn="ctr"/>
            <a:r>
              <a:rPr lang="ru-RU" sz="1600" dirty="0" smtClean="0"/>
              <a:t>2050 ГОДА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97873" y="2474893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ПЛАН</a:t>
            </a:r>
            <a:br>
              <a:rPr lang="ru-RU" sz="1600" dirty="0" smtClean="0"/>
            </a:br>
            <a:r>
              <a:rPr lang="ru-RU" sz="1600" dirty="0" smtClean="0"/>
              <a:t>РАЗВИТИЯ ГОРОДА АСТАНЫ НА</a:t>
            </a:r>
          </a:p>
          <a:p>
            <a:pPr algn="ctr"/>
            <a:r>
              <a:rPr lang="ru-RU" sz="1600" dirty="0" smtClean="0"/>
              <a:t>2021-2025 ГОДЫ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73951" y="382736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БЮДЖЕТ ГОРОДА АСТАНЫ НА</a:t>
            </a:r>
          </a:p>
          <a:p>
            <a:pPr algn="ctr"/>
            <a:r>
              <a:rPr lang="ru-RU" sz="1600" dirty="0" smtClean="0"/>
              <a:t>2022-2024 ГОДЫ</a:t>
            </a:r>
            <a:endParaRPr lang="ru-RU" sz="1600" dirty="0"/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3346138" y="1020303"/>
            <a:ext cx="435011" cy="1440648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325" y="2832465"/>
            <a:ext cx="2297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/>
              <a:t>Определяет основные долгосрочные векторы развития столицы, видение трансформации основных сфер городского и общественной жизни</a:t>
            </a:r>
            <a:endParaRPr lang="ru-RU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03867" y="4024777"/>
            <a:ext cx="26042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/>
              <a:t>Конкретизирует пути и механизмы воплощения стратегического видения на среднесрочный период с привязкой к конкретным проектам, мероприятиям и индикаторам развития</a:t>
            </a:r>
            <a:endParaRPr lang="ru-RU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08104" y="5256784"/>
            <a:ext cx="31683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/>
              <a:t>Ф</a:t>
            </a:r>
            <a:r>
              <a:rPr lang="ru-RU" sz="1400" i="1" dirty="0" smtClean="0"/>
              <a:t>инансовый документ об основных статьях доходов и расходов местного бюджета, распределенных исходя из приоритетов стратегического развития</a:t>
            </a:r>
            <a:endParaRPr lang="ru-RU" sz="1400" i="1" dirty="0"/>
          </a:p>
        </p:txBody>
      </p:sp>
      <p:sp>
        <p:nvSpPr>
          <p:cNvPr id="23" name="Стрелка углом 22"/>
          <p:cNvSpPr/>
          <p:nvPr/>
        </p:nvSpPr>
        <p:spPr>
          <a:xfrm rot="5400000">
            <a:off x="5963834" y="2177100"/>
            <a:ext cx="435011" cy="158466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510" y="36978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ЧТО ИСХОДИТ ИЗ ЧЕГО?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4865" y="44624"/>
            <a:ext cx="8725605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ВЗАИМОСВЯЗЬ СТРАТЕГИЧЕСКОГО И БЮДЖЕТНОГО ПЛАНИРОВАНИЯ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8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28" name="Group 56"/>
          <p:cNvGraphicFramePr>
            <a:graphicFrameLocks noGrp="1"/>
          </p:cNvGraphicFramePr>
          <p:nvPr>
            <p:extLst/>
          </p:nvPr>
        </p:nvGraphicFramePr>
        <p:xfrm>
          <a:off x="179512" y="836712"/>
          <a:ext cx="8742238" cy="5317544"/>
        </p:xfrm>
        <a:graphic>
          <a:graphicData uri="http://schemas.openxmlformats.org/drawingml/2006/table">
            <a:tbl>
              <a:tblPr/>
              <a:tblGrid>
                <a:gridCol w="299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1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Направление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2021 год (уточнен.)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год (уточнен.)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Целевое назначение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Капитальные расходы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137,5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Капитальные расходы подведомственных государственных учреждений.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реализацию Программы занятости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2 585,6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3 720,8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fontAlgn="ctr"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общественные работы 3</a:t>
                      </a:r>
                      <a:r>
                        <a:rPr lang="ru-RU" sz="1000" kern="12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228</a:t>
                      </a: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чел.;</a:t>
                      </a:r>
                      <a:endParaRPr lang="ru-RU" sz="1000" dirty="0" smtClean="0">
                        <a:effectLst/>
                        <a:cs typeface="Times New Roman"/>
                      </a:endParaRPr>
                    </a:p>
                    <a:p>
                      <a:pPr marL="342900" lvl="0" indent="-342900" fontAlgn="ctr"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профессиональной подготовкой  и переподготовкой безработных на 143 чел.;</a:t>
                      </a:r>
                      <a:endParaRPr lang="ru-RU" sz="1000" dirty="0" smtClean="0">
                        <a:effectLst/>
                        <a:cs typeface="Times New Roman"/>
                      </a:endParaRPr>
                    </a:p>
                    <a:p>
                      <a:pPr marL="342900" lvl="0" indent="-342900" fontAlgn="ctr"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 молодежную практику - количество участников 780 человек;</a:t>
                      </a:r>
                      <a:endParaRPr lang="ru-RU" sz="1000" dirty="0" smtClean="0">
                        <a:effectLst/>
                        <a:cs typeface="Times New Roman"/>
                      </a:endParaRPr>
                    </a:p>
                    <a:p>
                      <a:pPr marL="342900" lvl="0" indent="-342900" fontAlgn="ctr"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 проведение </a:t>
                      </a:r>
                      <a:r>
                        <a:rPr lang="ru-RU" sz="1000" kern="120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профориентационной</a:t>
                      </a: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работы - количество участников 9 029 человек;</a:t>
                      </a:r>
                      <a:endParaRPr lang="ru-RU" sz="1000" dirty="0" smtClean="0">
                        <a:effectLst/>
                        <a:cs typeface="Times New Roman"/>
                      </a:endParaRPr>
                    </a:p>
                    <a:p>
                      <a:pPr marL="342900" lvl="0" indent="-342900" fontAlgn="ctr"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 проведение 10 ярмарок вакансий;</a:t>
                      </a:r>
                    </a:p>
                    <a:p>
                      <a:pPr marL="342900" lvl="0" indent="-342900" fontAlgn="ctr"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контракт поколений – 3 человека</a:t>
                      </a:r>
                    </a:p>
                    <a:p>
                      <a:pPr marL="342900" lvl="0" indent="-342900" fontAlgn="ctr"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гос. гранты на 350 человек (400 МРП);</a:t>
                      </a:r>
                    </a:p>
                    <a:p>
                      <a:pPr marL="342900" lvl="0" indent="-342900" fontAlgn="ctr"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проект серебряный возраст - 15 человек;</a:t>
                      </a:r>
                    </a:p>
                    <a:p>
                      <a:pPr marL="342900" lvl="0" indent="-342900" fontAlgn="ctr"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проект первое рабочее место - 150 человек;</a:t>
                      </a:r>
                    </a:p>
                    <a:p>
                      <a:pPr marL="342900" lvl="0" indent="-342900" fontAlgn="ctr"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социальные рабочие места - 150 человек;</a:t>
                      </a:r>
                    </a:p>
                    <a:p>
                      <a:pPr marL="342900" lvl="0" indent="-342900" fontAlgn="ctr"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специальные рабочие места для трудоустройства инвалидов – 10 человек;</a:t>
                      </a:r>
                    </a:p>
                    <a:p>
                      <a:pPr marL="342900" lvl="0" indent="-342900" fontAlgn="ctr"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</a:rPr>
                        <a:t>на обучение 64 безработных на рабочем месте у работодателей.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Жилищная помощь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</a:rPr>
                        <a:t>Количество получателей жилищной помощи – 2 220 человек, средний размер выплат составит – 1 745 тенге.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получателей адресной социальной помощи телевизионными абонентскими приставками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</a:rPr>
                        <a:t>Обеспечение телевизионной абонентской приставкой 86 чел, стоимость приставки 15 000 тенге.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расходы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effectLst/>
                          <a:latin typeface="Arial"/>
                          <a:ea typeface="Times New Roman"/>
                        </a:rPr>
                        <a:t>На выплаты в размере 0,2-0,6 % от перечисленных сумм банкам второго уровня за услуги по зачислению, выплате социальных выплат -18 700 тыс. тенге.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05" name="TextBox 3"/>
          <p:cNvSpPr txBox="1">
            <a:spLocks noChangeArrowheads="1"/>
          </p:cNvSpPr>
          <p:nvPr/>
        </p:nvSpPr>
        <p:spPr bwMode="auto">
          <a:xfrm>
            <a:off x="657598" y="43383"/>
            <a:ext cx="8064127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Финансирование сферы социальной защиты населения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28706" name="TextBox 4"/>
          <p:cNvSpPr txBox="1">
            <a:spLocks noChangeArrowheads="1"/>
          </p:cNvSpPr>
          <p:nvPr/>
        </p:nvSpPr>
        <p:spPr bwMode="auto">
          <a:xfrm>
            <a:off x="8028384" y="332656"/>
            <a:ext cx="1296591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тенге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6381328"/>
            <a:ext cx="6192688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708" name="TextBox 6"/>
          <p:cNvSpPr txBox="1">
            <a:spLocks noChangeArrowheads="1"/>
          </p:cNvSpPr>
          <p:nvPr/>
        </p:nvSpPr>
        <p:spPr bwMode="auto">
          <a:xfrm>
            <a:off x="1907705" y="6381328"/>
            <a:ext cx="576064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ГРАЖДАНСКИЙ БЮДЖЕТ ГОРОДА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АСТАНЫ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3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B87A2-8CEE-4CD5-A9EA-EAF5496936BE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 txBox="1">
            <a:spLocks/>
          </p:cNvSpPr>
          <p:nvPr/>
        </p:nvSpPr>
        <p:spPr bwMode="auto">
          <a:xfrm>
            <a:off x="323528" y="144016"/>
            <a:ext cx="8569647" cy="6206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Оказание социальной помощи отдельным категориям граждан по решению </a:t>
            </a:r>
            <a:r>
              <a:rPr lang="ru-RU" sz="1600" b="1" dirty="0" err="1" smtClean="0">
                <a:solidFill>
                  <a:srgbClr val="FFFFFF"/>
                </a:solidFill>
                <a:latin typeface="Calibri" pitchFamily="34" charset="0"/>
              </a:rPr>
              <a:t>маслихата</a:t>
            </a:r>
            <a:r>
              <a:rPr lang="ru-RU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города </a:t>
            </a:r>
            <a:r>
              <a:rPr lang="ru-RU" sz="1600" b="1" dirty="0" smtClean="0">
                <a:solidFill>
                  <a:srgbClr val="FFFFFF"/>
                </a:solidFill>
                <a:latin typeface="Calibri" pitchFamily="34" charset="0"/>
              </a:rPr>
              <a:t>Астаны 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на </a:t>
            </a:r>
            <a:r>
              <a:rPr lang="ru-RU" sz="1600" b="1" dirty="0" smtClean="0">
                <a:solidFill>
                  <a:srgbClr val="FFFFFF"/>
                </a:solidFill>
                <a:latin typeface="Calibri" pitchFamily="34" charset="0"/>
              </a:rPr>
              <a:t>2022 год</a:t>
            </a:r>
            <a:endParaRPr lang="ru-RU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179388" y="6092825"/>
            <a:ext cx="8713787" cy="754063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latin typeface="+mn-lt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91680" y="6381328"/>
            <a:ext cx="6192688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421" name="TextBox 32"/>
          <p:cNvSpPr txBox="1">
            <a:spLocks noChangeArrowheads="1"/>
          </p:cNvSpPr>
          <p:nvPr/>
        </p:nvSpPr>
        <p:spPr bwMode="auto">
          <a:xfrm>
            <a:off x="1907704" y="6381328"/>
            <a:ext cx="5761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ГРАЖДАНСКИЙ БЮДЖЕТ ГОРОДА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АСТАНЫ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Шестиугольник 37"/>
          <p:cNvSpPr/>
          <p:nvPr/>
        </p:nvSpPr>
        <p:spPr bwMode="auto">
          <a:xfrm>
            <a:off x="1691680" y="1340768"/>
            <a:ext cx="1872754" cy="1390584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42" name="Шестиугольник 41"/>
          <p:cNvSpPr/>
          <p:nvPr/>
        </p:nvSpPr>
        <p:spPr bwMode="auto">
          <a:xfrm>
            <a:off x="5580112" y="2852936"/>
            <a:ext cx="1872754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Шестиугольник 42"/>
          <p:cNvSpPr/>
          <p:nvPr/>
        </p:nvSpPr>
        <p:spPr bwMode="auto">
          <a:xfrm>
            <a:off x="3294455" y="2416459"/>
            <a:ext cx="2273300" cy="171946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Шестиугольник 44"/>
          <p:cNvSpPr/>
          <p:nvPr/>
        </p:nvSpPr>
        <p:spPr bwMode="auto">
          <a:xfrm>
            <a:off x="5292080" y="1340768"/>
            <a:ext cx="1872479" cy="1397223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Шестиугольник 45"/>
          <p:cNvSpPr/>
          <p:nvPr/>
        </p:nvSpPr>
        <p:spPr bwMode="auto">
          <a:xfrm>
            <a:off x="1475656" y="2852936"/>
            <a:ext cx="1872754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Шестиугольник 46"/>
          <p:cNvSpPr/>
          <p:nvPr/>
        </p:nvSpPr>
        <p:spPr bwMode="auto">
          <a:xfrm>
            <a:off x="3491880" y="908720"/>
            <a:ext cx="1872754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8" name="Шестиугольник 47"/>
          <p:cNvSpPr/>
          <p:nvPr/>
        </p:nvSpPr>
        <p:spPr bwMode="auto">
          <a:xfrm>
            <a:off x="2649523" y="4264025"/>
            <a:ext cx="1872754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Шестиугольник 48"/>
          <p:cNvSpPr/>
          <p:nvPr/>
        </p:nvSpPr>
        <p:spPr bwMode="auto">
          <a:xfrm>
            <a:off x="4601553" y="4264025"/>
            <a:ext cx="1872754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3634581" y="2410023"/>
            <a:ext cx="1587499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i="1" dirty="0">
                <a:solidFill>
                  <a:schemeClr val="bg1"/>
                </a:solidFill>
                <a:latin typeface="Calibri" pitchFamily="34" charset="0"/>
              </a:rPr>
              <a:t>На  </a:t>
            </a:r>
            <a:r>
              <a:rPr lang="ru-RU" sz="1300" b="1" i="1" dirty="0" smtClean="0">
                <a:solidFill>
                  <a:schemeClr val="bg1"/>
                </a:solidFill>
                <a:latin typeface="Calibri" pitchFamily="34" charset="0"/>
              </a:rPr>
              <a:t>2022 </a:t>
            </a:r>
            <a:r>
              <a:rPr lang="ru-RU" sz="1300" b="1" i="1" dirty="0">
                <a:solidFill>
                  <a:schemeClr val="bg1"/>
                </a:solidFill>
                <a:latin typeface="Calibri" pitchFamily="34" charset="0"/>
              </a:rPr>
              <a:t>год предусмотрено </a:t>
            </a:r>
          </a:p>
          <a:p>
            <a:pPr algn="ctr"/>
            <a:r>
              <a:rPr lang="ru-RU" sz="1300" b="1" i="1" dirty="0" smtClean="0">
                <a:solidFill>
                  <a:schemeClr val="bg1"/>
                </a:solidFill>
              </a:rPr>
              <a:t>5 198,9</a:t>
            </a:r>
            <a:endParaRPr lang="ru-RU" sz="1300" b="1" i="1" dirty="0">
              <a:solidFill>
                <a:schemeClr val="bg1"/>
              </a:solidFill>
            </a:endParaRPr>
          </a:p>
          <a:p>
            <a:pPr algn="ctr"/>
            <a:r>
              <a:rPr lang="ru-RU" sz="1300" b="1" i="1" dirty="0">
                <a:solidFill>
                  <a:schemeClr val="bg1"/>
                </a:solidFill>
                <a:latin typeface="Calibri" pitchFamily="34" charset="0"/>
              </a:rPr>
              <a:t>млн. тенге</a:t>
            </a:r>
            <a:endParaRPr lang="ru-RU" sz="13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46"/>
          <p:cNvSpPr>
            <a:spLocks noChangeArrowheads="1"/>
          </p:cNvSpPr>
          <p:nvPr/>
        </p:nvSpPr>
        <p:spPr bwMode="auto">
          <a:xfrm>
            <a:off x="3563888" y="3429000"/>
            <a:ext cx="1765299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i="1" dirty="0" smtClean="0">
                <a:solidFill>
                  <a:schemeClr val="bg1"/>
                </a:solidFill>
                <a:latin typeface="Calibri" pitchFamily="34" charset="0"/>
              </a:rPr>
              <a:t>Более 30 </a:t>
            </a:r>
            <a:r>
              <a:rPr lang="ru-RU" sz="1300" b="1" i="1" dirty="0">
                <a:solidFill>
                  <a:schemeClr val="bg1"/>
                </a:solidFill>
                <a:latin typeface="Calibri" pitchFamily="34" charset="0"/>
              </a:rPr>
              <a:t>видов </a:t>
            </a:r>
            <a:r>
              <a:rPr lang="ru-RU" sz="1300" b="1" i="1" dirty="0" smtClean="0">
                <a:solidFill>
                  <a:schemeClr val="bg1"/>
                </a:solidFill>
                <a:latin typeface="Calibri" pitchFamily="34" charset="0"/>
              </a:rPr>
              <a:t>помощи, в том числе:</a:t>
            </a:r>
            <a:endParaRPr lang="ru-RU" sz="13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Прямоугольник 41"/>
          <p:cNvSpPr>
            <a:spLocks noChangeArrowheads="1"/>
          </p:cNvSpPr>
          <p:nvPr/>
        </p:nvSpPr>
        <p:spPr bwMode="auto">
          <a:xfrm>
            <a:off x="3779912" y="1772816"/>
            <a:ext cx="1348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135 829 чел</a:t>
            </a:r>
            <a:r>
              <a:rPr lang="ru-RU" sz="1200" b="1" i="1" dirty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sz="12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71"/>
          <p:cNvSpPr>
            <a:spLocks noChangeArrowheads="1"/>
          </p:cNvSpPr>
          <p:nvPr/>
        </p:nvSpPr>
        <p:spPr bwMode="auto">
          <a:xfrm>
            <a:off x="3707904" y="1052736"/>
            <a:ext cx="14401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Перевозка льготных категорий граждан</a:t>
            </a: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1 480,9 млн. тенге</a:t>
            </a:r>
            <a:endParaRPr lang="ru-RU" sz="11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0" name="Прямоугольник 43"/>
          <p:cNvSpPr>
            <a:spLocks noChangeArrowheads="1"/>
          </p:cNvSpPr>
          <p:nvPr/>
        </p:nvSpPr>
        <p:spPr bwMode="auto">
          <a:xfrm>
            <a:off x="5796136" y="2204864"/>
            <a:ext cx="965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185 чел</a:t>
            </a:r>
            <a:r>
              <a:rPr lang="ru-RU" sz="1200" b="1" i="1" dirty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sz="12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" name="Прямоугольник 72"/>
          <p:cNvSpPr>
            <a:spLocks noChangeArrowheads="1"/>
          </p:cNvSpPr>
          <p:nvPr/>
        </p:nvSpPr>
        <p:spPr bwMode="auto">
          <a:xfrm>
            <a:off x="5508104" y="1628800"/>
            <a:ext cx="146917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Гранты на </a:t>
            </a:r>
          </a:p>
          <a:p>
            <a:pPr algn="ctr"/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обучение</a:t>
            </a: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105,4 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млн. </a:t>
            </a:r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тенге</a:t>
            </a:r>
            <a:endParaRPr lang="ru-RU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2" name="Прямоугольник 57"/>
          <p:cNvSpPr>
            <a:spLocks noChangeArrowheads="1"/>
          </p:cNvSpPr>
          <p:nvPr/>
        </p:nvSpPr>
        <p:spPr bwMode="auto">
          <a:xfrm>
            <a:off x="5724128" y="3068960"/>
            <a:ext cx="158749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Обеспечение лекарствами</a:t>
            </a:r>
            <a:endParaRPr lang="ru-RU" sz="11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35,0 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млн. </a:t>
            </a:r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тенге</a:t>
            </a:r>
            <a:endParaRPr lang="ru-RU" sz="11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3" name="Прямоугольник 42"/>
          <p:cNvSpPr>
            <a:spLocks noChangeArrowheads="1"/>
          </p:cNvSpPr>
          <p:nvPr/>
        </p:nvSpPr>
        <p:spPr bwMode="auto">
          <a:xfrm>
            <a:off x="5796136" y="3645024"/>
            <a:ext cx="141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1 900 чел.</a:t>
            </a:r>
            <a:endParaRPr lang="ru-RU" sz="12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63688" y="2924944"/>
            <a:ext cx="1331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Санаторно-курортное 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лечение</a:t>
            </a:r>
            <a:endParaRPr lang="ru-RU" sz="11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650,0 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млн. тенге</a:t>
            </a:r>
            <a:endParaRPr lang="ru-RU" sz="11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5" name="Прямоугольник 44"/>
          <p:cNvSpPr>
            <a:spLocks noChangeArrowheads="1"/>
          </p:cNvSpPr>
          <p:nvPr/>
        </p:nvSpPr>
        <p:spPr bwMode="auto">
          <a:xfrm>
            <a:off x="1835696" y="3789040"/>
            <a:ext cx="12582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4 039 чел</a:t>
            </a:r>
            <a:r>
              <a:rPr lang="ru-RU" sz="1400" b="1" i="1" dirty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sz="14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6" name="Прямоугольник 70"/>
          <p:cNvSpPr>
            <a:spLocks noChangeArrowheads="1"/>
          </p:cNvSpPr>
          <p:nvPr/>
        </p:nvSpPr>
        <p:spPr bwMode="auto">
          <a:xfrm>
            <a:off x="2843808" y="4437112"/>
            <a:ext cx="14937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Социальная помощь в виде денежных выплат </a:t>
            </a:r>
            <a:r>
              <a:rPr lang="en-US" sz="1100" b="1" i="1" dirty="0" smtClean="0">
                <a:solidFill>
                  <a:srgbClr val="000000"/>
                </a:solidFill>
                <a:latin typeface="Calibri" pitchFamily="34" charset="0"/>
              </a:rPr>
              <a:t>                       </a:t>
            </a:r>
            <a:r>
              <a:rPr lang="ru-RU" sz="1100" b="1" i="1" dirty="0" smtClean="0">
                <a:solidFill>
                  <a:srgbClr val="1F497D"/>
                </a:solidFill>
              </a:rPr>
              <a:t>2 419,8 </a:t>
            </a:r>
            <a:r>
              <a:rPr lang="ru-RU" sz="1100" b="1" i="1" dirty="0">
                <a:solidFill>
                  <a:srgbClr val="1F497D"/>
                </a:solidFill>
              </a:rPr>
              <a:t>млн. </a:t>
            </a:r>
            <a:r>
              <a:rPr lang="kk-KZ" sz="1100" b="1" i="1" dirty="0" smtClean="0">
                <a:solidFill>
                  <a:srgbClr val="1F497D"/>
                </a:solidFill>
              </a:rPr>
              <a:t>т</a:t>
            </a:r>
            <a:r>
              <a:rPr lang="ru-RU" sz="1100" b="1" i="1" dirty="0" err="1" smtClean="0">
                <a:solidFill>
                  <a:srgbClr val="1F497D"/>
                </a:solidFill>
              </a:rPr>
              <a:t>енге</a:t>
            </a:r>
            <a:endParaRPr lang="ru-RU" sz="1100" b="1" i="1" dirty="0">
              <a:solidFill>
                <a:srgbClr val="1F497D"/>
              </a:solidFill>
            </a:endParaRPr>
          </a:p>
        </p:txBody>
      </p:sp>
      <p:sp>
        <p:nvSpPr>
          <p:cNvPr id="27" name="Прямоугольник 44"/>
          <p:cNvSpPr>
            <a:spLocks noChangeArrowheads="1"/>
          </p:cNvSpPr>
          <p:nvPr/>
        </p:nvSpPr>
        <p:spPr bwMode="auto">
          <a:xfrm>
            <a:off x="2972701" y="5134038"/>
            <a:ext cx="12582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160 363 </a:t>
            </a:r>
            <a:r>
              <a:rPr lang="ru-RU" sz="1200" b="1" i="1" dirty="0">
                <a:solidFill>
                  <a:srgbClr val="C00000"/>
                </a:solidFill>
                <a:latin typeface="Calibri" pitchFamily="34" charset="0"/>
              </a:rPr>
              <a:t>чел.</a:t>
            </a:r>
            <a:endParaRPr lang="ru-RU" sz="12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8" name="Прямоугольник 70"/>
          <p:cNvSpPr>
            <a:spLocks noChangeArrowheads="1"/>
          </p:cNvSpPr>
          <p:nvPr/>
        </p:nvSpPr>
        <p:spPr bwMode="auto">
          <a:xfrm>
            <a:off x="4788024" y="4509120"/>
            <a:ext cx="151633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Зубопротезирование и санация </a:t>
            </a:r>
            <a:endParaRPr lang="ru-RU" sz="11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</a:rPr>
              <a:t>285,0 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млн. тенге</a:t>
            </a:r>
            <a:endParaRPr lang="ru-RU" sz="11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9" name="Прямоугольник 44"/>
          <p:cNvSpPr>
            <a:spLocks noChangeArrowheads="1"/>
          </p:cNvSpPr>
          <p:nvPr/>
        </p:nvSpPr>
        <p:spPr bwMode="auto">
          <a:xfrm>
            <a:off x="4932040" y="5085184"/>
            <a:ext cx="12582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3 000  </a:t>
            </a:r>
            <a:r>
              <a:rPr lang="ru-RU" sz="1200" b="1" i="1" dirty="0">
                <a:solidFill>
                  <a:srgbClr val="C00000"/>
                </a:solidFill>
                <a:latin typeface="Calibri" pitchFamily="34" charset="0"/>
              </a:rPr>
              <a:t>чел.</a:t>
            </a:r>
            <a:endParaRPr lang="ru-RU" sz="12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07704" y="1412776"/>
            <a:ext cx="14169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Социальная помощь на приобретение твердого топлива и оплата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ком.услуг</a:t>
            </a:r>
            <a:endParaRPr lang="ru-RU" sz="11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222,7 млн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. тенге</a:t>
            </a:r>
            <a:endParaRPr lang="ru-RU" sz="11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32" name="Прямоугольник 44"/>
          <p:cNvSpPr>
            <a:spLocks noChangeArrowheads="1"/>
          </p:cNvSpPr>
          <p:nvPr/>
        </p:nvSpPr>
        <p:spPr bwMode="auto">
          <a:xfrm>
            <a:off x="1979712" y="2420888"/>
            <a:ext cx="12582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2 920 чел</a:t>
            </a:r>
            <a:r>
              <a:rPr lang="ru-RU" sz="1400" b="1" i="1" dirty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sz="14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4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7"/>
          <p:cNvGraphicFramePr>
            <a:graphicFrameLocks/>
          </p:cNvGraphicFramePr>
          <p:nvPr>
            <p:extLst/>
          </p:nvPr>
        </p:nvGraphicFramePr>
        <p:xfrm>
          <a:off x="-36513" y="1160463"/>
          <a:ext cx="9144001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8" name="Заголовок 1"/>
          <p:cNvSpPr txBox="1">
            <a:spLocks/>
          </p:cNvSpPr>
          <p:nvPr/>
        </p:nvSpPr>
        <p:spPr bwMode="auto">
          <a:xfrm>
            <a:off x="3563938" y="3122341"/>
            <a:ext cx="23034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предусмотрено</a:t>
            </a:r>
          </a:p>
          <a:p>
            <a:pPr algn="ctr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6 338,2</a:t>
            </a:r>
          </a:p>
          <a:p>
            <a:pPr algn="ctr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тенге</a:t>
            </a:r>
          </a:p>
        </p:txBody>
      </p:sp>
      <p:sp>
        <p:nvSpPr>
          <p:cNvPr id="29" name="Овал 28"/>
          <p:cNvSpPr/>
          <p:nvPr/>
        </p:nvSpPr>
        <p:spPr>
          <a:xfrm>
            <a:off x="3348038" y="2852738"/>
            <a:ext cx="2376487" cy="24479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668" y="420687"/>
            <a:ext cx="8785225" cy="739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По данным Централизованной базы инвалидов в столице проживает 26 730 </a:t>
            </a:r>
            <a:r>
              <a:rPr lang="ru-RU" sz="1400" dirty="0" smtClean="0">
                <a:solidFill>
                  <a:srgbClr val="C0504D">
                    <a:lumMod val="75000"/>
                  </a:srgbClr>
                </a:solidFill>
              </a:rPr>
              <a:t>инвалидов, 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в том числе дети - инвалиды 7 188 </a:t>
            </a:r>
            <a:r>
              <a:rPr lang="ru-RU" sz="1400" dirty="0" smtClean="0">
                <a:solidFill>
                  <a:srgbClr val="C0504D">
                    <a:lumMod val="75000"/>
                  </a:srgbClr>
                </a:solidFill>
              </a:rPr>
              <a:t>человек. </a:t>
            </a:r>
            <a:r>
              <a:rPr lang="ru-RU" sz="1400" dirty="0" smtClean="0">
                <a:solidFill>
                  <a:srgbClr val="C0504D">
                    <a:lumMod val="75000"/>
                  </a:srgbClr>
                </a:solidFill>
                <a:latin typeface="+mn-lt"/>
                <a:cs typeface="+mn-cs"/>
              </a:rPr>
              <a:t>На социальную поддержку людей с ограниченными возможностями на 2022 год  предусмотрено </a:t>
            </a:r>
            <a:r>
              <a:rPr lang="ru-RU" sz="1400" b="1" dirty="0">
                <a:solidFill>
                  <a:srgbClr val="C0504D">
                    <a:lumMod val="75000"/>
                  </a:srgbClr>
                </a:solidFill>
              </a:rPr>
              <a:t>6</a:t>
            </a:r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+mn-lt"/>
                <a:cs typeface="+mn-cs"/>
              </a:rPr>
              <a:t> млрд. 338,2 млн. тенге</a:t>
            </a:r>
            <a:r>
              <a:rPr lang="ru-RU" sz="1050" b="1" dirty="0" smtClean="0">
                <a:solidFill>
                  <a:srgbClr val="C0504D">
                    <a:lumMod val="75000"/>
                  </a:srgbClr>
                </a:solidFill>
                <a:latin typeface="+mn-lt"/>
                <a:cs typeface="+mn-cs"/>
              </a:rPr>
              <a:t>.</a:t>
            </a:r>
            <a:endParaRPr lang="ru-RU" sz="1050" b="1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55301" name="TextBox 9"/>
          <p:cNvSpPr txBox="1">
            <a:spLocks noChangeArrowheads="1"/>
          </p:cNvSpPr>
          <p:nvPr/>
        </p:nvSpPr>
        <p:spPr bwMode="auto">
          <a:xfrm>
            <a:off x="395536" y="28329"/>
            <a:ext cx="8131175" cy="3381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FFFF"/>
                </a:solidFill>
              </a:rPr>
              <a:t> Расходы направленные на социальную поддержку инвалидов  </a:t>
            </a:r>
          </a:p>
        </p:txBody>
      </p:sp>
      <p:sp>
        <p:nvSpPr>
          <p:cNvPr id="55302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E9A15-12A6-43DF-AC1C-ADDC78777128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419872" y="1772816"/>
            <a:ext cx="648072" cy="3600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95736" y="2636912"/>
            <a:ext cx="792088" cy="3600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07704" y="3933056"/>
            <a:ext cx="72008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267744" y="5085184"/>
            <a:ext cx="648047" cy="35877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372200" y="5301208"/>
            <a:ext cx="648072" cy="21602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372200" y="2844868"/>
            <a:ext cx="79208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436096" y="1860180"/>
            <a:ext cx="648072" cy="3019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62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98" name="Group 54"/>
          <p:cNvGraphicFramePr>
            <a:graphicFrameLocks noGrp="1"/>
          </p:cNvGraphicFramePr>
          <p:nvPr>
            <p:extLst/>
          </p:nvPr>
        </p:nvGraphicFramePr>
        <p:xfrm>
          <a:off x="179510" y="692697"/>
          <a:ext cx="8712969" cy="5400597"/>
        </p:xfrm>
        <a:graphic>
          <a:graphicData uri="http://schemas.openxmlformats.org/drawingml/2006/table">
            <a:tbl>
              <a:tblPr/>
              <a:tblGrid>
                <a:gridCol w="301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Направление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2021 год (уточнен.)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год (уточнен.)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Целевое назначение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ВСЕГО, из них: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13 028,7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22 290,2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Трансферты из республиканского бюджета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2 495,3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4 276,5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6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Местный бюджет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10 014,4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16 783,1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6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Национальный фонд Республики Казахстан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1 230,6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0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квалификации и переподготовка кадров здравоохранения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повышение квалификации и переподготовку кадров: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Стажировки кадров здравоохранения в клиниках ближнего и дальнего зарубежья;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Обучение специалистов здравоохранения внутри страны.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0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Централизованный закуп и хранение вакцин  и других медицинских иммунобиологических препаратов для проведения иммунопрофилактики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2 498,6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4 039,8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и хранение вакцин  для проведения иммунопрофилактики населения.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обеспечение лекарственными средствами по решению местных представительных органов предусмотрено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636,7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1 009,9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закуп лекарственных препаратов по редким  заболеваниям и средств медицинского значения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8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обеспечение деятельности подведомственных учреждений сферы здравоохранения учреждения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688,6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877,8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Специализированный дом ребенка, База специального медицинского снабжения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7392" name="TextBox 3"/>
          <p:cNvSpPr txBox="1">
            <a:spLocks noChangeArrowheads="1"/>
          </p:cNvSpPr>
          <p:nvPr/>
        </p:nvSpPr>
        <p:spPr bwMode="auto">
          <a:xfrm>
            <a:off x="1007876" y="86194"/>
            <a:ext cx="7488882" cy="3381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FFFFFF"/>
                </a:solidFill>
              </a:rPr>
              <a:t>Финансирование сферы здравоохранения </a:t>
            </a:r>
          </a:p>
        </p:txBody>
      </p:sp>
      <p:sp>
        <p:nvSpPr>
          <p:cNvPr id="57393" name="TextBox 4"/>
          <p:cNvSpPr txBox="1">
            <a:spLocks noChangeArrowheads="1"/>
          </p:cNvSpPr>
          <p:nvPr/>
        </p:nvSpPr>
        <p:spPr bwMode="auto">
          <a:xfrm>
            <a:off x="8316913" y="374650"/>
            <a:ext cx="995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тенге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2275" y="6381750"/>
            <a:ext cx="6120085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395" name="TextBox 6"/>
          <p:cNvSpPr txBox="1">
            <a:spLocks noChangeArrowheads="1"/>
          </p:cNvSpPr>
          <p:nvPr/>
        </p:nvSpPr>
        <p:spPr bwMode="auto">
          <a:xfrm>
            <a:off x="1979713" y="6381750"/>
            <a:ext cx="5616624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ГРАЖДАНСКИЙ БЮДЖЕТ ГОРОДА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АСТАНЫ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739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89356-9670-47F4-A798-35C2CDE60E10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21" name="Group 53"/>
          <p:cNvGraphicFramePr>
            <a:graphicFrameLocks noGrp="1"/>
          </p:cNvGraphicFramePr>
          <p:nvPr>
            <p:extLst/>
          </p:nvPr>
        </p:nvGraphicFramePr>
        <p:xfrm>
          <a:off x="179513" y="692695"/>
          <a:ext cx="8712966" cy="5400601"/>
        </p:xfrm>
        <a:graphic>
          <a:graphicData uri="http://schemas.openxmlformats.org/drawingml/2006/table">
            <a:tbl>
              <a:tblPr/>
              <a:tblGrid>
                <a:gridCol w="3049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6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Направление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2021 год (уточнен.)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год (уточнен.)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Целевое назначение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7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автономное отопление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(7 объектов)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1 687,9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1 870,7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автономное отопление мед. объектов: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ГКП на ПХВ «Городской центр психического здоровья»;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2.ГКП на ПХВ  «Многопрофильная городская детская больница №3»;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3.ГКП на ПХВ «Городской центр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фтизиопульмонологии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»;            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 ГКП на ПВХ «Городская многопрофильная больница №2» 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 ГКП на ПХВ «Городская станция скорой медицинской помощи»;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 ГКП на ПХВ «Городская поликлиника №12»;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 Городской инфекционный центр (ГИЦ) ГКП на ПХВ «Многопрофильный медицинский центр».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Капитальные расходы подведомственных организаций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4 382,2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11 066,4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приобретение медицинского оборудования и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проведение капитального ремонта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Пропаганда здорового образа жизни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Проведение мероприятий по пропаганде здорового образа жизни, по профилактике туберкулеза и ВИЧ/СПИД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Реализация мероприятий по профилактике и борьбе со СПИД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размещение государственного заказа  в ГККП «Центр по профилактике и борьбе со СПИД»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Возмещение лизинговых платежей по приобретению санитарного автотранспорта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приобретение на условиях финансового лизинга санитарного автотранспорта для станции скорой медицинской помощи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411" name="TextBox 3"/>
          <p:cNvSpPr txBox="1">
            <a:spLocks noChangeArrowheads="1"/>
          </p:cNvSpPr>
          <p:nvPr/>
        </p:nvSpPr>
        <p:spPr bwMode="auto">
          <a:xfrm>
            <a:off x="935571" y="60769"/>
            <a:ext cx="7488882" cy="3381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FFFFFF"/>
                </a:solidFill>
              </a:rPr>
              <a:t>Финансирование сферы здравоохранения </a:t>
            </a:r>
          </a:p>
        </p:txBody>
      </p:sp>
      <p:sp>
        <p:nvSpPr>
          <p:cNvPr id="58412" name="TextBox 4"/>
          <p:cNvSpPr txBox="1">
            <a:spLocks noChangeArrowheads="1"/>
          </p:cNvSpPr>
          <p:nvPr/>
        </p:nvSpPr>
        <p:spPr bwMode="auto">
          <a:xfrm>
            <a:off x="8316913" y="332656"/>
            <a:ext cx="995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тенге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6381328"/>
            <a:ext cx="5976664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414" name="TextBox 6"/>
          <p:cNvSpPr txBox="1">
            <a:spLocks noChangeArrowheads="1"/>
          </p:cNvSpPr>
          <p:nvPr/>
        </p:nvSpPr>
        <p:spPr bwMode="auto">
          <a:xfrm>
            <a:off x="1979712" y="6381328"/>
            <a:ext cx="532859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ГРАЖДАНСКИЙ БЮДЖЕТ ГОРОДА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АСТАНЫ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15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FAF5E8-3AEA-4085-8EA7-26CC146655E6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26" name="Group 34"/>
          <p:cNvGraphicFramePr>
            <a:graphicFrameLocks noGrp="1"/>
          </p:cNvGraphicFramePr>
          <p:nvPr>
            <p:extLst/>
          </p:nvPr>
        </p:nvGraphicFramePr>
        <p:xfrm>
          <a:off x="179511" y="698301"/>
          <a:ext cx="8712968" cy="5366758"/>
        </p:xfrm>
        <a:graphic>
          <a:graphicData uri="http://schemas.openxmlformats.org/drawingml/2006/table">
            <a:tbl>
              <a:tblPr/>
              <a:tblGrid>
                <a:gridCol w="3019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5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Направление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2021 год (уточнен.)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год (уточнен.)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Целевое назначение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Информационно-аналитические услуги в области здравоохранения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Услуги по обработке статистических данных в области здравоохранения Республиканским центром развития здравоохранения.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Оказание дополнительного объема медицинской помощи, включающий медицинскую помощь субъектами здравоохранения, оказание услуг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Call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-центрами и прочие расходы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1) На обслуживание призывников и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приписников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2) На обслуживание спортсменов;  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3) На медицинское обслуживание детей  ГКУ "Спец. дом ребенка«;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4) На покрытие коммунальных расходов ГКП на ПХВ «Многопрофильной городской больницы №3» (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Ramada Plaza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5) На обеспечение дежурства бригад скорой медицинской помощи.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Капитальные расходы, направленные на предупреждение распространения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коронавирусной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инфекции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COVID-19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1 385,9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приобретение медицинского оборудования для борьбы с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коронавирусной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инфекции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COVID-19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Подготовка специалистов в организациях технического и профессионального,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послесреднего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Медицинский колледж.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оплату стоимости проезда больных направляемых по медицинским показаниям на лечение в пределах Республики и прочие расходы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415" name="TextBox 3"/>
          <p:cNvSpPr txBox="1">
            <a:spLocks noChangeArrowheads="1"/>
          </p:cNvSpPr>
          <p:nvPr/>
        </p:nvSpPr>
        <p:spPr bwMode="auto">
          <a:xfrm>
            <a:off x="935571" y="82093"/>
            <a:ext cx="7488882" cy="3381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FFFFFF"/>
                </a:solidFill>
              </a:rPr>
              <a:t>Финансирование сферы здравоохранения </a:t>
            </a:r>
          </a:p>
        </p:txBody>
      </p:sp>
      <p:sp>
        <p:nvSpPr>
          <p:cNvPr id="59416" name="TextBox 4"/>
          <p:cNvSpPr txBox="1">
            <a:spLocks noChangeArrowheads="1"/>
          </p:cNvSpPr>
          <p:nvPr/>
        </p:nvSpPr>
        <p:spPr bwMode="auto">
          <a:xfrm>
            <a:off x="8316416" y="260350"/>
            <a:ext cx="995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00" i="1" dirty="0" smtClean="0">
              <a:solidFill>
                <a:srgbClr val="000000"/>
              </a:solidFill>
            </a:endParaRPr>
          </a:p>
          <a:p>
            <a:r>
              <a:rPr lang="ru-RU" sz="1000" i="1" dirty="0" smtClean="0">
                <a:solidFill>
                  <a:srgbClr val="000000"/>
                </a:solidFill>
              </a:rPr>
              <a:t>млн</a:t>
            </a:r>
            <a:r>
              <a:rPr lang="ru-RU" sz="1000" i="1" dirty="0">
                <a:solidFill>
                  <a:srgbClr val="000000"/>
                </a:solidFill>
              </a:rPr>
              <a:t>. тенге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6318508"/>
            <a:ext cx="5832648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418" name="TextBox 6"/>
          <p:cNvSpPr txBox="1">
            <a:spLocks noChangeArrowheads="1"/>
          </p:cNvSpPr>
          <p:nvPr/>
        </p:nvSpPr>
        <p:spPr bwMode="auto">
          <a:xfrm>
            <a:off x="2195736" y="6309320"/>
            <a:ext cx="496855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ГРАЖДАНСКИЙ БЮДЖЕТ ГОРОДА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АСТАНЫ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9419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7B675-2C0A-497B-B92D-5FC690FCEC60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225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ГРАЖДАНСКИЙ БЮДЖЕТ ГОРОДА АСТАНЫ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174949" y="764704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752863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ДИНАМИКА ОБЪЕМА СОВОКУПНЫХ ЗАТРАТ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0112" y="4138378"/>
            <a:ext cx="50405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 smtClean="0"/>
              <a:t>Уточненный </a:t>
            </a:r>
            <a:r>
              <a:rPr lang="ru-RU" sz="1400" dirty="0"/>
              <a:t>план </a:t>
            </a:r>
            <a:r>
              <a:rPr lang="ru-RU" sz="1400" dirty="0" smtClean="0"/>
              <a:t>2022 </a:t>
            </a:r>
            <a:r>
              <a:rPr lang="ru-RU" sz="1400" dirty="0"/>
              <a:t>года составил </a:t>
            </a:r>
            <a:r>
              <a:rPr lang="ru-RU" sz="1400" dirty="0" smtClean="0"/>
              <a:t>146 948,8 млн. </a:t>
            </a:r>
            <a:r>
              <a:rPr lang="ru-RU" sz="1400" dirty="0"/>
              <a:t>тенге с увеличением в </a:t>
            </a:r>
            <a:r>
              <a:rPr lang="ru-RU" sz="1400" dirty="0" smtClean="0"/>
              <a:t>1,7 </a:t>
            </a:r>
            <a:r>
              <a:rPr lang="ru-RU" sz="1400" dirty="0"/>
              <a:t>раза к </a:t>
            </a:r>
            <a:r>
              <a:rPr lang="ru-RU" sz="1400" dirty="0" smtClean="0"/>
              <a:t>уточненному </a:t>
            </a:r>
            <a:r>
              <a:rPr lang="ru-RU" sz="1400" dirty="0"/>
              <a:t>бюджету </a:t>
            </a:r>
            <a:r>
              <a:rPr lang="ru-RU" sz="1400" dirty="0" smtClean="0"/>
              <a:t>2021 года, в том числе финансирование:</a:t>
            </a:r>
          </a:p>
          <a:p>
            <a:pPr indent="342900" algn="just">
              <a:buFontTx/>
              <a:buChar char="-"/>
            </a:pPr>
            <a:r>
              <a:rPr lang="ru-RU" sz="1400" dirty="0" smtClean="0"/>
              <a:t>за счет МБ выросло в 2,1 раза до 36</a:t>
            </a:r>
            <a:r>
              <a:rPr lang="ru-RU" sz="1400" dirty="0"/>
              <a:t> </a:t>
            </a:r>
            <a:r>
              <a:rPr lang="ru-RU" sz="1400" dirty="0" smtClean="0"/>
              <a:t>446,4 млн. тенге ввиду выделения средств на строительство парка и скверов, а также на развитие систем водоснабжения, водоотведения, теплоэнергетической и газотранспортной системы;</a:t>
            </a:r>
          </a:p>
          <a:p>
            <a:pPr indent="342900" algn="just">
              <a:buFontTx/>
              <a:buChar char="-"/>
            </a:pPr>
            <a:r>
              <a:rPr lang="ru-RU" sz="1400" dirty="0"/>
              <a:t> за счет трансфертов РБ выросло в </a:t>
            </a:r>
            <a:r>
              <a:rPr lang="ru-RU" sz="1400" dirty="0" smtClean="0"/>
              <a:t>1,6 </a:t>
            </a:r>
            <a:r>
              <a:rPr lang="ru-RU" sz="1400" dirty="0"/>
              <a:t>раза до </a:t>
            </a:r>
            <a:r>
              <a:rPr lang="ru-RU" sz="1400" dirty="0" smtClean="0"/>
              <a:t>110 502,4 млн. ввиду </a:t>
            </a:r>
            <a:r>
              <a:rPr lang="ru-RU" sz="1400" dirty="0"/>
              <a:t>выделения средств на строительство парка и газификации, а также на ТЭЦ-3.</a:t>
            </a:r>
          </a:p>
          <a:p>
            <a:pPr indent="342900" algn="just">
              <a:buFontTx/>
              <a:buChar char="-"/>
            </a:pPr>
            <a:endParaRPr lang="ru-RU" sz="14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476672"/>
            <a:ext cx="3490785" cy="2016225"/>
            <a:chOff x="5525717" y="850323"/>
            <a:chExt cx="3490785" cy="189808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565576" y="1300209"/>
              <a:ext cx="3370483" cy="1448202"/>
              <a:chOff x="5632660" y="1014235"/>
              <a:chExt cx="3370483" cy="1448202"/>
            </a:xfrm>
          </p:grpSpPr>
          <p:graphicFrame>
            <p:nvGraphicFramePr>
              <p:cNvPr id="15" name="Диаграмма 14"/>
              <p:cNvGraphicFramePr/>
              <p:nvPr>
                <p:extLst/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8139047" y="1215802"/>
                <a:ext cx="792088" cy="260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17 066,3</a:t>
                </a:r>
                <a:endParaRPr lang="ru-RU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139047" y="1675979"/>
                <a:ext cx="864096" cy="260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21 104,7</a:t>
                </a:r>
                <a:endParaRPr lang="ru-RU" sz="12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850323"/>
              <a:ext cx="3488407" cy="492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Развитие благоустройства и коммунального хозяйства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73370" y="2348879"/>
            <a:ext cx="3635134" cy="2058514"/>
            <a:chOff x="5540040" y="2619631"/>
            <a:chExt cx="3635134" cy="184518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77521" y="3016613"/>
              <a:ext cx="3597653" cy="1448202"/>
              <a:chOff x="5632660" y="1014235"/>
              <a:chExt cx="3597653" cy="1448202"/>
            </a:xfrm>
          </p:grpSpPr>
          <p:graphicFrame>
            <p:nvGraphicFramePr>
              <p:cNvPr id="21" name="Диаграмма 20"/>
              <p:cNvGraphicFramePr/>
              <p:nvPr>
                <p:extLst/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8510233" y="1198164"/>
                <a:ext cx="648072" cy="248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9 009,9</a:t>
                </a:r>
                <a:endParaRPr lang="ru-RU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510233" y="1649983"/>
                <a:ext cx="720080" cy="248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9 286,4</a:t>
                </a:r>
                <a:endParaRPr lang="ru-RU" sz="12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040" y="2619631"/>
              <a:ext cx="3488407" cy="468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Инженерно-коммуникационная инфраструктура</a:t>
              </a:r>
              <a:endParaRPr lang="ru-RU" sz="14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90593" y="4202504"/>
            <a:ext cx="3617911" cy="2005903"/>
            <a:chOff x="5520359" y="4460254"/>
            <a:chExt cx="3617911" cy="1782372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563198" y="4794424"/>
              <a:ext cx="3575072" cy="1448202"/>
              <a:chOff x="5632660" y="1014235"/>
              <a:chExt cx="3575072" cy="1448202"/>
            </a:xfrm>
          </p:grpSpPr>
          <p:graphicFrame>
            <p:nvGraphicFramePr>
              <p:cNvPr id="26" name="Диаграмма 25"/>
              <p:cNvGraphicFramePr/>
              <p:nvPr>
                <p:extLst/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7" name="TextBox 26"/>
              <p:cNvSpPr txBox="1"/>
              <p:nvPr/>
            </p:nvSpPr>
            <p:spPr>
              <a:xfrm>
                <a:off x="8343636" y="1208447"/>
                <a:ext cx="864096" cy="246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120 872,6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025896" y="1675979"/>
                <a:ext cx="749787" cy="246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49 953,3</a:t>
                </a:r>
                <a:endParaRPr lang="ru-RU" sz="12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525717" y="4460254"/>
              <a:ext cx="3488407" cy="410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Развитие систем водоснабжения, водоотведения, теплоэнергетической и газотранспортной системы</a:t>
              </a:r>
              <a:endParaRPr lang="ru-RU" sz="12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59" y="4848523"/>
              <a:ext cx="3488407" cy="126144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5723" cy="539269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млн. тенге</a:t>
            </a:r>
            <a:endParaRPr lang="ru-RU" sz="11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Финансирование сферы ЖКХ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77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16052"/>
            <a:ext cx="5616624" cy="3419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ГРАЖДАНСКИЙ БЮДЖЕТ ГОРОДА 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СТРУКТУРА ДОХОДНОЙ ЧАСТИ МЕСТНОГО БЮДЖЕТА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174949" y="764704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816967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ДИНАМИКА ОБЪЕМА СОВОКУПНЫХ ЗАТРАТ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149080"/>
            <a:ext cx="5040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 smtClean="0"/>
              <a:t>Уточненный </a:t>
            </a:r>
            <a:r>
              <a:rPr lang="ru-RU" sz="1400" dirty="0"/>
              <a:t>план 2022 </a:t>
            </a:r>
            <a:r>
              <a:rPr lang="ru-RU" sz="1400" dirty="0" smtClean="0"/>
              <a:t>года </a:t>
            </a:r>
            <a:r>
              <a:rPr lang="ru-RU" sz="1400" dirty="0"/>
              <a:t>составил </a:t>
            </a:r>
            <a:r>
              <a:rPr lang="ru-RU" sz="1400" dirty="0" smtClean="0"/>
              <a:t>41</a:t>
            </a:r>
            <a:r>
              <a:rPr lang="ru-RU" sz="1400" dirty="0"/>
              <a:t> </a:t>
            </a:r>
            <a:r>
              <a:rPr lang="ru-RU" sz="1400" dirty="0" smtClean="0"/>
              <a:t>253,9 млн. </a:t>
            </a:r>
            <a:r>
              <a:rPr lang="ru-RU" sz="1400" dirty="0"/>
              <a:t>тенге с увеличением </a:t>
            </a:r>
            <a:r>
              <a:rPr lang="ru-RU" sz="1400" dirty="0" smtClean="0"/>
              <a:t>в 1,03 </a:t>
            </a:r>
            <a:r>
              <a:rPr lang="ru-RU" sz="1400" dirty="0"/>
              <a:t>раза к </a:t>
            </a:r>
            <a:r>
              <a:rPr lang="ru-RU" sz="1400" dirty="0" smtClean="0"/>
              <a:t>уточненному </a:t>
            </a:r>
            <a:r>
              <a:rPr lang="ru-RU" sz="1400" dirty="0"/>
              <a:t>бюджету </a:t>
            </a:r>
            <a:r>
              <a:rPr lang="ru-RU" sz="1400" dirty="0" smtClean="0"/>
              <a:t>2021 года</a:t>
            </a:r>
            <a:r>
              <a:rPr lang="ru-RU" sz="1400" dirty="0"/>
              <a:t>, </a:t>
            </a:r>
            <a:r>
              <a:rPr lang="ru-RU" sz="1400" dirty="0" smtClean="0"/>
              <a:t>                        в </a:t>
            </a:r>
            <a:r>
              <a:rPr lang="ru-RU" sz="1400" dirty="0"/>
              <a:t>том числе финансирование:</a:t>
            </a:r>
          </a:p>
          <a:p>
            <a:pPr indent="342900" algn="just">
              <a:buFontTx/>
              <a:buChar char="-"/>
            </a:pPr>
            <a:r>
              <a:rPr lang="ru-RU" sz="1400" dirty="0"/>
              <a:t>за счет МБ выросло в </a:t>
            </a:r>
            <a:r>
              <a:rPr lang="ru-RU" sz="1400" dirty="0" smtClean="0"/>
              <a:t>1,1 </a:t>
            </a:r>
            <a:r>
              <a:rPr lang="ru-RU" sz="1400" dirty="0"/>
              <a:t>раза до </a:t>
            </a:r>
            <a:r>
              <a:rPr lang="ru-RU" sz="1400" dirty="0" smtClean="0"/>
              <a:t>34 415,1 млн. тенге;</a:t>
            </a:r>
          </a:p>
          <a:p>
            <a:pPr indent="342900" algn="just">
              <a:buFontTx/>
              <a:buChar char="-"/>
            </a:pPr>
            <a:r>
              <a:rPr lang="ru-RU" sz="1400" dirty="0"/>
              <a:t> за счет трансфертов РБ </a:t>
            </a:r>
            <a:r>
              <a:rPr lang="ru-RU" sz="1400" dirty="0" smtClean="0"/>
              <a:t>снизилось </a:t>
            </a:r>
            <a:r>
              <a:rPr lang="ru-RU" sz="1400" dirty="0"/>
              <a:t>в </a:t>
            </a:r>
            <a:r>
              <a:rPr lang="ru-RU" sz="1400" dirty="0" smtClean="0"/>
              <a:t>1,3 </a:t>
            </a:r>
            <a:r>
              <a:rPr lang="ru-RU" sz="1400" dirty="0"/>
              <a:t>раза до </a:t>
            </a:r>
            <a:r>
              <a:rPr lang="ru-RU" sz="1400" dirty="0" smtClean="0"/>
              <a:t>                                    6 838,8 млн. тенге.</a:t>
            </a:r>
            <a:endParaRPr lang="ru-RU" sz="1400" dirty="0"/>
          </a:p>
          <a:p>
            <a:pPr indent="342900" algn="just">
              <a:buFontTx/>
              <a:buChar char="-"/>
            </a:pPr>
            <a:endParaRPr lang="ru-RU" sz="14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476672"/>
            <a:ext cx="3490785" cy="2016226"/>
            <a:chOff x="5525717" y="850323"/>
            <a:chExt cx="3490785" cy="189808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565576" y="1300209"/>
              <a:ext cx="3370483" cy="1448202"/>
              <a:chOff x="5632660" y="1014235"/>
              <a:chExt cx="3370483" cy="1448202"/>
            </a:xfrm>
          </p:grpSpPr>
          <p:graphicFrame>
            <p:nvGraphicFramePr>
              <p:cNvPr id="15" name="Диаграмма 14"/>
              <p:cNvGraphicFramePr/>
              <p:nvPr>
                <p:extLst/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7995031" y="1241056"/>
                <a:ext cx="814979" cy="260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16 784,1</a:t>
                </a:r>
                <a:endParaRPr lang="ru-RU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139047" y="1675979"/>
                <a:ext cx="864096" cy="260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20 375,7</a:t>
                </a:r>
                <a:endParaRPr lang="ru-RU" sz="12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850323"/>
              <a:ext cx="3488407" cy="2897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Строительства жилья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73370" y="2234582"/>
            <a:ext cx="3488407" cy="2058514"/>
            <a:chOff x="5540040" y="2619631"/>
            <a:chExt cx="3488407" cy="184518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77521" y="3016613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21" name="Диаграмма 20"/>
              <p:cNvGraphicFramePr/>
              <p:nvPr>
                <p:extLst/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8006177" y="1230786"/>
                <a:ext cx="864096" cy="248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19 547,6</a:t>
                </a:r>
                <a:endParaRPr lang="ru-RU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006178" y="1649983"/>
                <a:ext cx="814978" cy="248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16 970,7</a:t>
                </a:r>
                <a:endParaRPr lang="ru-RU" sz="12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040" y="2619631"/>
              <a:ext cx="3488407" cy="2758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Строительства в соц. сфере</a:t>
              </a:r>
              <a:endParaRPr lang="ru-RU" sz="14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70723" y="4149080"/>
            <a:ext cx="3493765" cy="1856608"/>
            <a:chOff x="5520359" y="4460254"/>
            <a:chExt cx="3493765" cy="1649714"/>
          </a:xfrm>
        </p:grpSpPr>
        <p:sp>
          <p:nvSpPr>
            <p:cNvPr id="29" name="TextBox 28"/>
            <p:cNvSpPr txBox="1"/>
            <p:nvPr/>
          </p:nvSpPr>
          <p:spPr>
            <a:xfrm>
              <a:off x="5525717" y="4460254"/>
              <a:ext cx="3488407" cy="2734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Строительства административных зданий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59" y="4848523"/>
              <a:ext cx="3488407" cy="126144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7131" cy="499847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млн. тенге</a:t>
            </a:r>
            <a:endParaRPr lang="ru-RU" sz="1100" dirty="0"/>
          </a:p>
        </p:txBody>
      </p:sp>
      <p:graphicFrame>
        <p:nvGraphicFramePr>
          <p:cNvPr id="38" name="Диаграмма 37"/>
          <p:cNvGraphicFramePr/>
          <p:nvPr>
            <p:extLst/>
          </p:nvPr>
        </p:nvGraphicFramePr>
        <p:xfrm>
          <a:off x="5539282" y="4586043"/>
          <a:ext cx="3351287" cy="161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Финансирование сферы строительства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60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3885" y="111000"/>
            <a:ext cx="8978552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altLang="ru-RU" dirty="0"/>
              <a:t>УПРАВЛЕНИЕ СТРОИТЕЛЬСТВА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625" y="752475"/>
            <a:ext cx="4243923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cs typeface="Arial" charset="0"/>
              </a:rPr>
              <a:t>ДИНАМИКА ОБЪЕМА СОВОКУПНЫХ ЗАТРАТ</a:t>
            </a:r>
          </a:p>
        </p:txBody>
      </p:sp>
      <p:sp>
        <p:nvSpPr>
          <p:cNvPr id="6150" name="TextBox 36"/>
          <p:cNvSpPr txBox="1">
            <a:spLocks noChangeArrowheads="1"/>
          </p:cNvSpPr>
          <p:nvPr/>
        </p:nvSpPr>
        <p:spPr bwMode="auto">
          <a:xfrm>
            <a:off x="3346450" y="1060450"/>
            <a:ext cx="865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prstClr val="black"/>
                </a:solidFill>
                <a:cs typeface="Arial" charset="0"/>
              </a:rPr>
              <a:t>млн. тенге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3789040"/>
            <a:ext cx="423903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/>
              <a:t>Уточненный бюджет на </a:t>
            </a:r>
            <a:r>
              <a:rPr lang="ru-RU" sz="1400" dirty="0" smtClean="0"/>
              <a:t>2022 </a:t>
            </a:r>
            <a:r>
              <a:rPr lang="ru-RU" sz="1400" dirty="0"/>
              <a:t>год составляет </a:t>
            </a:r>
            <a:r>
              <a:rPr lang="ru-RU" sz="1400" dirty="0" smtClean="0"/>
              <a:t>                               64 093 </a:t>
            </a:r>
            <a:r>
              <a:rPr lang="ru-RU" sz="1400" dirty="0"/>
              <a:t>млн. тенге, что выше уровня </a:t>
            </a:r>
            <a:r>
              <a:rPr lang="ru-RU" sz="1400" dirty="0" smtClean="0"/>
              <a:t>уточненного </a:t>
            </a:r>
            <a:r>
              <a:rPr lang="ru-RU" sz="1400" dirty="0"/>
              <a:t>бюджета </a:t>
            </a:r>
            <a:r>
              <a:rPr lang="ru-RU" sz="1400" dirty="0" smtClean="0"/>
              <a:t>2021 </a:t>
            </a:r>
            <a:r>
              <a:rPr lang="ru-RU" sz="1400" dirty="0"/>
              <a:t>года </a:t>
            </a:r>
            <a:r>
              <a:rPr lang="ru-RU" sz="1400" dirty="0" smtClean="0"/>
              <a:t>на 50,1%,</a:t>
            </a: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в связи с </a:t>
            </a: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увеличением объема финансирования за счет местного бюджета на приобретение жилья коммунального жилищного фонда города Астана и 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инженерно-коммуникационной инфраструктуры, </a:t>
            </a: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на строительство кредитного 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жилья в рамках Государственной программы жилищно-коммунального развития «</a:t>
            </a:r>
            <a:r>
              <a:rPr lang="ru-RU" sz="1400" dirty="0" err="1">
                <a:solidFill>
                  <a:prstClr val="black"/>
                </a:solidFill>
                <a:cs typeface="Arial" charset="0"/>
              </a:rPr>
              <a:t>Нұрлы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charset="0"/>
              </a:rPr>
              <a:t>жер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» на 2020-2025 </a:t>
            </a: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годы и увеличение уставного капитала.</a:t>
            </a:r>
            <a:endParaRPr lang="ru-RU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4625" y="1082675"/>
            <a:ext cx="4243923" cy="516857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603568"/>
            <a:ext cx="451405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Приобретение жилья коммунального жилищного фонда</a:t>
            </a:r>
          </a:p>
        </p:txBody>
      </p:sp>
      <p:graphicFrame>
        <p:nvGraphicFramePr>
          <p:cNvPr id="16" name="Диаграмма 15"/>
          <p:cNvGraphicFramePr/>
          <p:nvPr>
            <p:extLst/>
          </p:nvPr>
        </p:nvGraphicFramePr>
        <p:xfrm>
          <a:off x="4572000" y="2695924"/>
          <a:ext cx="4514055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0" y="2047852"/>
            <a:ext cx="451405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Бюджетное кредитование на строительство кредитного жилья в рамках Государственной программы жилищно-коммунального развития «</a:t>
            </a:r>
            <a:r>
              <a:rPr lang="ru-RU" sz="1200" dirty="0" err="1"/>
              <a:t>Нұрлы</a:t>
            </a:r>
            <a:r>
              <a:rPr lang="ru-RU" sz="1200" dirty="0"/>
              <a:t> </a:t>
            </a:r>
            <a:r>
              <a:rPr lang="ru-RU" sz="1200" dirty="0" err="1"/>
              <a:t>жер</a:t>
            </a:r>
            <a:r>
              <a:rPr lang="ru-RU" sz="1200" dirty="0"/>
              <a:t>» на 2020-2025 годы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graphicFrame>
        <p:nvGraphicFramePr>
          <p:cNvPr id="24" name="Диаграмма 23"/>
          <p:cNvGraphicFramePr/>
          <p:nvPr>
            <p:extLst/>
          </p:nvPr>
        </p:nvGraphicFramePr>
        <p:xfrm>
          <a:off x="4572000" y="4424116"/>
          <a:ext cx="4514055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572000" y="3776044"/>
            <a:ext cx="451405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Формирование или увеличение уставного капитала юридических лиц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4222831954"/>
              </p:ext>
            </p:extLst>
          </p:nvPr>
        </p:nvGraphicFramePr>
        <p:xfrm>
          <a:off x="4592638" y="5712039"/>
          <a:ext cx="4514055" cy="74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592638" y="5435039"/>
            <a:ext cx="451405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Приобретение инженерно-коммуникационной инфраструктуры</a:t>
            </a:r>
          </a:p>
        </p:txBody>
      </p:sp>
      <p:graphicFrame>
        <p:nvGraphicFramePr>
          <p:cNvPr id="31" name="Диаграмма 30"/>
          <p:cNvGraphicFramePr/>
          <p:nvPr>
            <p:extLst/>
          </p:nvPr>
        </p:nvGraphicFramePr>
        <p:xfrm>
          <a:off x="173800" y="1066524"/>
          <a:ext cx="4244748" cy="270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4592638" y="880566"/>
          <a:ext cx="4468638" cy="116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1077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4625" y="35388"/>
            <a:ext cx="8872956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altLang="ru-RU" dirty="0"/>
              <a:t>УПРАВЛЕНИЕ ЖИЛЬЯ И ЖИЛИЩНОЙ ИНСПЕКЦИИ</a:t>
            </a:r>
          </a:p>
        </p:txBody>
      </p:sp>
      <p:sp>
        <p:nvSpPr>
          <p:cNvPr id="13319" name="TextBox 36"/>
          <p:cNvSpPr txBox="1">
            <a:spLocks noChangeArrowheads="1"/>
          </p:cNvSpPr>
          <p:nvPr/>
        </p:nvSpPr>
        <p:spPr bwMode="auto">
          <a:xfrm>
            <a:off x="3562796" y="981308"/>
            <a:ext cx="8651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800" dirty="0">
                <a:latin typeface="Calibri" pitchFamily="34" charset="0"/>
              </a:rPr>
              <a:t>млн. тенге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947" y="2995485"/>
            <a:ext cx="41814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000" dirty="0"/>
              <a:t>Уточненный бюджет на </a:t>
            </a:r>
            <a:r>
              <a:rPr lang="ru-RU" sz="1000" dirty="0" smtClean="0"/>
              <a:t>2022 </a:t>
            </a:r>
            <a:r>
              <a:rPr lang="ru-RU" sz="1000" dirty="0"/>
              <a:t>год составляет </a:t>
            </a:r>
            <a:r>
              <a:rPr lang="ru-RU" sz="1000" dirty="0" smtClean="0"/>
              <a:t>18 884 </a:t>
            </a:r>
            <a:r>
              <a:rPr lang="ru-RU" sz="1000" dirty="0"/>
              <a:t>млн. тенге, что выше уровня </a:t>
            </a:r>
            <a:r>
              <a:rPr lang="ru-RU" sz="1000" dirty="0" smtClean="0"/>
              <a:t>уточненного </a:t>
            </a:r>
            <a:r>
              <a:rPr lang="ru-RU" sz="1000" dirty="0"/>
              <a:t>бюджета </a:t>
            </a:r>
            <a:r>
              <a:rPr lang="ru-RU" sz="1000" dirty="0" smtClean="0"/>
              <a:t>2021 </a:t>
            </a:r>
            <a:r>
              <a:rPr lang="ru-RU" sz="1000" dirty="0"/>
              <a:t>года </a:t>
            </a:r>
            <a:r>
              <a:rPr lang="ru-RU" sz="1000" dirty="0" smtClean="0"/>
              <a:t>2,2 раза </a:t>
            </a:r>
            <a:r>
              <a:rPr lang="ru-RU" sz="1000" dirty="0" smtClean="0">
                <a:latin typeface="+mj-lt"/>
              </a:rPr>
              <a:t>в </a:t>
            </a:r>
            <a:r>
              <a:rPr lang="ru-RU" sz="1000" dirty="0">
                <a:latin typeface="+mj-lt"/>
              </a:rPr>
              <a:t>связи с </a:t>
            </a:r>
            <a:r>
              <a:rPr lang="ru-RU" sz="1000" dirty="0" smtClean="0">
                <a:latin typeface="+mj-lt"/>
              </a:rPr>
              <a:t>увеличением объема бюджетных расходов на предоставление жилищных займов и оказание услуг по поставке тепловой энергии к кредитному жилью до передачи собственникам, </a:t>
            </a:r>
            <a:r>
              <a:rPr lang="ru-RU" sz="1000" dirty="0" smtClean="0"/>
              <a:t>выплаты </a:t>
            </a:r>
            <a:r>
              <a:rPr lang="ru-RU" sz="1000" dirty="0"/>
              <a:t>отдельным категориям граждан за жилище, арендуемое в частном жилищном </a:t>
            </a:r>
            <a:r>
              <a:rPr lang="ru-RU" sz="1000" dirty="0" smtClean="0"/>
              <a:t>фонде, изъятия, в том числе путем выкупа земельных участков для государственных надобностей.</a:t>
            </a:r>
            <a:endParaRPr lang="ru-RU" sz="1000" dirty="0"/>
          </a:p>
          <a:p>
            <a:pPr indent="361950" algn="just">
              <a:defRPr/>
            </a:pPr>
            <a:endParaRPr lang="ru-RU" sz="1000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4625" y="845540"/>
            <a:ext cx="4181475" cy="342658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4626" y="537564"/>
            <a:ext cx="4181474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ДИНАМИКА ОБЪЕМА СОВОКУПНЫХ ЗАТРАТ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59313" y="388657"/>
            <a:ext cx="4392488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100" dirty="0" smtClean="0"/>
              <a:t>Организация сохранения  государственного жилищного фонда </a:t>
            </a:r>
            <a:endParaRPr lang="ru-RU" sz="1100" dirty="0"/>
          </a:p>
        </p:txBody>
      </p:sp>
      <p:graphicFrame>
        <p:nvGraphicFramePr>
          <p:cNvPr id="30" name="Диаграмма 29"/>
          <p:cNvGraphicFramePr/>
          <p:nvPr>
            <p:extLst/>
          </p:nvPr>
        </p:nvGraphicFramePr>
        <p:xfrm>
          <a:off x="4655093" y="1926733"/>
          <a:ext cx="4383283" cy="9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672792" y="1538320"/>
            <a:ext cx="4392488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100" dirty="0" smtClean="0"/>
              <a:t>Бюджетное кредитование АО «ЖССБК» для предоставления жилищных займов</a:t>
            </a:r>
            <a:endParaRPr lang="ru-RU" sz="11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946"/>
            <a:ext cx="43204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 dirty="0"/>
          </a:p>
        </p:txBody>
      </p:sp>
      <p:graphicFrame>
        <p:nvGraphicFramePr>
          <p:cNvPr id="19" name="Диаграмма 18"/>
          <p:cNvGraphicFramePr/>
          <p:nvPr>
            <p:extLst/>
          </p:nvPr>
        </p:nvGraphicFramePr>
        <p:xfrm>
          <a:off x="4659313" y="3282529"/>
          <a:ext cx="4361148" cy="9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59313" y="2869528"/>
            <a:ext cx="4379063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Капитальные расходы подведомственных государственных учреждений и организаций</a:t>
            </a:r>
          </a:p>
        </p:txBody>
      </p:sp>
      <p:graphicFrame>
        <p:nvGraphicFramePr>
          <p:cNvPr id="23" name="Диаграмма 22"/>
          <p:cNvGraphicFramePr/>
          <p:nvPr>
            <p:extLst/>
          </p:nvPr>
        </p:nvGraphicFramePr>
        <p:xfrm>
          <a:off x="4659313" y="4660492"/>
          <a:ext cx="4361148" cy="9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659313" y="4221088"/>
            <a:ext cx="4379063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Изъятие, в </a:t>
            </a:r>
            <a:r>
              <a:rPr lang="ru-RU" sz="1100" dirty="0" err="1" smtClean="0"/>
              <a:t>т.ч</a:t>
            </a:r>
            <a:r>
              <a:rPr lang="ru-RU" sz="1100" dirty="0" smtClean="0"/>
              <a:t>. </a:t>
            </a:r>
            <a:r>
              <a:rPr lang="ru-RU" sz="1100" dirty="0"/>
              <a:t>путем выкупа, </a:t>
            </a:r>
            <a:r>
              <a:rPr lang="ru-RU" sz="1100" dirty="0" err="1" smtClean="0"/>
              <a:t>зем</a:t>
            </a:r>
            <a:r>
              <a:rPr lang="ru-RU" sz="1100" dirty="0" smtClean="0"/>
              <a:t>. </a:t>
            </a:r>
            <a:r>
              <a:rPr lang="ru-RU" sz="1100" dirty="0"/>
              <a:t>участков для </a:t>
            </a:r>
            <a:r>
              <a:rPr lang="ru-RU" sz="1100" dirty="0" smtClean="0"/>
              <a:t>гос. </a:t>
            </a:r>
            <a:r>
              <a:rPr lang="ru-RU" sz="1100" dirty="0"/>
              <a:t>надобностей и связанное с этим отчуждение недвижимого имущества</a:t>
            </a:r>
          </a:p>
        </p:txBody>
      </p:sp>
      <p:graphicFrame>
        <p:nvGraphicFramePr>
          <p:cNvPr id="35" name="Диаграмма 34"/>
          <p:cNvGraphicFramePr/>
          <p:nvPr>
            <p:extLst/>
          </p:nvPr>
        </p:nvGraphicFramePr>
        <p:xfrm>
          <a:off x="35498" y="4634513"/>
          <a:ext cx="4380990" cy="92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728357752"/>
              </p:ext>
            </p:extLst>
          </p:nvPr>
        </p:nvGraphicFramePr>
        <p:xfrm>
          <a:off x="4644008" y="5877271"/>
          <a:ext cx="4392489" cy="700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642718" y="5633540"/>
            <a:ext cx="4392488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Предоставление жилищных сертификатов как социальная помощь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718" y="4292377"/>
            <a:ext cx="440398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Выплаты отдельным категориям граждан за жилище, арендуемое в частном жилищном фонде</a:t>
            </a:r>
          </a:p>
        </p:txBody>
      </p:sp>
      <p:graphicFrame>
        <p:nvGraphicFramePr>
          <p:cNvPr id="50" name="Диаграмма 49"/>
          <p:cNvGraphicFramePr/>
          <p:nvPr>
            <p:extLst/>
          </p:nvPr>
        </p:nvGraphicFramePr>
        <p:xfrm>
          <a:off x="35496" y="5885196"/>
          <a:ext cx="4380990" cy="92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2716" y="5589240"/>
            <a:ext cx="440398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Формирование или увеличение уставного капитала юридических лиц</a:t>
            </a:r>
          </a:p>
        </p:txBody>
      </p:sp>
      <p:graphicFrame>
        <p:nvGraphicFramePr>
          <p:cNvPr id="37" name="Диаграмма 36"/>
          <p:cNvGraphicFramePr/>
          <p:nvPr>
            <p:extLst/>
          </p:nvPr>
        </p:nvGraphicFramePr>
        <p:xfrm>
          <a:off x="206947" y="863522"/>
          <a:ext cx="4149153" cy="220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4" name="Диаграмма 43"/>
          <p:cNvGraphicFramePr/>
          <p:nvPr>
            <p:extLst/>
          </p:nvPr>
        </p:nvGraphicFramePr>
        <p:xfrm>
          <a:off x="4672792" y="597797"/>
          <a:ext cx="4362413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943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068" y="620688"/>
            <a:ext cx="813140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Описание и основные процедуры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Бюджетного процесса Республики Казахстан</a:t>
            </a:r>
          </a:p>
          <a:p>
            <a:pPr algn="ctr"/>
            <a:endParaRPr lang="ru-RU" sz="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i="1" dirty="0" smtClean="0"/>
              <a:t>Бюджет </a:t>
            </a:r>
            <a:r>
              <a:rPr lang="ru-RU" sz="1300" i="1" dirty="0"/>
              <a:t>– централизованный денежный фонд государства, предназначенный для финансового обеспечения реализации его задач и функций.</a:t>
            </a:r>
          </a:p>
          <a:p>
            <a:pPr algn="ctr"/>
            <a:r>
              <a:rPr lang="ru-RU" sz="1300" i="1" dirty="0"/>
              <a:t>Бюджетом города республиканского значения, столицы является централизованный денежный фонд, формируемый за счет поступлений и предназначенный для финансового обеспечения задач и функций местных государственных органов города республиканского значения, столицы подведомственных им государственных учреждений и реализации государственной политики в соответствующей административно-территориальной единице.</a:t>
            </a:r>
          </a:p>
          <a:p>
            <a:pPr algn="ctr"/>
            <a:r>
              <a:rPr lang="ru-RU" sz="1300" i="1" dirty="0"/>
              <a:t>Бюджетный процесс – регламентированная бюджетным </a:t>
            </a:r>
            <a:r>
              <a:rPr lang="ru-RU" sz="1300" i="1" dirty="0" smtClean="0"/>
              <a:t>законодательством</a:t>
            </a:r>
          </a:p>
          <a:p>
            <a:pPr algn="ctr"/>
            <a:r>
              <a:rPr lang="ru-RU" sz="1300" i="1" dirty="0" smtClean="0"/>
              <a:t>Республики </a:t>
            </a:r>
            <a:r>
              <a:rPr lang="ru-RU" sz="1300" i="1" dirty="0"/>
              <a:t>Казахстан деятельность государственных органов по планированию, рассмотрению, утверждению, исполнению, уточнению и корректировке бюджета, ведению бухгалтерского </a:t>
            </a:r>
            <a:r>
              <a:rPr lang="ru-RU" sz="1300" i="1" dirty="0" smtClean="0"/>
              <a:t>учета</a:t>
            </a:r>
          </a:p>
          <a:p>
            <a:pPr algn="ctr"/>
            <a:r>
              <a:rPr lang="ru-RU" sz="1300" i="1" dirty="0" smtClean="0"/>
              <a:t>и </a:t>
            </a:r>
            <a:r>
              <a:rPr lang="ru-RU" sz="1300" i="1" dirty="0"/>
              <a:t>финансовой отчетности, бюджетного учета и бюджетной отчетности</a:t>
            </a:r>
            <a:r>
              <a:rPr lang="ru-RU" sz="1300" i="1" dirty="0" smtClean="0"/>
              <a:t>,</a:t>
            </a:r>
          </a:p>
          <a:p>
            <a:pPr algn="ctr"/>
            <a:r>
              <a:rPr lang="ru-RU" sz="1300" i="1" dirty="0" smtClean="0"/>
              <a:t>государственному </a:t>
            </a:r>
            <a:r>
              <a:rPr lang="ru-RU" sz="1300" i="1" dirty="0"/>
              <a:t>финансовому контролю, бюджетному мониторингу и оценке результатов.</a:t>
            </a:r>
          </a:p>
          <a:p>
            <a:pPr algn="ctr"/>
            <a:r>
              <a:rPr lang="ru-RU" sz="1300" i="1" dirty="0"/>
              <a:t>Местный бюджет формируется в соответствии с Правилами разработки местных бюджетов, утвержденных Постановлением Правительства Республики </a:t>
            </a:r>
            <a:r>
              <a:rPr lang="ru-RU" sz="1300" i="1" dirty="0" smtClean="0"/>
              <a:t>Казахстан</a:t>
            </a:r>
          </a:p>
          <a:p>
            <a:pPr algn="ctr"/>
            <a:r>
              <a:rPr lang="ru-RU" sz="1300" i="1" dirty="0" smtClean="0"/>
              <a:t>от </a:t>
            </a:r>
            <a:r>
              <a:rPr lang="ru-RU" sz="1300" i="1" dirty="0"/>
              <a:t>13 июля 2009 года № 1061.</a:t>
            </a:r>
          </a:p>
          <a:p>
            <a:pPr algn="ctr"/>
            <a:r>
              <a:rPr lang="ru-RU" sz="1300" i="1" dirty="0"/>
              <a:t>Согласно статьи 8 Бюджетного кодекса Республики Казахстан бюджеты города республиканского значения, столицы утверждаются решениями </a:t>
            </a:r>
            <a:r>
              <a:rPr lang="ru-RU" sz="1300" i="1" dirty="0" err="1"/>
              <a:t>маслихатов</a:t>
            </a:r>
            <a:r>
              <a:rPr lang="ru-RU" sz="1300" i="1" dirty="0"/>
              <a:t> города республиканского значения, столицы</a:t>
            </a:r>
            <a:r>
              <a:rPr lang="ru-RU" sz="1300" i="1" dirty="0" smtClean="0"/>
              <a:t>.</a:t>
            </a:r>
          </a:p>
          <a:p>
            <a:pPr algn="ctr"/>
            <a:endParaRPr lang="kk-KZ" sz="800" i="1" dirty="0" smtClean="0"/>
          </a:p>
          <a:p>
            <a:pPr marL="171450" indent="-171450" algn="ctr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i="1" dirty="0" smtClean="0"/>
              <a:t>Размещение </a:t>
            </a:r>
            <a:r>
              <a:rPr lang="ru-RU" sz="1200" i="1" dirty="0"/>
              <a:t>проекта решения </a:t>
            </a:r>
            <a:r>
              <a:rPr lang="ru-RU" sz="1200" i="1" dirty="0" err="1"/>
              <a:t>маслихата</a:t>
            </a:r>
            <a:r>
              <a:rPr lang="ru-RU" sz="1200" i="1" dirty="0"/>
              <a:t> на интернет-портале открытых НПА для публичного </a:t>
            </a:r>
            <a:r>
              <a:rPr lang="ru-RU" sz="1200" i="1" dirty="0" smtClean="0"/>
              <a:t>обсуждения</a:t>
            </a:r>
          </a:p>
          <a:p>
            <a:pPr marL="171450" indent="-171450" algn="ctr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i="1" dirty="0" smtClean="0"/>
              <a:t>Внесение и обсуждение проекта </a:t>
            </a:r>
            <a:r>
              <a:rPr lang="ru-RU" sz="1200" i="1" dirty="0"/>
              <a:t>бюджета </a:t>
            </a:r>
            <a:r>
              <a:rPr lang="ru-RU" sz="1200" i="1" dirty="0" smtClean="0"/>
              <a:t>на </a:t>
            </a:r>
            <a:r>
              <a:rPr lang="ru-RU" sz="1200" i="1" dirty="0"/>
              <a:t>заседании </a:t>
            </a:r>
            <a:r>
              <a:rPr lang="ru-RU" sz="1200" i="1" dirty="0" smtClean="0"/>
              <a:t>Общественного совета</a:t>
            </a:r>
          </a:p>
          <a:p>
            <a:pPr marL="228600" indent="-228600" algn="ctr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i="1" dirty="0" smtClean="0"/>
              <a:t>Направление Проекта </a:t>
            </a:r>
            <a:r>
              <a:rPr lang="ru-RU" sz="1200" i="1" dirty="0"/>
              <a:t>решения на согласование в </a:t>
            </a:r>
            <a:r>
              <a:rPr lang="ru-RU" sz="1200" i="1" dirty="0" smtClean="0"/>
              <a:t>Департамент юстиции города Астаны</a:t>
            </a:r>
          </a:p>
          <a:p>
            <a:pPr marL="228600" indent="-228600" algn="ctr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i="1" dirty="0"/>
              <a:t>Проведение </a:t>
            </a:r>
            <a:r>
              <a:rPr lang="ru-RU" sz="1200" i="1" dirty="0" smtClean="0"/>
              <a:t>заседаний постоянных комиссий по обсуждению проекта бюджета</a:t>
            </a:r>
          </a:p>
          <a:p>
            <a:pPr marL="228600" indent="-228600" algn="ctr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i="1" dirty="0" smtClean="0"/>
              <a:t>и проведение сессии </a:t>
            </a:r>
            <a:r>
              <a:rPr lang="ru-RU" sz="1200" i="1" dirty="0" err="1" smtClean="0"/>
              <a:t>маслихата</a:t>
            </a:r>
            <a:r>
              <a:rPr lang="ru-RU" sz="1200" i="1" dirty="0" smtClean="0"/>
              <a:t> по утверждению бюджета города Астаны</a:t>
            </a:r>
          </a:p>
          <a:p>
            <a:pPr marL="228600" indent="-228600" algn="ctr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i="1" dirty="0" smtClean="0"/>
              <a:t>Разработка Постановления </a:t>
            </a:r>
            <a:r>
              <a:rPr lang="ru-RU" sz="1200" i="1" dirty="0" err="1"/>
              <a:t>акимата</a:t>
            </a:r>
            <a:r>
              <a:rPr lang="ru-RU" sz="1200" i="1" dirty="0"/>
              <a:t> </a:t>
            </a:r>
            <a:r>
              <a:rPr lang="ru-RU" sz="1200" i="1" dirty="0" smtClean="0"/>
              <a:t>города Астаны о </a:t>
            </a:r>
            <a:r>
              <a:rPr lang="ru-RU" sz="1200" i="1" dirty="0"/>
              <a:t>реализации решения </a:t>
            </a:r>
            <a:r>
              <a:rPr lang="ru-RU" sz="1200" i="1" dirty="0" err="1" smtClean="0"/>
              <a:t>маслихата</a:t>
            </a:r>
            <a:endParaRPr lang="ru-RU" sz="1200" i="1" dirty="0" smtClean="0"/>
          </a:p>
          <a:p>
            <a:pPr marL="228600" indent="-228600" algn="ctr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i="1" dirty="0"/>
              <a:t>Регистрация решения </a:t>
            </a:r>
            <a:r>
              <a:rPr lang="ru-RU" sz="1200" i="1" dirty="0" err="1"/>
              <a:t>маслихата</a:t>
            </a:r>
            <a:r>
              <a:rPr lang="ru-RU" sz="1200" i="1" dirty="0"/>
              <a:t> города </a:t>
            </a:r>
            <a:r>
              <a:rPr lang="ru-RU" sz="1200" i="1" dirty="0" smtClean="0"/>
              <a:t>Астаны </a:t>
            </a:r>
            <a:r>
              <a:rPr lang="ru-RU" sz="1200" i="1" dirty="0"/>
              <a:t>в органах </a:t>
            </a:r>
            <a:r>
              <a:rPr lang="ru-RU" sz="1200" i="1" dirty="0" smtClean="0"/>
              <a:t>юстиции</a:t>
            </a:r>
            <a:endParaRPr lang="ru-RU" sz="1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6480159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ГРАЖДАНСКИЙ БЮДЖЕТ ГОРОДА </a:t>
            </a:r>
            <a:r>
              <a:rPr lang="ru-RU" dirty="0" smtClean="0">
                <a:solidFill>
                  <a:schemeClr val="bg1"/>
                </a:solidFill>
              </a:rPr>
              <a:t>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4865" y="44624"/>
            <a:ext cx="8797615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ОПИСАНИЕ БЮДЖЕТНОГО ПРОЦЕССА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7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4492" y="645333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4533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ГРАЖДАНСКИЙ БЮДЖЕТ ГОРОДА АСТАНЫ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141226" y="764704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752863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ДИНАМИКА ОБЪЕМА СОВОКУПНЫХ ЗАТРАТ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293096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 smtClean="0"/>
              <a:t>Уточненный </a:t>
            </a:r>
            <a:r>
              <a:rPr lang="ru-RU" sz="1400" dirty="0"/>
              <a:t>план 2022 года составил </a:t>
            </a:r>
            <a:r>
              <a:rPr lang="ru-RU" sz="1400" dirty="0" smtClean="0"/>
              <a:t>46</a:t>
            </a:r>
            <a:r>
              <a:rPr lang="ru-RU" sz="1400" dirty="0"/>
              <a:t> </a:t>
            </a:r>
            <a:r>
              <a:rPr lang="ru-RU" sz="1400" dirty="0" smtClean="0"/>
              <a:t>733,9 млн. </a:t>
            </a:r>
            <a:r>
              <a:rPr lang="ru-RU" sz="1400" dirty="0"/>
              <a:t>тенге с увеличением в </a:t>
            </a:r>
            <a:r>
              <a:rPr lang="ru-RU" sz="1400" dirty="0" smtClean="0"/>
              <a:t>1,4 </a:t>
            </a:r>
            <a:r>
              <a:rPr lang="ru-RU" sz="1400" dirty="0"/>
              <a:t>раза к </a:t>
            </a:r>
            <a:r>
              <a:rPr lang="ru-RU" sz="1400" dirty="0" smtClean="0"/>
              <a:t>уточненному </a:t>
            </a:r>
            <a:r>
              <a:rPr lang="ru-RU" sz="1400" dirty="0"/>
              <a:t>бюджету </a:t>
            </a:r>
            <a:r>
              <a:rPr lang="ru-RU" sz="1400" dirty="0" smtClean="0"/>
              <a:t>2021 </a:t>
            </a:r>
            <a:r>
              <a:rPr lang="ru-RU" sz="1400" dirty="0"/>
              <a:t>года, </a:t>
            </a:r>
            <a:r>
              <a:rPr lang="ru-RU" sz="1400" dirty="0" smtClean="0"/>
              <a:t>                      в </a:t>
            </a:r>
            <a:r>
              <a:rPr lang="ru-RU" sz="1400" dirty="0"/>
              <a:t>том числе финансирование:</a:t>
            </a:r>
          </a:p>
          <a:p>
            <a:pPr indent="342900" algn="just">
              <a:buFontTx/>
              <a:buChar char="-"/>
            </a:pPr>
            <a:r>
              <a:rPr lang="ru-RU" sz="1400" dirty="0"/>
              <a:t>за счет МБ </a:t>
            </a:r>
            <a:r>
              <a:rPr lang="ru-RU" sz="1400" dirty="0" smtClean="0"/>
              <a:t>выросло в 1,01 раза до 10 187,6 млн. тенге;</a:t>
            </a:r>
            <a:endParaRPr lang="ru-RU" sz="1400" dirty="0"/>
          </a:p>
          <a:p>
            <a:pPr indent="342900" algn="just">
              <a:buFontTx/>
              <a:buChar char="-"/>
            </a:pPr>
            <a:r>
              <a:rPr lang="ru-RU" sz="1400" dirty="0"/>
              <a:t> за счет трансфертов выросло в </a:t>
            </a:r>
            <a:r>
              <a:rPr lang="ru-RU" sz="1400" dirty="0" smtClean="0"/>
              <a:t>1,5 раза </a:t>
            </a:r>
            <a:r>
              <a:rPr lang="ru-RU" sz="1400" dirty="0"/>
              <a:t>до </a:t>
            </a:r>
            <a:r>
              <a:rPr lang="ru-RU" sz="1400" dirty="0" smtClean="0"/>
              <a:t>36</a:t>
            </a:r>
            <a:r>
              <a:rPr lang="ru-RU" sz="1400" dirty="0"/>
              <a:t> </a:t>
            </a:r>
            <a:r>
              <a:rPr lang="ru-RU" sz="1400" dirty="0" smtClean="0"/>
              <a:t>546,3 </a:t>
            </a:r>
            <a:r>
              <a:rPr lang="ru-RU" sz="1400" dirty="0" err="1" smtClean="0"/>
              <a:t>млн.тенге</a:t>
            </a:r>
            <a:r>
              <a:rPr lang="ru-RU" sz="1400" dirty="0" smtClean="0"/>
              <a:t>  </a:t>
            </a:r>
            <a:r>
              <a:rPr lang="ru-RU" sz="1400" dirty="0"/>
              <a:t>ввиду выделения средств на строительство </a:t>
            </a:r>
            <a:r>
              <a:rPr lang="ru-RU" sz="1400" dirty="0" smtClean="0"/>
              <a:t>дорог.</a:t>
            </a:r>
            <a:endParaRPr lang="ru-RU" sz="14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764704"/>
            <a:ext cx="3554358" cy="2016225"/>
            <a:chOff x="5525717" y="850323"/>
            <a:chExt cx="3554358" cy="189808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565576" y="1300209"/>
              <a:ext cx="3514499" cy="1448202"/>
              <a:chOff x="5632660" y="1014235"/>
              <a:chExt cx="3514499" cy="1448202"/>
            </a:xfrm>
          </p:grpSpPr>
          <p:graphicFrame>
            <p:nvGraphicFramePr>
              <p:cNvPr id="15" name="Диаграмма 14"/>
              <p:cNvGraphicFramePr/>
              <p:nvPr>
                <p:extLst/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8400367" y="1215802"/>
                <a:ext cx="746792" cy="260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46 733,9</a:t>
                </a:r>
                <a:endParaRPr lang="ru-RU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067039" y="1675979"/>
                <a:ext cx="765376" cy="260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34 123,4</a:t>
                </a:r>
                <a:endParaRPr lang="ru-RU" sz="12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850323"/>
              <a:ext cx="3488407" cy="2897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Развитие транспортной инфраструктуры</a:t>
              </a:r>
              <a:endParaRPr lang="ru-RU" sz="1400" dirty="0" smtClean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8" y="1088759"/>
            <a:ext cx="5117131" cy="499847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млн. тенге</a:t>
            </a:r>
            <a:endParaRPr lang="ru-RU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7524" y="183974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Финансирование сферы транспорта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91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4625" y="66675"/>
            <a:ext cx="8718549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altLang="ru-RU" dirty="0"/>
              <a:t>УПРАВЛЕНИЕ ТРАНСПОРТА И РАЗВИТИЯ ДОРОЖНО-ТРАНСПОРТНОЙ ИНФРАСТУКТУРЫ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0632" y="3825984"/>
            <a:ext cx="446881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>
              <a:defRPr/>
            </a:pPr>
            <a:r>
              <a:rPr lang="ru-RU" sz="1200" dirty="0"/>
              <a:t>Уточненный бюджет на </a:t>
            </a:r>
            <a:r>
              <a:rPr lang="ru-RU" sz="1200" dirty="0" smtClean="0"/>
              <a:t>2022 </a:t>
            </a:r>
            <a:r>
              <a:rPr lang="ru-RU" sz="1200" dirty="0"/>
              <a:t>год </a:t>
            </a:r>
            <a:r>
              <a:rPr lang="ru-RU" sz="1200" dirty="0" smtClean="0"/>
              <a:t>составляет 76 685 </a:t>
            </a:r>
            <a:r>
              <a:rPr lang="ru-RU" sz="1200" dirty="0"/>
              <a:t>млн. тенге, что выше уровня </a:t>
            </a:r>
            <a:r>
              <a:rPr lang="ru-RU" sz="1200" dirty="0" smtClean="0"/>
              <a:t>уточненного </a:t>
            </a:r>
            <a:r>
              <a:rPr lang="ru-RU" sz="1200" dirty="0"/>
              <a:t>бюджета </a:t>
            </a:r>
            <a:r>
              <a:rPr lang="ru-RU" sz="1200" dirty="0" smtClean="0"/>
              <a:t>2021 </a:t>
            </a:r>
            <a:r>
              <a:rPr lang="ru-RU" sz="1200" dirty="0"/>
              <a:t>года </a:t>
            </a:r>
            <a:r>
              <a:rPr lang="ru-RU" sz="1200" dirty="0" smtClean="0"/>
              <a:t>в 1,9 раз, </a:t>
            </a:r>
            <a:r>
              <a:rPr lang="ru-RU" sz="1200" dirty="0" smtClean="0">
                <a:latin typeface="+mj-lt"/>
              </a:rPr>
              <a:t>в </a:t>
            </a:r>
            <a:r>
              <a:rPr lang="ru-RU" sz="1200" dirty="0">
                <a:latin typeface="+mj-lt"/>
              </a:rPr>
              <a:t>связи </a:t>
            </a:r>
            <a:r>
              <a:rPr lang="ru-RU" sz="1200" dirty="0" smtClean="0">
                <a:latin typeface="+mj-lt"/>
              </a:rPr>
              <a:t>с увеличением финансирования на возмещение убытков перевозчиков по социально - значимым маршрутам, обеспечением безопасности дорожного движения и</a:t>
            </a:r>
            <a:r>
              <a:rPr lang="kk-KZ" sz="1200" dirty="0" smtClean="0"/>
              <a:t> </a:t>
            </a:r>
            <a:r>
              <a:rPr lang="kk-KZ" sz="1200" dirty="0"/>
              <a:t>функционирования автомобильных </a:t>
            </a:r>
            <a:r>
              <a:rPr lang="kk-KZ" sz="1200" dirty="0" smtClean="0"/>
              <a:t>дорог.</a:t>
            </a:r>
            <a:endParaRPr lang="ru-RU" sz="1200" dirty="0"/>
          </a:p>
          <a:p>
            <a:pPr indent="361950" algn="just">
              <a:defRPr/>
            </a:pPr>
            <a:endParaRPr lang="ru-RU" sz="1200" dirty="0">
              <a:latin typeface="+mj-lt"/>
            </a:endParaRPr>
          </a:p>
        </p:txBody>
      </p:sp>
      <p:graphicFrame>
        <p:nvGraphicFramePr>
          <p:cNvPr id="28" name="Диаграмма 27"/>
          <p:cNvGraphicFramePr/>
          <p:nvPr>
            <p:extLst/>
          </p:nvPr>
        </p:nvGraphicFramePr>
        <p:xfrm>
          <a:off x="4715754" y="1974856"/>
          <a:ext cx="4248473" cy="9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722035" y="1629149"/>
            <a:ext cx="4248472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050" dirty="0" smtClean="0"/>
              <a:t>Обеспечение безопасности дорожного движения в населенных пунктах</a:t>
            </a:r>
            <a:endParaRPr lang="ru-RU" sz="1050" dirty="0"/>
          </a:p>
        </p:txBody>
      </p:sp>
      <p:graphicFrame>
        <p:nvGraphicFramePr>
          <p:cNvPr id="38" name="Диаграмма 37"/>
          <p:cNvGraphicFramePr/>
          <p:nvPr>
            <p:extLst/>
          </p:nvPr>
        </p:nvGraphicFramePr>
        <p:xfrm>
          <a:off x="4715753" y="3319472"/>
          <a:ext cx="4248472" cy="9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716016" y="2903476"/>
            <a:ext cx="4248472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100" dirty="0" smtClean="0"/>
              <a:t>Субсидирование пассажирских  перевозок по социально-значимым внутренним сообщениям</a:t>
            </a:r>
            <a:endParaRPr lang="ru-RU" sz="1100" dirty="0"/>
          </a:p>
        </p:txBody>
      </p:sp>
      <p:graphicFrame>
        <p:nvGraphicFramePr>
          <p:cNvPr id="42" name="Диаграмма 41"/>
          <p:cNvGraphicFramePr/>
          <p:nvPr>
            <p:extLst/>
          </p:nvPr>
        </p:nvGraphicFramePr>
        <p:xfrm>
          <a:off x="4724840" y="4637226"/>
          <a:ext cx="4248472" cy="9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724840" y="4267268"/>
            <a:ext cx="4248472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100" dirty="0" smtClean="0"/>
              <a:t>Увеличение уставного капитала юридических лиц для реализации проекта «Новая  транспортная система»</a:t>
            </a:r>
            <a:endParaRPr lang="ru-RU" sz="11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74625" y="867605"/>
            <a:ext cx="4468813" cy="436159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66687" y="432945"/>
            <a:ext cx="4476751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ДИНАМИКА ОБЪЕМА СОВОКУПНЫХ ЗАТРАТ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867604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100" dirty="0" smtClean="0"/>
              <a:t>млн. тенге</a:t>
            </a:r>
            <a:endParaRPr lang="ru-RU" sz="1100" dirty="0"/>
          </a:p>
        </p:txBody>
      </p:sp>
      <p:graphicFrame>
        <p:nvGraphicFramePr>
          <p:cNvPr id="22" name="Диаграмма 21"/>
          <p:cNvGraphicFramePr/>
          <p:nvPr>
            <p:extLst/>
          </p:nvPr>
        </p:nvGraphicFramePr>
        <p:xfrm>
          <a:off x="4724164" y="693701"/>
          <a:ext cx="4243732" cy="9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716226" y="444983"/>
            <a:ext cx="4251277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/>
              <a:t>Обеспечение функционирования автомобильных дорог</a:t>
            </a:r>
            <a:endParaRPr lang="ru-RU" sz="1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481044"/>
            <a:ext cx="34079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 dirty="0"/>
          </a:p>
        </p:txBody>
      </p:sp>
      <p:graphicFrame>
        <p:nvGraphicFramePr>
          <p:cNvPr id="25" name="Диаграмма 24"/>
          <p:cNvGraphicFramePr/>
          <p:nvPr>
            <p:extLst/>
          </p:nvPr>
        </p:nvGraphicFramePr>
        <p:xfrm>
          <a:off x="268694" y="5827065"/>
          <a:ext cx="4243732" cy="9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60756" y="5436942"/>
            <a:ext cx="4251277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Формирование или увеличение уставного капитала юридических лиц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2956824485"/>
              </p:ext>
            </p:extLst>
          </p:nvPr>
        </p:nvGraphicFramePr>
        <p:xfrm>
          <a:off x="4723954" y="5967794"/>
          <a:ext cx="4221290" cy="56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716016" y="5552296"/>
            <a:ext cx="4251277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Проведение мероприятий, направленных на развитие за счет резерва Правительства Республики Казахстан на неотложные затраты</a:t>
            </a:r>
          </a:p>
        </p:txBody>
      </p:sp>
      <p:graphicFrame>
        <p:nvGraphicFramePr>
          <p:cNvPr id="33" name="Диаграмма 32"/>
          <p:cNvGraphicFramePr/>
          <p:nvPr>
            <p:extLst/>
          </p:nvPr>
        </p:nvGraphicFramePr>
        <p:xfrm>
          <a:off x="174625" y="768836"/>
          <a:ext cx="4469383" cy="29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661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74625" y="64068"/>
            <a:ext cx="8897367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altLang="ru-RU" dirty="0"/>
              <a:t>УПРАВЛЕНИЕ ТОПЛИВНО-ЭНЕРГЕТИЧЕСКОГО КОМПЛЕКСА</a:t>
            </a: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/>
          </p:nvPr>
        </p:nvGraphicFramePr>
        <p:xfrm>
          <a:off x="174625" y="561380"/>
          <a:ext cx="4356100" cy="324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625" y="600745"/>
            <a:ext cx="4356100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ДИНАМИКА ОБЪЕМА СОВОКУПНЫХ ЗАТРАТ</a:t>
            </a:r>
          </a:p>
        </p:txBody>
      </p:sp>
      <p:sp>
        <p:nvSpPr>
          <p:cNvPr id="17415" name="TextBox 36"/>
          <p:cNvSpPr txBox="1">
            <a:spLocks noChangeArrowheads="1"/>
          </p:cNvSpPr>
          <p:nvPr/>
        </p:nvSpPr>
        <p:spPr bwMode="auto">
          <a:xfrm>
            <a:off x="3706812" y="864394"/>
            <a:ext cx="865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dirty="0"/>
              <a:t>млн. тенге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218" y="3582252"/>
            <a:ext cx="42529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400" dirty="0">
                <a:solidFill>
                  <a:prstClr val="black"/>
                </a:solidFill>
              </a:rPr>
              <a:t>Уточненный бюджет на 2022 год составляет            </a:t>
            </a:r>
            <a:r>
              <a:rPr lang="ru-RU" sz="1400" dirty="0" smtClean="0">
                <a:solidFill>
                  <a:prstClr val="black"/>
                </a:solidFill>
              </a:rPr>
              <a:t>11 163 </a:t>
            </a:r>
            <a:r>
              <a:rPr lang="ru-RU" sz="1400" dirty="0">
                <a:solidFill>
                  <a:prstClr val="black"/>
                </a:solidFill>
              </a:rPr>
              <a:t>млн. тенге, что выше уровня </a:t>
            </a:r>
            <a:r>
              <a:rPr lang="ru-RU" sz="1400" dirty="0" smtClean="0">
                <a:solidFill>
                  <a:prstClr val="black"/>
                </a:solidFill>
              </a:rPr>
              <a:t>уточненного </a:t>
            </a:r>
            <a:r>
              <a:rPr lang="ru-RU" sz="1400" dirty="0">
                <a:solidFill>
                  <a:prstClr val="black"/>
                </a:solidFill>
              </a:rPr>
              <a:t>бюджета </a:t>
            </a:r>
            <a:r>
              <a:rPr lang="ru-RU" sz="1400" dirty="0" smtClean="0">
                <a:solidFill>
                  <a:prstClr val="black"/>
                </a:solidFill>
              </a:rPr>
              <a:t>2021 </a:t>
            </a:r>
            <a:r>
              <a:rPr lang="ru-RU" sz="1400" dirty="0">
                <a:solidFill>
                  <a:prstClr val="black"/>
                </a:solidFill>
              </a:rPr>
              <a:t>года </a:t>
            </a:r>
            <a:r>
              <a:rPr lang="ru-RU" sz="1400" dirty="0" smtClean="0">
                <a:solidFill>
                  <a:prstClr val="black"/>
                </a:solidFill>
              </a:rPr>
              <a:t>в 4,2 раза, </a:t>
            </a:r>
            <a:r>
              <a:rPr lang="ru-RU" sz="1400" dirty="0">
                <a:solidFill>
                  <a:prstClr val="black"/>
                </a:solidFill>
              </a:rPr>
              <a:t>в связи с увеличением объема бюджетных расходов </a:t>
            </a:r>
            <a:r>
              <a:rPr lang="ru-RU" sz="1400" dirty="0" smtClean="0">
                <a:solidFill>
                  <a:prstClr val="black"/>
                </a:solidFill>
              </a:rPr>
              <a:t>на содержание, очистку ливневой канализации, </a:t>
            </a:r>
            <a:r>
              <a:rPr lang="ru-RU" sz="1400" dirty="0">
                <a:solidFill>
                  <a:prstClr val="black"/>
                </a:solidFill>
              </a:rPr>
              <a:t>на отвод и очистку атмосферно-поверхностных </a:t>
            </a:r>
            <a:r>
              <a:rPr lang="ru-RU" sz="1400" dirty="0" smtClean="0">
                <a:solidFill>
                  <a:prstClr val="black"/>
                </a:solidFill>
              </a:rPr>
              <a:t>стоков, субсидирование затрат по </a:t>
            </a:r>
            <a:r>
              <a:rPr lang="ru-RU" sz="1400" dirty="0">
                <a:solidFill>
                  <a:prstClr val="black"/>
                </a:solidFill>
              </a:rPr>
              <a:t>газу, а </a:t>
            </a:r>
            <a:r>
              <a:rPr lang="ru-RU" sz="1400" dirty="0" smtClean="0">
                <a:solidFill>
                  <a:prstClr val="black"/>
                </a:solidFill>
              </a:rPr>
              <a:t>также </a:t>
            </a:r>
            <a:r>
              <a:rPr lang="ru-RU" sz="1400" dirty="0" smtClean="0"/>
              <a:t>увеличение </a:t>
            </a:r>
            <a:r>
              <a:rPr lang="ru-RU" sz="1400" dirty="0"/>
              <a:t>уставного капитала юридических лиц</a:t>
            </a:r>
          </a:p>
          <a:p>
            <a:pPr lvl="0" indent="361950" algn="just"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4716016" y="850826"/>
          <a:ext cx="4355976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6016" y="573827"/>
            <a:ext cx="435597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Функционирование системы водоснабжения и водоотведения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4625" y="880270"/>
            <a:ext cx="4356100" cy="492499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  <p:graphicFrame>
        <p:nvGraphicFramePr>
          <p:cNvPr id="17" name="Диаграмма 16"/>
          <p:cNvGraphicFramePr/>
          <p:nvPr>
            <p:extLst/>
          </p:nvPr>
        </p:nvGraphicFramePr>
        <p:xfrm>
          <a:off x="4763927" y="3222069"/>
          <a:ext cx="4355976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63927" y="2540109"/>
            <a:ext cx="435597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Субсидирование затрат </a:t>
            </a:r>
            <a:r>
              <a:rPr lang="ru-RU" sz="1200" dirty="0" err="1"/>
              <a:t>энергопроизводящих</a:t>
            </a:r>
            <a:r>
              <a:rPr lang="ru-RU" sz="1200" dirty="0"/>
              <a:t> организаций на приобретение топлива для бесперебойного проведения отопительного сезона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37674" y="6342663"/>
            <a:ext cx="653472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ГРАЖДАНСКИЙ БЮДЖЕТ ГОРОДА </a:t>
            </a:r>
            <a:r>
              <a:rPr lang="ru-RU" dirty="0" smtClean="0">
                <a:solidFill>
                  <a:schemeClr val="bg1"/>
                </a:solidFill>
              </a:rPr>
              <a:t>АСТАНЫ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/>
          </p:nvPr>
        </p:nvGraphicFramePr>
        <p:xfrm>
          <a:off x="4771432" y="5022684"/>
          <a:ext cx="4355976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771432" y="4340724"/>
            <a:ext cx="435597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Формирование или увеличение уставного капитала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26334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4625" y="48070"/>
            <a:ext cx="8847809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altLang="ru-RU" dirty="0"/>
              <a:t>УПРАВЛЕНИЕ ОХРАНЫ ОКРУЖАЮЩЕЙ СРЕДЫ И ПРИРОДОПОЛЬЗОВАНИЯ</a:t>
            </a:r>
          </a:p>
          <a:p>
            <a:r>
              <a:rPr lang="ru-RU" altLang="ru-RU" dirty="0"/>
              <a:t>ИНФРАСТРУКТУРЫ</a:t>
            </a: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/>
          </p:nvPr>
        </p:nvGraphicFramePr>
        <p:xfrm>
          <a:off x="213010" y="980729"/>
          <a:ext cx="418147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625" y="701932"/>
            <a:ext cx="4252913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ДИНАМИКА ОБЪЕМА СОВОКУПНЫХ ЗАТРАТ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4625" y="1052736"/>
            <a:ext cx="4252913" cy="352313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6" name="TextBox 36"/>
          <p:cNvSpPr txBox="1">
            <a:spLocks noChangeArrowheads="1"/>
          </p:cNvSpPr>
          <p:nvPr/>
        </p:nvSpPr>
        <p:spPr bwMode="auto">
          <a:xfrm>
            <a:off x="3562350" y="1034238"/>
            <a:ext cx="865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dirty="0">
                <a:latin typeface="Calibri" pitchFamily="34" charset="0"/>
              </a:rPr>
              <a:t>млн. тенге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4948" y="3284984"/>
            <a:ext cx="4252913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>
              <a:defRPr/>
            </a:pPr>
            <a:r>
              <a:rPr lang="ru-RU" sz="1300" dirty="0"/>
              <a:t>Уточненный бюджет на </a:t>
            </a:r>
            <a:r>
              <a:rPr lang="ru-RU" sz="1300" dirty="0" smtClean="0"/>
              <a:t>2022 </a:t>
            </a:r>
            <a:r>
              <a:rPr lang="ru-RU" sz="1300" dirty="0"/>
              <a:t>год </a:t>
            </a:r>
            <a:r>
              <a:rPr lang="ru-RU" sz="1300" dirty="0" smtClean="0"/>
              <a:t>составляет</a:t>
            </a:r>
            <a:br>
              <a:rPr lang="ru-RU" sz="1300" dirty="0" smtClean="0"/>
            </a:br>
            <a:r>
              <a:rPr lang="ru-RU" sz="1300" dirty="0" smtClean="0"/>
              <a:t>3 054 </a:t>
            </a:r>
            <a:r>
              <a:rPr lang="ru-RU" sz="1300" dirty="0"/>
              <a:t>млн. тенге, что выше уровня </a:t>
            </a:r>
            <a:r>
              <a:rPr lang="ru-RU" sz="1300" dirty="0" smtClean="0"/>
              <a:t>уточненного </a:t>
            </a:r>
            <a:r>
              <a:rPr lang="ru-RU" sz="1300" dirty="0"/>
              <a:t>бюджета </a:t>
            </a:r>
            <a:r>
              <a:rPr lang="ru-RU" sz="1300" dirty="0" smtClean="0"/>
              <a:t>2021 </a:t>
            </a:r>
            <a:r>
              <a:rPr lang="ru-RU" sz="1300" dirty="0"/>
              <a:t>года на </a:t>
            </a:r>
            <a:r>
              <a:rPr lang="ru-RU" sz="1300" dirty="0" smtClean="0"/>
              <a:t>12,3% </a:t>
            </a:r>
            <a:r>
              <a:rPr lang="ru-RU" sz="1300" dirty="0" smtClean="0">
                <a:latin typeface="+mj-lt"/>
              </a:rPr>
              <a:t>в </a:t>
            </a:r>
            <a:r>
              <a:rPr lang="ru-RU" sz="1300" dirty="0">
                <a:latin typeface="+mj-lt"/>
              </a:rPr>
              <a:t>связи с </a:t>
            </a:r>
            <a:r>
              <a:rPr lang="ru-RU" sz="1300" dirty="0" smtClean="0">
                <a:latin typeface="+mj-lt"/>
              </a:rPr>
              <a:t>увеличением объема бюджетных расходов на мероприятия по охране окружающей среды, благоустройство и озеленение.</a:t>
            </a:r>
            <a:endParaRPr lang="ru-RU" sz="1300" dirty="0">
              <a:latin typeface="+mj-lt"/>
            </a:endParaRPr>
          </a:p>
        </p:txBody>
      </p:sp>
      <p:graphicFrame>
        <p:nvGraphicFramePr>
          <p:cNvPr id="27" name="Диаграмма 26"/>
          <p:cNvGraphicFramePr/>
          <p:nvPr>
            <p:extLst/>
          </p:nvPr>
        </p:nvGraphicFramePr>
        <p:xfrm>
          <a:off x="4629946" y="980728"/>
          <a:ext cx="4392488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629946" y="703729"/>
            <a:ext cx="439248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/>
              <a:t>Мероприятия по охране окружающей среды</a:t>
            </a:r>
            <a:endParaRPr lang="ru-RU" sz="1200" dirty="0"/>
          </a:p>
        </p:txBody>
      </p:sp>
      <p:graphicFrame>
        <p:nvGraphicFramePr>
          <p:cNvPr id="38" name="Диаграмма 37"/>
          <p:cNvGraphicFramePr/>
          <p:nvPr>
            <p:extLst/>
          </p:nvPr>
        </p:nvGraphicFramePr>
        <p:xfrm>
          <a:off x="4645516" y="2409856"/>
          <a:ext cx="4378804" cy="1053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44009" y="2132856"/>
            <a:ext cx="439248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/>
              <a:t>Благоустройство и озеленение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37674" y="6432685"/>
            <a:ext cx="6534726" cy="27930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ГРАЖДАНСКИЙ БЮДЖЕТ ГОРОДА </a:t>
            </a:r>
            <a:r>
              <a:rPr lang="ru-RU" dirty="0" smtClean="0">
                <a:solidFill>
                  <a:schemeClr val="bg1"/>
                </a:solidFill>
              </a:rPr>
              <a:t>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  <p:graphicFrame>
        <p:nvGraphicFramePr>
          <p:cNvPr id="18" name="Диаграмма 17"/>
          <p:cNvGraphicFramePr/>
          <p:nvPr>
            <p:extLst/>
          </p:nvPr>
        </p:nvGraphicFramePr>
        <p:xfrm>
          <a:off x="4645515" y="3880568"/>
          <a:ext cx="437880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44008" y="3573016"/>
            <a:ext cx="439248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/>
              <a:t>Создание </a:t>
            </a:r>
            <a:r>
              <a:rPr lang="kk-KZ" sz="1200" dirty="0" smtClean="0"/>
              <a:t>«Зелёного пояса»</a:t>
            </a:r>
            <a:endParaRPr lang="ru-RU" sz="1200" dirty="0"/>
          </a:p>
        </p:txBody>
      </p:sp>
      <p:graphicFrame>
        <p:nvGraphicFramePr>
          <p:cNvPr id="23" name="Диаграмма 22"/>
          <p:cNvGraphicFramePr/>
          <p:nvPr>
            <p:extLst/>
          </p:nvPr>
        </p:nvGraphicFramePr>
        <p:xfrm>
          <a:off x="4645515" y="5286051"/>
          <a:ext cx="437880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644008" y="4978499"/>
            <a:ext cx="439248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Проведение профилактической дезинсекции и дератизации»</a:t>
            </a:r>
          </a:p>
        </p:txBody>
      </p:sp>
      <p:graphicFrame>
        <p:nvGraphicFramePr>
          <p:cNvPr id="29" name="Диаграмма 28"/>
          <p:cNvGraphicFramePr/>
          <p:nvPr>
            <p:extLst/>
          </p:nvPr>
        </p:nvGraphicFramePr>
        <p:xfrm>
          <a:off x="109011" y="5364563"/>
          <a:ext cx="437880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07504" y="4858044"/>
            <a:ext cx="439248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Обеспечение проведения путевых работ </a:t>
            </a:r>
            <a:endParaRPr lang="ru-RU" sz="1200" dirty="0" smtClean="0"/>
          </a:p>
          <a:p>
            <a:pPr algn="ctr"/>
            <a:r>
              <a:rPr lang="ru-RU" sz="1200" dirty="0" smtClean="0"/>
              <a:t>на </a:t>
            </a:r>
            <a:r>
              <a:rPr lang="ru-RU" sz="1200" dirty="0"/>
              <a:t>судоходном участке реки </a:t>
            </a:r>
            <a:r>
              <a:rPr lang="ru-RU" sz="1200" dirty="0" smtClean="0"/>
              <a:t>Есиль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17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935038" y="0"/>
            <a:ext cx="7345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УПРАВЛЕНИЕ ПО ИНВЕСТИЦИЯМ И РАЗВИТИЮ ПРЕДПРИНИМАТЕЛЬСТВА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4625" y="822800"/>
            <a:ext cx="4613399" cy="452082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1" name="TextBox 36"/>
          <p:cNvSpPr txBox="1">
            <a:spLocks noChangeArrowheads="1"/>
          </p:cNvSpPr>
          <p:nvPr/>
        </p:nvSpPr>
        <p:spPr bwMode="auto">
          <a:xfrm>
            <a:off x="3923928" y="862884"/>
            <a:ext cx="8651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dirty="0">
                <a:latin typeface="Calibri" pitchFamily="34" charset="0"/>
              </a:rPr>
              <a:t>млн. тенге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472912"/>
            <a:ext cx="4032447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kk-KZ" sz="1100" dirty="0" smtClean="0"/>
              <a:t>Реализация программы «Дорожная карта бизнеса 2025»</a:t>
            </a:r>
            <a:endParaRPr lang="ru-RU" sz="1100" dirty="0"/>
          </a:p>
        </p:txBody>
      </p:sp>
      <p:graphicFrame>
        <p:nvGraphicFramePr>
          <p:cNvPr id="36" name="Диаграмма 35"/>
          <p:cNvGraphicFramePr/>
          <p:nvPr>
            <p:extLst/>
          </p:nvPr>
        </p:nvGraphicFramePr>
        <p:xfrm>
          <a:off x="5004048" y="2554337"/>
          <a:ext cx="4020017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004048" y="1953331"/>
            <a:ext cx="4032448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100" dirty="0" smtClean="0"/>
              <a:t>Кредитование специализированных организаций для реализации механизмов стабилизации цен на социально-значимые продовольственные товары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166688" y="477289"/>
            <a:ext cx="4622427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ДИНАМИКА ОБЪЕМА СОВОКУПНЫХ ЗАТРАТ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46769" y="3854658"/>
            <a:ext cx="46423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100" dirty="0" smtClean="0">
                <a:latin typeface="+mj-lt"/>
              </a:rPr>
              <a:t>Уточненный бюджет на 2022 год составляет 17 775 млн. тенге, что меньше уровня уточненного бюджета 2021 года на 67,3%, что связано с уменьшением финансирования из республиканского бюджета. </a:t>
            </a:r>
          </a:p>
          <a:p>
            <a:pPr indent="361950" algn="just">
              <a:defRPr/>
            </a:pPr>
            <a:r>
              <a:rPr lang="ru-RU" sz="1100" dirty="0" smtClean="0">
                <a:latin typeface="+mj-lt"/>
              </a:rPr>
              <a:t>Вместе с тем, уточненный местный бюджет на 2022 год составляет </a:t>
            </a:r>
            <a:br>
              <a:rPr lang="ru-RU" sz="1100" dirty="0" smtClean="0">
                <a:latin typeface="+mj-lt"/>
              </a:rPr>
            </a:br>
            <a:r>
              <a:rPr lang="ru-RU" sz="1100" dirty="0" smtClean="0">
                <a:latin typeface="+mj-lt"/>
              </a:rPr>
              <a:t>17 176 млн. тенге, что выше </a:t>
            </a:r>
            <a:r>
              <a:rPr lang="ru-RU" sz="1100" dirty="0"/>
              <a:t>уровня уточненного бюджета 2021 года на </a:t>
            </a:r>
            <a:r>
              <a:rPr lang="ru-RU" sz="1100" dirty="0" smtClean="0"/>
              <a:t>86,8%,</a:t>
            </a:r>
            <a:r>
              <a:rPr lang="ru-RU" sz="1100" dirty="0" smtClean="0">
                <a:latin typeface="+mj-lt"/>
              </a:rPr>
              <a:t> в связи с увеличением проектов </a:t>
            </a:r>
            <a:r>
              <a:rPr lang="ru-RU" sz="1100" dirty="0">
                <a:latin typeface="+mj-lt"/>
              </a:rPr>
              <a:t>в рамках Единой программы поддержки и развития бизнеса «Дорожная карта бизнеса 2025</a:t>
            </a:r>
            <a:r>
              <a:rPr lang="ru-RU" sz="1100" dirty="0" smtClean="0">
                <a:latin typeface="+mj-lt"/>
              </a:rPr>
              <a:t>», а также капитализацией </a:t>
            </a:r>
            <a:r>
              <a:rPr lang="ru-RU" sz="1100" dirty="0">
                <a:latin typeface="+mj-lt"/>
              </a:rPr>
              <a:t>субъектов </a:t>
            </a:r>
            <a:r>
              <a:rPr lang="ru-RU" sz="1100" dirty="0" err="1">
                <a:latin typeface="+mj-lt"/>
              </a:rPr>
              <a:t>квазигосударственного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smtClean="0">
                <a:latin typeface="+mj-lt"/>
              </a:rPr>
              <a:t>сектора.</a:t>
            </a:r>
            <a:endParaRPr lang="ru-RU" sz="1100" dirty="0">
              <a:latin typeface="+mj-lt"/>
            </a:endParaRPr>
          </a:p>
        </p:txBody>
      </p:sp>
      <p:graphicFrame>
        <p:nvGraphicFramePr>
          <p:cNvPr id="20" name="Диаграмма 19"/>
          <p:cNvGraphicFramePr/>
          <p:nvPr>
            <p:extLst/>
          </p:nvPr>
        </p:nvGraphicFramePr>
        <p:xfrm>
          <a:off x="5013284" y="4114113"/>
          <a:ext cx="4035253" cy="105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04047" y="3617316"/>
            <a:ext cx="403525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/>
              <a:t>Формирование или увеличение уставного капитала юридических лиц</a:t>
            </a:r>
            <a:endParaRPr lang="ru-RU" sz="1200" dirty="0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37796" y="92497"/>
            <a:ext cx="8726692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altLang="ru-RU" dirty="0"/>
              <a:t>УПРАВЛЕНИЕ ПО ИНВЕСТИЦИЯМ И РАЗВИТИЮ ПРЕДПРИНИМАТЕЛЬСТВА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2131" y="6597352"/>
            <a:ext cx="2133600" cy="260648"/>
          </a:xfrm>
        </p:spPr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 dirty="0"/>
          </a:p>
        </p:txBody>
      </p:sp>
      <p:graphicFrame>
        <p:nvGraphicFramePr>
          <p:cNvPr id="24" name="Диаграмма 23"/>
          <p:cNvGraphicFramePr/>
          <p:nvPr>
            <p:extLst/>
          </p:nvPr>
        </p:nvGraphicFramePr>
        <p:xfrm>
          <a:off x="5004047" y="5632379"/>
          <a:ext cx="4032447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013284" y="5201492"/>
            <a:ext cx="40324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/>
              <a:t>Услуги по обеспечению развития инновационной и инвестиционной деятельности города </a:t>
            </a:r>
            <a:r>
              <a:rPr lang="ru-RU" sz="1100" dirty="0" smtClean="0"/>
              <a:t>Астаны</a:t>
            </a:r>
            <a:endParaRPr lang="ru-RU" sz="1100" dirty="0"/>
          </a:p>
        </p:txBody>
      </p:sp>
      <p:graphicFrame>
        <p:nvGraphicFramePr>
          <p:cNvPr id="29" name="Диаграмма 28"/>
          <p:cNvGraphicFramePr/>
          <p:nvPr>
            <p:extLst/>
          </p:nvPr>
        </p:nvGraphicFramePr>
        <p:xfrm>
          <a:off x="324074" y="5692271"/>
          <a:ext cx="4032447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23529" y="5401164"/>
            <a:ext cx="410445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/>
              <a:t>Кредитование АО </a:t>
            </a:r>
            <a:r>
              <a:rPr lang="ru-RU" sz="1100" dirty="0" smtClean="0"/>
              <a:t>«Фонд </a:t>
            </a:r>
            <a:r>
              <a:rPr lang="ru-RU" sz="1100" dirty="0"/>
              <a:t>развития предпринимательства </a:t>
            </a:r>
            <a:r>
              <a:rPr lang="ru-RU" sz="1100" dirty="0" smtClean="0"/>
              <a:t>«Даму»</a:t>
            </a:r>
            <a:endParaRPr lang="ru-RU" sz="1100" dirty="0"/>
          </a:p>
        </p:txBody>
      </p:sp>
      <p:graphicFrame>
        <p:nvGraphicFramePr>
          <p:cNvPr id="34" name="Диаграмма 33"/>
          <p:cNvGraphicFramePr/>
          <p:nvPr>
            <p:extLst/>
          </p:nvPr>
        </p:nvGraphicFramePr>
        <p:xfrm>
          <a:off x="146769" y="771467"/>
          <a:ext cx="4642346" cy="29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Диаграмма 34"/>
          <p:cNvGraphicFramePr/>
          <p:nvPr>
            <p:extLst/>
          </p:nvPr>
        </p:nvGraphicFramePr>
        <p:xfrm>
          <a:off x="5013285" y="771466"/>
          <a:ext cx="4023210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161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51520" y="138506"/>
            <a:ext cx="8717856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altLang="ru-RU" dirty="0"/>
              <a:t>УПРАВЛЕНИЕ АРХИТЕКТУРЫ, ГРАДОСТРОИТЕЛЬСТВА И ЗЕМЕЛЬНЫХ ОТНОШЕНИЙ</a:t>
            </a: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/>
          </p:nvPr>
        </p:nvGraphicFramePr>
        <p:xfrm>
          <a:off x="174625" y="820141"/>
          <a:ext cx="4059238" cy="324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625" y="807441"/>
            <a:ext cx="4181475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ДИНАМИКА ОБЪЕМА СОВОКУПНЫХ ЗАТРАТ</a:t>
            </a:r>
          </a:p>
        </p:txBody>
      </p:sp>
      <p:sp>
        <p:nvSpPr>
          <p:cNvPr id="17415" name="TextBox 36"/>
          <p:cNvSpPr txBox="1">
            <a:spLocks noChangeArrowheads="1"/>
          </p:cNvSpPr>
          <p:nvPr/>
        </p:nvSpPr>
        <p:spPr bwMode="auto">
          <a:xfrm>
            <a:off x="3562350" y="1115416"/>
            <a:ext cx="865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/>
              <a:t>млн. тенге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625" y="3916794"/>
            <a:ext cx="418147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>
              <a:defRPr/>
            </a:pPr>
            <a:r>
              <a:rPr lang="ru-RU" sz="1400" dirty="0"/>
              <a:t>Уточненный бюджет на 2022 год составляет            </a:t>
            </a:r>
            <a:r>
              <a:rPr lang="ru-RU" sz="1400" dirty="0" smtClean="0"/>
              <a:t>1 750,7 млн</a:t>
            </a:r>
            <a:r>
              <a:rPr lang="ru-RU" sz="1400" dirty="0"/>
              <a:t>. тенге, что </a:t>
            </a:r>
            <a:r>
              <a:rPr lang="ru-RU" sz="1400" dirty="0" smtClean="0"/>
              <a:t>меньше уточненного </a:t>
            </a:r>
            <a:r>
              <a:rPr lang="ru-RU" sz="1400" dirty="0"/>
              <a:t>бюджета </a:t>
            </a:r>
            <a:r>
              <a:rPr lang="ru-RU" sz="1400" dirty="0" smtClean="0"/>
              <a:t>2021 </a:t>
            </a:r>
            <a:r>
              <a:rPr lang="ru-RU" sz="1400" dirty="0"/>
              <a:t>года </a:t>
            </a:r>
            <a:r>
              <a:rPr lang="ru-RU" sz="1400" dirty="0" smtClean="0"/>
              <a:t>на 44,1%, </a:t>
            </a:r>
            <a:r>
              <a:rPr lang="ru-RU" sz="1400" dirty="0"/>
              <a:t>в связи с </a:t>
            </a:r>
            <a:r>
              <a:rPr lang="ru-RU" sz="1400" dirty="0" smtClean="0"/>
              <a:t>уменьшением </a:t>
            </a:r>
            <a:r>
              <a:rPr lang="ru-RU" sz="1400" dirty="0"/>
              <a:t>объема бюджетных расходов </a:t>
            </a:r>
            <a:r>
              <a:rPr lang="ru-RU" sz="1400" dirty="0" smtClean="0"/>
              <a:t>на разработку </a:t>
            </a:r>
            <a:r>
              <a:rPr lang="ru-RU" sz="1400" dirty="0"/>
              <a:t>генеральных планов застройки населенных </a:t>
            </a:r>
            <a:r>
              <a:rPr lang="ru-RU" sz="1400" dirty="0" smtClean="0"/>
              <a:t>пунктов.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4625" y="1139031"/>
            <a:ext cx="4181475" cy="416275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/>
          </p:nvPr>
        </p:nvGraphicFramePr>
        <p:xfrm>
          <a:off x="4572000" y="1109587"/>
          <a:ext cx="4514055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0" y="832588"/>
            <a:ext cx="451405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Разработка генеральных планов застройки населенных пунктов</a:t>
            </a:r>
            <a:endParaRPr lang="ru-RU" sz="1200" dirty="0"/>
          </a:p>
        </p:txBody>
      </p:sp>
      <p:graphicFrame>
        <p:nvGraphicFramePr>
          <p:cNvPr id="21" name="Диаграмма 8"/>
          <p:cNvGraphicFramePr>
            <a:graphicFrameLocks/>
          </p:cNvGraphicFramePr>
          <p:nvPr>
            <p:extLst/>
          </p:nvPr>
        </p:nvGraphicFramePr>
        <p:xfrm>
          <a:off x="174624" y="1142349"/>
          <a:ext cx="4181475" cy="25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637674" y="6342663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ГРАЖДАНСКИЙ БЮДЖЕТ ГОРОДА </a:t>
            </a:r>
            <a:r>
              <a:rPr lang="ru-RU" dirty="0" smtClean="0">
                <a:solidFill>
                  <a:schemeClr val="bg1"/>
                </a:solidFill>
              </a:rPr>
              <a:t>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37795" y="92497"/>
            <a:ext cx="8801281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altLang="ru-RU" dirty="0"/>
              <a:t>УПРАВЛЕНИЕ АКТИВОВ И ГОСУДАРСТВЕННЫХ ЗАКУПОК</a:t>
            </a: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/>
          </p:nvPr>
        </p:nvGraphicFramePr>
        <p:xfrm>
          <a:off x="174625" y="671488"/>
          <a:ext cx="4202113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625" y="476672"/>
            <a:ext cx="4384346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ДИНАМИКА ОБЪЕМА СОВОКУПНЫХ ЗАТРАТ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4625" y="836712"/>
            <a:ext cx="4384346" cy="525658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0" name="TextBox 36"/>
          <p:cNvSpPr txBox="1">
            <a:spLocks noChangeArrowheads="1"/>
          </p:cNvSpPr>
          <p:nvPr/>
        </p:nvSpPr>
        <p:spPr bwMode="auto">
          <a:xfrm>
            <a:off x="3706813" y="836712"/>
            <a:ext cx="8651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dirty="0"/>
              <a:t>млн. тенге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6359" y="4184108"/>
            <a:ext cx="43926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defRPr/>
            </a:pPr>
            <a:r>
              <a:rPr lang="ru-RU" sz="1400" dirty="0"/>
              <a:t>Уточненный бюджет на </a:t>
            </a:r>
            <a:r>
              <a:rPr lang="ru-RU" sz="1400" dirty="0" smtClean="0"/>
              <a:t>2022 </a:t>
            </a:r>
            <a:r>
              <a:rPr lang="ru-RU" sz="1400" dirty="0"/>
              <a:t>год составляет </a:t>
            </a:r>
            <a:r>
              <a:rPr lang="ru-RU" sz="1400" dirty="0" smtClean="0"/>
              <a:t>         </a:t>
            </a:r>
            <a:br>
              <a:rPr lang="ru-RU" sz="1400" dirty="0" smtClean="0"/>
            </a:br>
            <a:r>
              <a:rPr lang="ru-RU" sz="1400" dirty="0" smtClean="0"/>
              <a:t>11 513 </a:t>
            </a:r>
            <a:r>
              <a:rPr lang="ru-RU" sz="1400" dirty="0"/>
              <a:t>млн. тенге, что </a:t>
            </a:r>
            <a:r>
              <a:rPr lang="ru-RU" sz="1400" dirty="0" smtClean="0"/>
              <a:t>меньше уточненного </a:t>
            </a:r>
            <a:r>
              <a:rPr lang="ru-RU" sz="1400" dirty="0"/>
              <a:t>бюджета </a:t>
            </a:r>
            <a:r>
              <a:rPr lang="ru-RU" sz="1400" dirty="0" smtClean="0"/>
              <a:t>2021 </a:t>
            </a:r>
            <a:r>
              <a:rPr lang="ru-RU" sz="1400" dirty="0"/>
              <a:t>года на </a:t>
            </a:r>
            <a:r>
              <a:rPr lang="ru-RU" sz="1400" dirty="0" smtClean="0"/>
              <a:t>6,4%, </a:t>
            </a:r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</a:rPr>
              <a:t>связи с </a:t>
            </a:r>
            <a:r>
              <a:rPr lang="ru-RU" sz="1400" dirty="0" smtClean="0">
                <a:solidFill>
                  <a:prstClr val="black"/>
                </a:solidFill>
              </a:rPr>
              <a:t>уменьшением объема </a:t>
            </a:r>
            <a:r>
              <a:rPr lang="ru-RU" sz="1400" dirty="0">
                <a:solidFill>
                  <a:prstClr val="black"/>
                </a:solidFill>
              </a:rPr>
              <a:t>бюджетных расходов на </a:t>
            </a:r>
            <a:r>
              <a:rPr lang="ru-RU" sz="1400" dirty="0" smtClean="0">
                <a:solidFill>
                  <a:prstClr val="black"/>
                </a:solidFill>
              </a:rPr>
              <a:t>приобретение имущества в коммунальную собственность, а также передачей подведомственных организаций. При этом увеличены расходы на содержание объектов, находящихся в доверительном управлении.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25" name="Диаграмма 24"/>
          <p:cNvGraphicFramePr/>
          <p:nvPr>
            <p:extLst/>
          </p:nvPr>
        </p:nvGraphicFramePr>
        <p:xfrm>
          <a:off x="4860032" y="759110"/>
          <a:ext cx="417646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862612" y="476672"/>
            <a:ext cx="417388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Приобретение имущества в коммунальную собственность</a:t>
            </a:r>
          </a:p>
        </p:txBody>
      </p:sp>
      <p:graphicFrame>
        <p:nvGraphicFramePr>
          <p:cNvPr id="37" name="Диаграмма 36"/>
          <p:cNvGraphicFramePr/>
          <p:nvPr>
            <p:extLst/>
          </p:nvPr>
        </p:nvGraphicFramePr>
        <p:xfrm>
          <a:off x="4868198" y="2465340"/>
          <a:ext cx="4176464" cy="101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862612" y="1809760"/>
            <a:ext cx="417646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Приватизация, управление коммунальным имуществом, </a:t>
            </a:r>
            <a:r>
              <a:rPr lang="ru-RU" sz="1200" dirty="0" err="1"/>
              <a:t>постприватизационная</a:t>
            </a:r>
            <a:r>
              <a:rPr lang="ru-RU" sz="1200" dirty="0"/>
              <a:t> деятельность и регулирование споров, связанных с этим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09966" y="6481203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ГРАЖДАНСКИЙ БЮДЖЕТ ГОРОДА </a:t>
            </a:r>
            <a:r>
              <a:rPr lang="ru-RU" dirty="0" smtClean="0">
                <a:solidFill>
                  <a:schemeClr val="bg1"/>
                </a:solidFill>
              </a:rPr>
              <a:t>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  <p:graphicFrame>
        <p:nvGraphicFramePr>
          <p:cNvPr id="18" name="Диаграмма 17"/>
          <p:cNvGraphicFramePr/>
          <p:nvPr>
            <p:extLst/>
          </p:nvPr>
        </p:nvGraphicFramePr>
        <p:xfrm>
          <a:off x="4848021" y="3977356"/>
          <a:ext cx="4176464" cy="9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62613" y="3515691"/>
            <a:ext cx="417646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Формирование или увеличение уставного капитала юридических лиц</a:t>
            </a:r>
          </a:p>
        </p:txBody>
      </p:sp>
      <p:graphicFrame>
        <p:nvGraphicFramePr>
          <p:cNvPr id="20" name="Диаграмма 19"/>
          <p:cNvGraphicFramePr/>
          <p:nvPr>
            <p:extLst/>
          </p:nvPr>
        </p:nvGraphicFramePr>
        <p:xfrm>
          <a:off x="4862613" y="5439185"/>
          <a:ext cx="4176464" cy="9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60032" y="4989228"/>
            <a:ext cx="4176464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Учет, хранение, оценка и реализация имущества, поступившего в коммунальную собственность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4328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28269"/>
            <a:ext cx="5617170" cy="3297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195513" y="6507163"/>
            <a:ext cx="4824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ГРАЖДАНСКИЙ БЮДЖЕТ ГОРОДА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АСТАНЫ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5760"/>
            <a:ext cx="871260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935038" y="0"/>
            <a:ext cx="7525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АППАРАТЫ АКИМОВ РАЙОНОВ ГОРОДА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АСТАНЫ</a:t>
            </a:r>
          </a:p>
          <a:p>
            <a:pPr algn="ctr" eaLnBrk="1" hangingPunct="1"/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(«Алматы», «Байконур», «Есиль», «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</a:rPr>
              <a:t>Сарыарка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»)</a:t>
            </a: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43070"/>
              </p:ext>
            </p:extLst>
          </p:nvPr>
        </p:nvGraphicFramePr>
        <p:xfrm>
          <a:off x="250826" y="616571"/>
          <a:ext cx="8712599" cy="5560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3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(уточнен.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(уточнен.)</a:t>
                      </a: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9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Освещение улиц населенных пунктов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2 935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</a:rPr>
                        <a:t>33,5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предусмотрены на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текущее содержание уличного, внутриквартального и паркового освещения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(обслуживаются </a:t>
                      </a:r>
                      <a:b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914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светильников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229 опор освещения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услуги электроэнергии, снабжение электричеством площадок, устройство, ремонт и обслуживание оборудования АСУ,  содержание декоративной подсветки зданий и сооружений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(602 ед.)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9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Обеспечение санитарии населенных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пунктов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</a:rPr>
                        <a:t>28 801,1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предусмотрены на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ручную и механизированную уборку улиц, уборку внутриквартальных территорий, уборка парков и скверов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(уборка 15 парков 157 скверов)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противопаводковые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мероприятия,  устройство, ремонт и откачка нечистот с выгребных ям, уборка внутриквартальных территорий, ликвидация несанкционированных свалок, содержание мостов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(мосты, развязки 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ед.)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9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Содержание мест захоронений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137,2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предусмотрены на 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одержание 24 мест захоронений и погребение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безродных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171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Благоустройство и озеленение населенных пунктов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20 706,8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aseline="0" dirty="0" smtClean="0">
                          <a:solidFill>
                            <a:schemeClr val="tx1"/>
                          </a:solidFill>
                        </a:rPr>
                        <a:t>30 316,9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предусмотрены на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текущий ремонт элементов благоустройства, ремонт, содержание, консервация фонтанов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ед.)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оформление города к праздникам, текущее содержание зеленых насаждений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(газонов 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043 493 </a:t>
                      </a:r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цветников 1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8 517 </a:t>
                      </a:r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деревьев 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ед., живая изгородь 248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771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п/м)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текущее содержание и ремонт внутриквартальных территорий, в текущем году планируется </a:t>
                      </a: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 216 дворовых территорий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обустройство 31 общественных пространств.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056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в т.ч. Бюджет участия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913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kk-KZ" sz="1200" i="1" dirty="0" smtClean="0">
                          <a:solidFill>
                            <a:schemeClr val="tx1"/>
                          </a:solidFill>
                        </a:rPr>
                        <a:t>272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k-KZ" sz="1200" i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8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187921" y="656692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8460432" y="1340768"/>
            <a:ext cx="0" cy="40324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59444" y="4869160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464696" y="4365104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459444" y="3372212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460432" y="3861048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465104" y="2420888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469098" y="2924944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31640" y="1616770"/>
            <a:ext cx="748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107,8%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393305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101%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8663" y="2525696"/>
            <a:ext cx="781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105,4%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1872" y="3266525"/>
            <a:ext cx="78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104,3%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4932" y="2852936"/>
            <a:ext cx="77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104,6%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234888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105,2%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646724" y="2112311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782848" y="4383079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000374" y="2924944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195908" y="3589017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387440" y="3263695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632340" y="2700236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35596" y="6237312"/>
            <a:ext cx="4680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1147375" y="6206498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359642" y="607389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- ИФО ВРП, %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865" y="111607"/>
            <a:ext cx="8725605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ДИНАМИКА РОСТА ВРП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1091953" y="2009780"/>
            <a:ext cx="6587231" cy="2446931"/>
          </a:xfrm>
          <a:custGeom>
            <a:avLst/>
            <a:gdLst>
              <a:gd name="connsiteX0" fmla="*/ 0 w 6587231"/>
              <a:gd name="connsiteY0" fmla="*/ 493723 h 2446931"/>
              <a:gd name="connsiteX1" fmla="*/ 585927 w 6587231"/>
              <a:gd name="connsiteY1" fmla="*/ 129738 h 2446931"/>
              <a:gd name="connsiteX2" fmla="*/ 1722268 w 6587231"/>
              <a:gd name="connsiteY2" fmla="*/ 2437933 h 2446931"/>
              <a:gd name="connsiteX3" fmla="*/ 2929631 w 6587231"/>
              <a:gd name="connsiteY3" fmla="*/ 955362 h 2446931"/>
              <a:gd name="connsiteX4" fmla="*/ 4128117 w 6587231"/>
              <a:gd name="connsiteY4" fmla="*/ 1621187 h 2446931"/>
              <a:gd name="connsiteX5" fmla="*/ 5353235 w 6587231"/>
              <a:gd name="connsiteY5" fmla="*/ 1301591 h 2446931"/>
              <a:gd name="connsiteX6" fmla="*/ 6587231 w 6587231"/>
              <a:gd name="connsiteY6" fmla="*/ 733420 h 24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7231" h="2446931">
                <a:moveTo>
                  <a:pt x="0" y="493723"/>
                </a:moveTo>
                <a:cubicBezTo>
                  <a:pt x="149441" y="149713"/>
                  <a:pt x="298882" y="-194297"/>
                  <a:pt x="585927" y="129738"/>
                </a:cubicBezTo>
                <a:cubicBezTo>
                  <a:pt x="872972" y="453773"/>
                  <a:pt x="1331651" y="2300329"/>
                  <a:pt x="1722268" y="2437933"/>
                </a:cubicBezTo>
                <a:cubicBezTo>
                  <a:pt x="2112885" y="2575537"/>
                  <a:pt x="2528656" y="1091486"/>
                  <a:pt x="2929631" y="955362"/>
                </a:cubicBezTo>
                <a:cubicBezTo>
                  <a:pt x="3330606" y="819238"/>
                  <a:pt x="3724183" y="1563482"/>
                  <a:pt x="4128117" y="1621187"/>
                </a:cubicBezTo>
                <a:cubicBezTo>
                  <a:pt x="4532051" y="1678892"/>
                  <a:pt x="4943383" y="1449552"/>
                  <a:pt x="5353235" y="1301591"/>
                </a:cubicBezTo>
                <a:cubicBezTo>
                  <a:pt x="5763087" y="1153630"/>
                  <a:pt x="6286870" y="875463"/>
                  <a:pt x="6587231" y="733420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53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AA3-00E3-45F1-B7BC-E930D4F66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07504" y="548680"/>
          <a:ext cx="8712966" cy="6048680"/>
        </p:xfrm>
        <a:graphic>
          <a:graphicData uri="http://schemas.openxmlformats.org/drawingml/2006/table">
            <a:tbl>
              <a:tblPr/>
              <a:tblGrid>
                <a:gridCol w="305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6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госпрограммы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разрезе годов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Факт, в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млн.тенге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трансферты из РБ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местный бюджет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Нац. фонд/ГЦБ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68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программа развития образования и науки Республики Казахстан 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24 614,9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66 218,33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53 401,8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69 370,6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40 499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94 753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1 592,69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118 516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230 342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4 538,75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68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программа развития агропромышленного комплекса Республики Казахстан 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33 748,6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21 782,3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33 144,9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88 676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68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программа инфраструктурного развития «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Нурлы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жол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 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8 925,6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637,0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464,0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9 125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1 344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68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жилищного строительства «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Нурлы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жер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23 863,4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2 351,65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9 898,32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30 874,5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33 117,7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33 729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33 006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42 086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30 239,56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87 744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77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555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73 866,93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268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программа индустриально-инновационного развития Республики Казахстан 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824,6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824,6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4865" y="111607"/>
            <a:ext cx="8725605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ОБЪЕМЫ ФИНАНСИРОВАНИЯ ГОСУДАРСТВЕННЫХ ПРОГРАММ В 2019-2021 </a:t>
            </a:r>
            <a:r>
              <a:rPr lang="ru-RU" dirty="0" err="1" smtClean="0"/>
              <a:t>г.г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5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ГРАЖДАНСКИЙ БЮДЖЕТ ГОРОДА 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50207"/>
            <a:ext cx="2805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КАК БУДЕТ РАЗВИВАТЬСЯ ГОРОД?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92705" y="663998"/>
            <a:ext cx="8965327" cy="6043598"/>
            <a:chOff x="92705" y="663998"/>
            <a:chExt cx="8965327" cy="6043598"/>
          </a:xfrm>
        </p:grpSpPr>
        <p:sp>
          <p:nvSpPr>
            <p:cNvPr id="11" name="Rectangle 41"/>
            <p:cNvSpPr/>
            <p:nvPr/>
          </p:nvSpPr>
          <p:spPr>
            <a:xfrm>
              <a:off x="1649342" y="663998"/>
              <a:ext cx="6695946" cy="1495358"/>
            </a:xfrm>
            <a:prstGeom prst="roundRect">
              <a:avLst>
                <a:gd name="adj" fmla="val 6276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 indent="-144000" defTabSz="914400">
                <a:spcAft>
                  <a:spcPts val="600"/>
                </a:spcAft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Транзитный узел Нового шелкового пути – мост между Европой и Азией</a:t>
              </a:r>
              <a:r>
                <a:rPr lang="en-US" sz="1400" dirty="0">
                  <a:solidFill>
                    <a:schemeClr val="tx1"/>
                  </a:solidFill>
                </a:rPr>
                <a:t>;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marL="144000" indent="-144000" defTabSz="914400">
                <a:spcAft>
                  <a:spcPts val="600"/>
                </a:spcAft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Открытый и привлекательный город для амбициозных предпринимателей, для мобильных талантов и квалифицированных профессионалов, международных и некоммерческих организаций</a:t>
              </a:r>
            </a:p>
          </p:txBody>
        </p:sp>
        <p:sp>
          <p:nvSpPr>
            <p:cNvPr id="12" name="Rectangle 41"/>
            <p:cNvSpPr/>
            <p:nvPr/>
          </p:nvSpPr>
          <p:spPr>
            <a:xfrm>
              <a:off x="93980" y="2484879"/>
              <a:ext cx="3000241" cy="4222717"/>
            </a:xfrm>
            <a:prstGeom prst="roundRect">
              <a:avLst>
                <a:gd name="adj" fmla="val 3268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9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Ключевой финансовый и корпоративный центр</a:t>
              </a:r>
            </a:p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Центр высокотехнологичного производства и профессиональных услуг</a:t>
              </a:r>
            </a:p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Город с благоприятным бизнес-климатом, эффективным госсектором и предлагающий лучшие условия для старта и ведения бизнеса</a:t>
              </a:r>
            </a:p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Платформа для трансформации всего Казахстана на основе передовых технологий и регулирования</a:t>
              </a:r>
            </a:p>
            <a:p>
              <a:pPr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</a:pP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Текст 26">
              <a:extLst>
                <a:ext uri="{FF2B5EF4-FFF2-40B4-BE49-F238E27FC236}">
                  <a16:creationId xmlns:a16="http://schemas.microsoft.com/office/drawing/2014/main" id="{1A1BECA8-0C5C-4798-B2E4-A78552D6CB4C}"/>
                </a:ext>
              </a:extLst>
            </p:cNvPr>
            <p:cNvSpPr txBox="1">
              <a:spLocks/>
            </p:cNvSpPr>
            <p:nvPr/>
          </p:nvSpPr>
          <p:spPr>
            <a:xfrm>
              <a:off x="442339" y="2635283"/>
              <a:ext cx="2884805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144000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  <a:defRPr sz="1100"/>
              </a:lvl1pPr>
              <a:lvl2pPr marL="288000" lvl="1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−"/>
                <a:defRPr sz="1100"/>
              </a:lvl2pPr>
              <a:lvl3pPr marL="432000" lvl="2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▫"/>
                <a:defRPr sz="1100"/>
              </a:lvl3pPr>
              <a:lvl4pPr marL="576000" lvl="3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-"/>
                <a:defRPr sz="1100"/>
              </a:lvl4pPr>
              <a:lvl5pPr marL="2057400" indent="-228600" defTabSz="9144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ru-RU" sz="1400" b="1" dirty="0">
                  <a:solidFill>
                    <a:srgbClr val="00B050"/>
                  </a:solidFill>
                </a:rPr>
                <a:t>КОНКУРЕНТОСПОСОБНЫЙ</a:t>
              </a:r>
              <a:br>
                <a:rPr lang="ru-RU" sz="1400" b="1" dirty="0">
                  <a:solidFill>
                    <a:srgbClr val="00B050"/>
                  </a:solidFill>
                </a:rPr>
              </a:br>
              <a:r>
                <a:rPr lang="ru-RU" sz="1400" b="1" dirty="0">
                  <a:solidFill>
                    <a:srgbClr val="00B050"/>
                  </a:solidFill>
                </a:rPr>
                <a:t>И УСТОЙЧИВО РАСТУЩИЙ</a:t>
              </a:r>
              <a:br>
                <a:rPr lang="ru-RU" sz="1400" b="1" dirty="0">
                  <a:solidFill>
                    <a:srgbClr val="00B050"/>
                  </a:solidFill>
                </a:rPr>
              </a:br>
              <a:r>
                <a:rPr lang="ru-RU" sz="1400" b="1" dirty="0">
                  <a:solidFill>
                    <a:srgbClr val="00B050"/>
                  </a:solidFill>
                </a:rPr>
                <a:t>ГОРОД</a:t>
              </a:r>
            </a:p>
          </p:txBody>
        </p:sp>
        <p:sp>
          <p:nvSpPr>
            <p:cNvPr id="14" name="Rectangle 41"/>
            <p:cNvSpPr/>
            <p:nvPr/>
          </p:nvSpPr>
          <p:spPr>
            <a:xfrm>
              <a:off x="5916734" y="2514557"/>
              <a:ext cx="3141298" cy="3782530"/>
            </a:xfrm>
            <a:prstGeom prst="roundRect">
              <a:avLst>
                <a:gd name="adj" fmla="val 3569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9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 indent="-144000" defTabSz="914400"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Лучшее место для жизни в Евразии</a:t>
              </a:r>
            </a:p>
            <a:p>
              <a:pPr marL="144000" indent="-144000" defTabSz="914400"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«Умный» и безопасный город, с сформированной комфортной городской средой</a:t>
              </a:r>
            </a:p>
            <a:p>
              <a:pPr marL="144000" indent="-144000" defTabSz="914400"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Благоприятные условия для учащейся молодежи, включая лучший доступ к научным знаниям и технологиям и насыщенную событиями культурную жизнь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Текст 26">
              <a:extLst>
                <a:ext uri="{FF2B5EF4-FFF2-40B4-BE49-F238E27FC236}">
                  <a16:creationId xmlns:a16="http://schemas.microsoft.com/office/drawing/2014/main" id="{1A1BECA8-0C5C-4798-B2E4-A78552D6CB4C}"/>
                </a:ext>
              </a:extLst>
            </p:cNvPr>
            <p:cNvSpPr txBox="1">
              <a:spLocks/>
            </p:cNvSpPr>
            <p:nvPr/>
          </p:nvSpPr>
          <p:spPr>
            <a:xfrm>
              <a:off x="6337092" y="2696679"/>
              <a:ext cx="200819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144000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  <a:defRPr sz="1100"/>
              </a:lvl1pPr>
              <a:lvl2pPr marL="288000" lvl="1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−"/>
                <a:defRPr sz="1100"/>
              </a:lvl2pPr>
              <a:lvl3pPr marL="432000" lvl="2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▫"/>
                <a:defRPr sz="1100"/>
              </a:lvl3pPr>
              <a:lvl4pPr marL="576000" lvl="3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-"/>
                <a:defRPr sz="1100"/>
              </a:lvl4pPr>
              <a:lvl5pPr marL="2057400" indent="-228600" defTabSz="9144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ru-RU" sz="1400" b="1" dirty="0">
                  <a:solidFill>
                    <a:schemeClr val="accent5"/>
                  </a:solidFill>
                </a:rPr>
                <a:t>ГОРОД, КОМФОРТНЫЙ</a:t>
              </a:r>
              <a:br>
                <a:rPr lang="ru-RU" sz="1400" b="1" dirty="0">
                  <a:solidFill>
                    <a:schemeClr val="accent5"/>
                  </a:solidFill>
                </a:rPr>
              </a:br>
              <a:r>
                <a:rPr lang="ru-RU" sz="1400" b="1" dirty="0">
                  <a:solidFill>
                    <a:schemeClr val="accent5"/>
                  </a:solidFill>
                </a:rPr>
                <a:t>ДЛЯ ЖИЗНИ</a:t>
              </a:r>
            </a:p>
          </p:txBody>
        </p:sp>
        <p:sp>
          <p:nvSpPr>
            <p:cNvPr id="16" name="Текст 26">
              <a:extLst>
                <a:ext uri="{FF2B5EF4-FFF2-40B4-BE49-F238E27FC236}">
                  <a16:creationId xmlns:a16="http://schemas.microsoft.com/office/drawing/2014/main" id="{1A1BECA8-0C5C-4798-B2E4-A78552D6CB4C}"/>
                </a:ext>
              </a:extLst>
            </p:cNvPr>
            <p:cNvSpPr txBox="1">
              <a:spLocks/>
            </p:cNvSpPr>
            <p:nvPr/>
          </p:nvSpPr>
          <p:spPr>
            <a:xfrm>
              <a:off x="3672177" y="5848203"/>
              <a:ext cx="165692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144000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  <a:defRPr sz="1100"/>
              </a:lvl1pPr>
              <a:lvl2pPr marL="288000" lvl="1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−"/>
                <a:defRPr sz="1100"/>
              </a:lvl2pPr>
              <a:lvl3pPr marL="432000" lvl="2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▫"/>
                <a:defRPr sz="1100"/>
              </a:lvl3pPr>
              <a:lvl4pPr marL="576000" lvl="3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-"/>
                <a:defRPr sz="1100"/>
              </a:lvl4pPr>
              <a:lvl5pPr marL="2057400" indent="-228600" defTabSz="9144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ru-RU" sz="1400" b="1" dirty="0">
                  <a:solidFill>
                    <a:srgbClr val="7030A0"/>
                  </a:solidFill>
                </a:rPr>
                <a:t>ГЛОБАЛЬНЫЙ ГОРОД</a:t>
              </a: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3147825" y="2703700"/>
              <a:ext cx="2742196" cy="2884280"/>
              <a:chOff x="3410144" y="2988905"/>
              <a:chExt cx="2970712" cy="2884280"/>
            </a:xfrm>
          </p:grpSpPr>
          <p:grpSp>
            <p:nvGrpSpPr>
              <p:cNvPr id="19" name="Group 11"/>
              <p:cNvGrpSpPr/>
              <p:nvPr/>
            </p:nvGrpSpPr>
            <p:grpSpPr>
              <a:xfrm>
                <a:off x="3410144" y="2988905"/>
                <a:ext cx="2970712" cy="2884280"/>
                <a:chOff x="3410144" y="2562708"/>
                <a:chExt cx="2970712" cy="2884280"/>
              </a:xfrm>
            </p:grpSpPr>
            <p:grpSp>
              <p:nvGrpSpPr>
                <p:cNvPr id="21" name="Group 3"/>
                <p:cNvGrpSpPr/>
                <p:nvPr/>
              </p:nvGrpSpPr>
              <p:grpSpPr>
                <a:xfrm>
                  <a:off x="3513800" y="2656854"/>
                  <a:ext cx="2768449" cy="2679309"/>
                  <a:chOff x="3513800" y="2656854"/>
                  <a:chExt cx="2768449" cy="2679309"/>
                </a:xfrm>
              </p:grpSpPr>
              <p:sp>
                <p:nvSpPr>
                  <p:cNvPr id="23" name="Текст 26">
                    <a:extLst>
                      <a:ext uri="{FF2B5EF4-FFF2-40B4-BE49-F238E27FC236}">
                        <a16:creationId xmlns:a16="http://schemas.microsoft.com/office/drawing/2014/main" id="{1A1BECA8-0C5C-4798-B2E4-A78552D6CB4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466570" y="4124419"/>
                    <a:ext cx="878088" cy="492443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144000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Wingdings" panose="05000000000000000000" pitchFamily="2" charset="2"/>
                      <a:buChar char="§"/>
                      <a:defRPr sz="1100"/>
                    </a:lvl1pPr>
                    <a:lvl2pPr marL="288000" lvl="1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Arial" panose="020B0604020202020204" pitchFamily="34" charset="0"/>
                      <a:buChar char="−"/>
                      <a:defRPr sz="1100"/>
                    </a:lvl2pPr>
                    <a:lvl3pPr marL="432000" lvl="2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Arial" panose="020B0604020202020204" pitchFamily="34" charset="0"/>
                      <a:buChar char="▫"/>
                      <a:defRPr sz="1100"/>
                    </a:lvl3pPr>
                    <a:lvl4pPr marL="576000" lvl="3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Arial" panose="020B0604020202020204" pitchFamily="34" charset="0"/>
                      <a:buChar char="-"/>
                      <a:defRPr sz="1100"/>
                    </a:lvl4pPr>
                    <a:lvl5pPr marL="2057400" indent="-228600" defTabSz="914400">
                      <a:lnSpc>
                        <a:spcPct val="100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Char char="•"/>
                      <a:defRPr sz="1400"/>
                    </a:lvl5pPr>
                    <a:lvl6pPr marL="25146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6pPr>
                    <a:lvl7pPr marL="29718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7pPr>
                    <a:lvl8pPr marL="34290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8pPr>
                    <a:lvl9pPr marL="38862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9pPr>
                  </a:lstStyle>
                  <a:p>
                    <a:pPr marL="0" indent="0" algn="ctr">
                      <a:buNone/>
                    </a:pPr>
                    <a:r>
                      <a:rPr lang="ru-RU" sz="1600" b="1" spc="150" dirty="0" smtClean="0">
                        <a:solidFill>
                          <a:srgbClr val="7030A0"/>
                        </a:solidFill>
                      </a:rPr>
                      <a:t>АСТАНА</a:t>
                    </a:r>
                    <a:endParaRPr lang="ru-RU" sz="1600" b="1" spc="150" dirty="0">
                      <a:solidFill>
                        <a:srgbClr val="7030A0"/>
                      </a:solidFill>
                    </a:endParaRPr>
                  </a:p>
                  <a:p>
                    <a:pPr marL="0" indent="0" algn="ctr">
                      <a:buNone/>
                    </a:pPr>
                    <a:r>
                      <a:rPr lang="ru-RU" sz="1600" b="1" spc="150" dirty="0">
                        <a:solidFill>
                          <a:srgbClr val="7030A0"/>
                        </a:solidFill>
                      </a:rPr>
                      <a:t>2050</a:t>
                    </a:r>
                    <a:endParaRPr lang="ru-RU" sz="1600" spc="150" dirty="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24" name="Freeform 3034"/>
                  <p:cNvSpPr>
                    <a:spLocks/>
                  </p:cNvSpPr>
                  <p:nvPr/>
                </p:nvSpPr>
                <p:spPr bwMode="auto">
                  <a:xfrm>
                    <a:off x="4425579" y="3810587"/>
                    <a:ext cx="1856670" cy="1525576"/>
                  </a:xfrm>
                  <a:custGeom>
                    <a:avLst/>
                    <a:gdLst>
                      <a:gd name="T0" fmla="*/ 2114 w 2917"/>
                      <a:gd name="T1" fmla="*/ 0 h 2394"/>
                      <a:gd name="T2" fmla="*/ 2152 w 2917"/>
                      <a:gd name="T3" fmla="*/ 28 h 2394"/>
                      <a:gd name="T4" fmla="*/ 2377 w 2917"/>
                      <a:gd name="T5" fmla="*/ 233 h 2394"/>
                      <a:gd name="T6" fmla="*/ 2515 w 2917"/>
                      <a:gd name="T7" fmla="*/ 382 h 2394"/>
                      <a:gd name="T8" fmla="*/ 2607 w 2917"/>
                      <a:gd name="T9" fmla="*/ 496 h 2394"/>
                      <a:gd name="T10" fmla="*/ 2695 w 2917"/>
                      <a:gd name="T11" fmla="*/ 619 h 2394"/>
                      <a:gd name="T12" fmla="*/ 2774 w 2917"/>
                      <a:gd name="T13" fmla="*/ 753 h 2394"/>
                      <a:gd name="T14" fmla="*/ 2840 w 2917"/>
                      <a:gd name="T15" fmla="*/ 893 h 2394"/>
                      <a:gd name="T16" fmla="*/ 2888 w 2917"/>
                      <a:gd name="T17" fmla="*/ 1039 h 2394"/>
                      <a:gd name="T18" fmla="*/ 2910 w 2917"/>
                      <a:gd name="T19" fmla="*/ 1152 h 2394"/>
                      <a:gd name="T20" fmla="*/ 2917 w 2917"/>
                      <a:gd name="T21" fmla="*/ 1229 h 2394"/>
                      <a:gd name="T22" fmla="*/ 2917 w 2917"/>
                      <a:gd name="T23" fmla="*/ 1305 h 2394"/>
                      <a:gd name="T24" fmla="*/ 2910 w 2917"/>
                      <a:gd name="T25" fmla="*/ 1383 h 2394"/>
                      <a:gd name="T26" fmla="*/ 2895 w 2917"/>
                      <a:gd name="T27" fmla="*/ 1461 h 2394"/>
                      <a:gd name="T28" fmla="*/ 2871 w 2917"/>
                      <a:gd name="T29" fmla="*/ 1538 h 2394"/>
                      <a:gd name="T30" fmla="*/ 2839 w 2917"/>
                      <a:gd name="T31" fmla="*/ 1616 h 2394"/>
                      <a:gd name="T32" fmla="*/ 2796 w 2917"/>
                      <a:gd name="T33" fmla="*/ 1694 h 2394"/>
                      <a:gd name="T34" fmla="*/ 2771 w 2917"/>
                      <a:gd name="T35" fmla="*/ 1733 h 2394"/>
                      <a:gd name="T36" fmla="*/ 2739 w 2917"/>
                      <a:gd name="T37" fmla="*/ 1779 h 2394"/>
                      <a:gd name="T38" fmla="*/ 2666 w 2917"/>
                      <a:gd name="T39" fmla="*/ 1865 h 2394"/>
                      <a:gd name="T40" fmla="*/ 2587 w 2917"/>
                      <a:gd name="T41" fmla="*/ 1943 h 2394"/>
                      <a:gd name="T42" fmla="*/ 2502 w 2917"/>
                      <a:gd name="T43" fmla="*/ 2014 h 2394"/>
                      <a:gd name="T44" fmla="*/ 2411 w 2917"/>
                      <a:gd name="T45" fmla="*/ 2076 h 2394"/>
                      <a:gd name="T46" fmla="*/ 2314 w 2917"/>
                      <a:gd name="T47" fmla="*/ 2133 h 2394"/>
                      <a:gd name="T48" fmla="*/ 2211 w 2917"/>
                      <a:gd name="T49" fmla="*/ 2183 h 2394"/>
                      <a:gd name="T50" fmla="*/ 2105 w 2917"/>
                      <a:gd name="T51" fmla="*/ 2227 h 2394"/>
                      <a:gd name="T52" fmla="*/ 1941 w 2917"/>
                      <a:gd name="T53" fmla="*/ 2281 h 2394"/>
                      <a:gd name="T54" fmla="*/ 1712 w 2917"/>
                      <a:gd name="T55" fmla="*/ 2334 h 2394"/>
                      <a:gd name="T56" fmla="*/ 1478 w 2917"/>
                      <a:gd name="T57" fmla="*/ 2369 h 2394"/>
                      <a:gd name="T58" fmla="*/ 1245 w 2917"/>
                      <a:gd name="T59" fmla="*/ 2389 h 2394"/>
                      <a:gd name="T60" fmla="*/ 1018 w 2917"/>
                      <a:gd name="T61" fmla="*/ 2394 h 2394"/>
                      <a:gd name="T62" fmla="*/ 800 w 2917"/>
                      <a:gd name="T63" fmla="*/ 2390 h 2394"/>
                      <a:gd name="T64" fmla="*/ 502 w 2917"/>
                      <a:gd name="T65" fmla="*/ 2369 h 2394"/>
                      <a:gd name="T66" fmla="*/ 65 w 2917"/>
                      <a:gd name="T67" fmla="*/ 2311 h 2394"/>
                      <a:gd name="T68" fmla="*/ 0 w 2917"/>
                      <a:gd name="T69" fmla="*/ 2297 h 2394"/>
                      <a:gd name="T70" fmla="*/ 34 w 2917"/>
                      <a:gd name="T71" fmla="*/ 2294 h 2394"/>
                      <a:gd name="T72" fmla="*/ 272 w 2917"/>
                      <a:gd name="T73" fmla="*/ 2256 h 2394"/>
                      <a:gd name="T74" fmla="*/ 501 w 2917"/>
                      <a:gd name="T75" fmla="*/ 2205 h 2394"/>
                      <a:gd name="T76" fmla="*/ 699 w 2917"/>
                      <a:gd name="T77" fmla="*/ 2144 h 2394"/>
                      <a:gd name="T78" fmla="*/ 840 w 2917"/>
                      <a:gd name="T79" fmla="*/ 2093 h 2394"/>
                      <a:gd name="T80" fmla="*/ 985 w 2917"/>
                      <a:gd name="T81" fmla="*/ 2032 h 2394"/>
                      <a:gd name="T82" fmla="*/ 1133 w 2917"/>
                      <a:gd name="T83" fmla="*/ 1960 h 2394"/>
                      <a:gd name="T84" fmla="*/ 1281 w 2917"/>
                      <a:gd name="T85" fmla="*/ 1877 h 2394"/>
                      <a:gd name="T86" fmla="*/ 1427 w 2917"/>
                      <a:gd name="T87" fmla="*/ 1782 h 2394"/>
                      <a:gd name="T88" fmla="*/ 1569 w 2917"/>
                      <a:gd name="T89" fmla="*/ 1673 h 2394"/>
                      <a:gd name="T90" fmla="*/ 1702 w 2917"/>
                      <a:gd name="T91" fmla="*/ 1550 h 2394"/>
                      <a:gd name="T92" fmla="*/ 1767 w 2917"/>
                      <a:gd name="T93" fmla="*/ 1483 h 2394"/>
                      <a:gd name="T94" fmla="*/ 1810 w 2917"/>
                      <a:gd name="T95" fmla="*/ 1433 h 2394"/>
                      <a:gd name="T96" fmla="*/ 1884 w 2917"/>
                      <a:gd name="T97" fmla="*/ 1327 h 2394"/>
                      <a:gd name="T98" fmla="*/ 1946 w 2917"/>
                      <a:gd name="T99" fmla="*/ 1214 h 2394"/>
                      <a:gd name="T100" fmla="*/ 1998 w 2917"/>
                      <a:gd name="T101" fmla="*/ 1095 h 2394"/>
                      <a:gd name="T102" fmla="*/ 2038 w 2917"/>
                      <a:gd name="T103" fmla="*/ 973 h 2394"/>
                      <a:gd name="T104" fmla="*/ 2070 w 2917"/>
                      <a:gd name="T105" fmla="*/ 849 h 2394"/>
                      <a:gd name="T106" fmla="*/ 2104 w 2917"/>
                      <a:gd name="T107" fmla="*/ 666 h 2394"/>
                      <a:gd name="T108" fmla="*/ 2125 w 2917"/>
                      <a:gd name="T109" fmla="*/ 435 h 2394"/>
                      <a:gd name="T110" fmla="*/ 2129 w 2917"/>
                      <a:gd name="T111" fmla="*/ 238 h 2394"/>
                      <a:gd name="T112" fmla="*/ 2118 w 2917"/>
                      <a:gd name="T113" fmla="*/ 30 h 2394"/>
                      <a:gd name="T114" fmla="*/ 2114 w 2917"/>
                      <a:gd name="T115" fmla="*/ 0 h 23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917" h="2394">
                        <a:moveTo>
                          <a:pt x="2114" y="0"/>
                        </a:moveTo>
                        <a:lnTo>
                          <a:pt x="2152" y="28"/>
                        </a:lnTo>
                        <a:lnTo>
                          <a:pt x="2377" y="233"/>
                        </a:lnTo>
                        <a:lnTo>
                          <a:pt x="2515" y="382"/>
                        </a:lnTo>
                        <a:lnTo>
                          <a:pt x="2607" y="496"/>
                        </a:lnTo>
                        <a:lnTo>
                          <a:pt x="2695" y="619"/>
                        </a:lnTo>
                        <a:lnTo>
                          <a:pt x="2774" y="753"/>
                        </a:lnTo>
                        <a:lnTo>
                          <a:pt x="2840" y="893"/>
                        </a:lnTo>
                        <a:lnTo>
                          <a:pt x="2888" y="1039"/>
                        </a:lnTo>
                        <a:lnTo>
                          <a:pt x="2910" y="1152"/>
                        </a:lnTo>
                        <a:lnTo>
                          <a:pt x="2917" y="1229"/>
                        </a:lnTo>
                        <a:lnTo>
                          <a:pt x="2917" y="1305"/>
                        </a:lnTo>
                        <a:lnTo>
                          <a:pt x="2910" y="1383"/>
                        </a:lnTo>
                        <a:lnTo>
                          <a:pt x="2895" y="1461"/>
                        </a:lnTo>
                        <a:lnTo>
                          <a:pt x="2871" y="1538"/>
                        </a:lnTo>
                        <a:lnTo>
                          <a:pt x="2839" y="1616"/>
                        </a:lnTo>
                        <a:lnTo>
                          <a:pt x="2796" y="1694"/>
                        </a:lnTo>
                        <a:lnTo>
                          <a:pt x="2771" y="1733"/>
                        </a:lnTo>
                        <a:lnTo>
                          <a:pt x="2739" y="1779"/>
                        </a:lnTo>
                        <a:lnTo>
                          <a:pt x="2666" y="1865"/>
                        </a:lnTo>
                        <a:lnTo>
                          <a:pt x="2587" y="1943"/>
                        </a:lnTo>
                        <a:lnTo>
                          <a:pt x="2502" y="2014"/>
                        </a:lnTo>
                        <a:lnTo>
                          <a:pt x="2411" y="2076"/>
                        </a:lnTo>
                        <a:lnTo>
                          <a:pt x="2314" y="2133"/>
                        </a:lnTo>
                        <a:lnTo>
                          <a:pt x="2211" y="2183"/>
                        </a:lnTo>
                        <a:lnTo>
                          <a:pt x="2105" y="2227"/>
                        </a:lnTo>
                        <a:lnTo>
                          <a:pt x="1941" y="2281"/>
                        </a:lnTo>
                        <a:lnTo>
                          <a:pt x="1712" y="2334"/>
                        </a:lnTo>
                        <a:lnTo>
                          <a:pt x="1478" y="2369"/>
                        </a:lnTo>
                        <a:lnTo>
                          <a:pt x="1245" y="2389"/>
                        </a:lnTo>
                        <a:lnTo>
                          <a:pt x="1018" y="2394"/>
                        </a:lnTo>
                        <a:lnTo>
                          <a:pt x="800" y="2390"/>
                        </a:lnTo>
                        <a:lnTo>
                          <a:pt x="502" y="2369"/>
                        </a:lnTo>
                        <a:lnTo>
                          <a:pt x="65" y="2311"/>
                        </a:lnTo>
                        <a:lnTo>
                          <a:pt x="0" y="2297"/>
                        </a:lnTo>
                        <a:lnTo>
                          <a:pt x="34" y="2294"/>
                        </a:lnTo>
                        <a:lnTo>
                          <a:pt x="272" y="2256"/>
                        </a:lnTo>
                        <a:lnTo>
                          <a:pt x="501" y="2205"/>
                        </a:lnTo>
                        <a:lnTo>
                          <a:pt x="699" y="2144"/>
                        </a:lnTo>
                        <a:lnTo>
                          <a:pt x="840" y="2093"/>
                        </a:lnTo>
                        <a:lnTo>
                          <a:pt x="985" y="2032"/>
                        </a:lnTo>
                        <a:lnTo>
                          <a:pt x="1133" y="1960"/>
                        </a:lnTo>
                        <a:lnTo>
                          <a:pt x="1281" y="1877"/>
                        </a:lnTo>
                        <a:lnTo>
                          <a:pt x="1427" y="1782"/>
                        </a:lnTo>
                        <a:lnTo>
                          <a:pt x="1569" y="1673"/>
                        </a:lnTo>
                        <a:lnTo>
                          <a:pt x="1702" y="1550"/>
                        </a:lnTo>
                        <a:lnTo>
                          <a:pt x="1767" y="1483"/>
                        </a:lnTo>
                        <a:lnTo>
                          <a:pt x="1810" y="1433"/>
                        </a:lnTo>
                        <a:lnTo>
                          <a:pt x="1884" y="1327"/>
                        </a:lnTo>
                        <a:lnTo>
                          <a:pt x="1946" y="1214"/>
                        </a:lnTo>
                        <a:lnTo>
                          <a:pt x="1998" y="1095"/>
                        </a:lnTo>
                        <a:lnTo>
                          <a:pt x="2038" y="973"/>
                        </a:lnTo>
                        <a:lnTo>
                          <a:pt x="2070" y="849"/>
                        </a:lnTo>
                        <a:lnTo>
                          <a:pt x="2104" y="666"/>
                        </a:lnTo>
                        <a:lnTo>
                          <a:pt x="2125" y="435"/>
                        </a:lnTo>
                        <a:lnTo>
                          <a:pt x="2129" y="238"/>
                        </a:lnTo>
                        <a:lnTo>
                          <a:pt x="2118" y="30"/>
                        </a:lnTo>
                        <a:lnTo>
                          <a:pt x="2114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365760" rIns="27432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r"/>
                    <a:endParaRPr lang="en-US" sz="1600" b="1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25" name="Picture 42"/>
                  <p:cNvPicPr>
                    <a:picLocks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59473" y="4341269"/>
                    <a:ext cx="555761" cy="615612"/>
                  </a:xfrm>
                  <a:prstGeom prst="rect">
                    <a:avLst/>
                  </a:prstGeom>
                </p:spPr>
              </p:pic>
              <p:sp>
                <p:nvSpPr>
                  <p:cNvPr id="26" name="Freeform 3035"/>
                  <p:cNvSpPr>
                    <a:spLocks/>
                  </p:cNvSpPr>
                  <p:nvPr/>
                </p:nvSpPr>
                <p:spPr bwMode="auto">
                  <a:xfrm>
                    <a:off x="3513800" y="3194245"/>
                    <a:ext cx="1240327" cy="2022215"/>
                  </a:xfrm>
                  <a:custGeom>
                    <a:avLst/>
                    <a:gdLst>
                      <a:gd name="T0" fmla="*/ 1946 w 1946"/>
                      <a:gd name="T1" fmla="*/ 2979 h 3175"/>
                      <a:gd name="T2" fmla="*/ 1904 w 1946"/>
                      <a:gd name="T3" fmla="*/ 2998 h 3175"/>
                      <a:gd name="T4" fmla="*/ 1613 w 1946"/>
                      <a:gd name="T5" fmla="*/ 3091 h 3175"/>
                      <a:gd name="T6" fmla="*/ 1415 w 1946"/>
                      <a:gd name="T7" fmla="*/ 3135 h 3175"/>
                      <a:gd name="T8" fmla="*/ 1271 w 1946"/>
                      <a:gd name="T9" fmla="*/ 3158 h 3175"/>
                      <a:gd name="T10" fmla="*/ 1120 w 1946"/>
                      <a:gd name="T11" fmla="*/ 3173 h 3175"/>
                      <a:gd name="T12" fmla="*/ 965 w 1946"/>
                      <a:gd name="T13" fmla="*/ 3175 h 3175"/>
                      <a:gd name="T14" fmla="*/ 811 w 1946"/>
                      <a:gd name="T15" fmla="*/ 3162 h 3175"/>
                      <a:gd name="T16" fmla="*/ 659 w 1946"/>
                      <a:gd name="T17" fmla="*/ 3131 h 3175"/>
                      <a:gd name="T18" fmla="*/ 552 w 1946"/>
                      <a:gd name="T19" fmla="*/ 3092 h 3175"/>
                      <a:gd name="T20" fmla="*/ 482 w 1946"/>
                      <a:gd name="T21" fmla="*/ 3061 h 3175"/>
                      <a:gd name="T22" fmla="*/ 414 w 1946"/>
                      <a:gd name="T23" fmla="*/ 3022 h 3175"/>
                      <a:gd name="T24" fmla="*/ 351 w 1946"/>
                      <a:gd name="T25" fmla="*/ 2977 h 3175"/>
                      <a:gd name="T26" fmla="*/ 291 w 1946"/>
                      <a:gd name="T27" fmla="*/ 2925 h 3175"/>
                      <a:gd name="T28" fmla="*/ 236 w 1946"/>
                      <a:gd name="T29" fmla="*/ 2867 h 3175"/>
                      <a:gd name="T30" fmla="*/ 185 w 1946"/>
                      <a:gd name="T31" fmla="*/ 2799 h 3175"/>
                      <a:gd name="T32" fmla="*/ 138 w 1946"/>
                      <a:gd name="T33" fmla="*/ 2724 h 3175"/>
                      <a:gd name="T34" fmla="*/ 118 w 1946"/>
                      <a:gd name="T35" fmla="*/ 2683 h 3175"/>
                      <a:gd name="T36" fmla="*/ 94 w 1946"/>
                      <a:gd name="T37" fmla="*/ 2631 h 3175"/>
                      <a:gd name="T38" fmla="*/ 55 w 1946"/>
                      <a:gd name="T39" fmla="*/ 2526 h 3175"/>
                      <a:gd name="T40" fmla="*/ 27 w 1946"/>
                      <a:gd name="T41" fmla="*/ 2418 h 3175"/>
                      <a:gd name="T42" fmla="*/ 9 w 1946"/>
                      <a:gd name="T43" fmla="*/ 2309 h 3175"/>
                      <a:gd name="T44" fmla="*/ 0 w 1946"/>
                      <a:gd name="T45" fmla="*/ 2198 h 3175"/>
                      <a:gd name="T46" fmla="*/ 0 w 1946"/>
                      <a:gd name="T47" fmla="*/ 2085 h 3175"/>
                      <a:gd name="T48" fmla="*/ 7 w 1946"/>
                      <a:gd name="T49" fmla="*/ 1972 h 3175"/>
                      <a:gd name="T50" fmla="*/ 23 w 1946"/>
                      <a:gd name="T51" fmla="*/ 1860 h 3175"/>
                      <a:gd name="T52" fmla="*/ 58 w 1946"/>
                      <a:gd name="T53" fmla="*/ 1689 h 3175"/>
                      <a:gd name="T54" fmla="*/ 125 w 1946"/>
                      <a:gd name="T55" fmla="*/ 1464 h 3175"/>
                      <a:gd name="T56" fmla="*/ 212 w 1946"/>
                      <a:gd name="T57" fmla="*/ 1244 h 3175"/>
                      <a:gd name="T58" fmla="*/ 312 w 1946"/>
                      <a:gd name="T59" fmla="*/ 1033 h 3175"/>
                      <a:gd name="T60" fmla="*/ 422 w 1946"/>
                      <a:gd name="T61" fmla="*/ 833 h 3175"/>
                      <a:gd name="T62" fmla="*/ 535 w 1946"/>
                      <a:gd name="T63" fmla="*/ 646 h 3175"/>
                      <a:gd name="T64" fmla="*/ 701 w 1946"/>
                      <a:gd name="T65" fmla="*/ 399 h 3175"/>
                      <a:gd name="T66" fmla="*/ 969 w 1946"/>
                      <a:gd name="T67" fmla="*/ 50 h 3175"/>
                      <a:gd name="T68" fmla="*/ 1015 w 1946"/>
                      <a:gd name="T69" fmla="*/ 0 h 3175"/>
                      <a:gd name="T70" fmla="*/ 999 w 1946"/>
                      <a:gd name="T71" fmla="*/ 31 h 3175"/>
                      <a:gd name="T72" fmla="*/ 913 w 1946"/>
                      <a:gd name="T73" fmla="*/ 256 h 3175"/>
                      <a:gd name="T74" fmla="*/ 845 w 1946"/>
                      <a:gd name="T75" fmla="*/ 479 h 3175"/>
                      <a:gd name="T76" fmla="*/ 798 w 1946"/>
                      <a:gd name="T77" fmla="*/ 683 h 3175"/>
                      <a:gd name="T78" fmla="*/ 771 w 1946"/>
                      <a:gd name="T79" fmla="*/ 830 h 3175"/>
                      <a:gd name="T80" fmla="*/ 751 w 1946"/>
                      <a:gd name="T81" fmla="*/ 986 h 3175"/>
                      <a:gd name="T82" fmla="*/ 740 w 1946"/>
                      <a:gd name="T83" fmla="*/ 1149 h 3175"/>
                      <a:gd name="T84" fmla="*/ 737 w 1946"/>
                      <a:gd name="T85" fmla="*/ 1319 h 3175"/>
                      <a:gd name="T86" fmla="*/ 748 w 1946"/>
                      <a:gd name="T87" fmla="*/ 1493 h 3175"/>
                      <a:gd name="T88" fmla="*/ 771 w 1946"/>
                      <a:gd name="T89" fmla="*/ 1670 h 3175"/>
                      <a:gd name="T90" fmla="*/ 810 w 1946"/>
                      <a:gd name="T91" fmla="*/ 1848 h 3175"/>
                      <a:gd name="T92" fmla="*/ 837 w 1946"/>
                      <a:gd name="T93" fmla="*/ 1937 h 3175"/>
                      <a:gd name="T94" fmla="*/ 858 w 1946"/>
                      <a:gd name="T95" fmla="*/ 1998 h 3175"/>
                      <a:gd name="T96" fmla="*/ 912 w 1946"/>
                      <a:gd name="T97" fmla="*/ 2116 h 3175"/>
                      <a:gd name="T98" fmla="*/ 978 w 1946"/>
                      <a:gd name="T99" fmla="*/ 2226 h 3175"/>
                      <a:gd name="T100" fmla="*/ 1056 w 1946"/>
                      <a:gd name="T101" fmla="*/ 2331 h 3175"/>
                      <a:gd name="T102" fmla="*/ 1142 w 1946"/>
                      <a:gd name="T103" fmla="*/ 2427 h 3175"/>
                      <a:gd name="T104" fmla="*/ 1232 w 1946"/>
                      <a:gd name="T105" fmla="*/ 2517 h 3175"/>
                      <a:gd name="T106" fmla="*/ 1375 w 1946"/>
                      <a:gd name="T107" fmla="*/ 2637 h 3175"/>
                      <a:gd name="T108" fmla="*/ 1564 w 1946"/>
                      <a:gd name="T109" fmla="*/ 2771 h 3175"/>
                      <a:gd name="T110" fmla="*/ 1734 w 1946"/>
                      <a:gd name="T111" fmla="*/ 2872 h 3175"/>
                      <a:gd name="T112" fmla="*/ 1919 w 1946"/>
                      <a:gd name="T113" fmla="*/ 2968 h 3175"/>
                      <a:gd name="T114" fmla="*/ 1946 w 1946"/>
                      <a:gd name="T115" fmla="*/ 2979 h 3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946" h="3175">
                        <a:moveTo>
                          <a:pt x="1946" y="2979"/>
                        </a:moveTo>
                        <a:lnTo>
                          <a:pt x="1904" y="2998"/>
                        </a:lnTo>
                        <a:lnTo>
                          <a:pt x="1613" y="3091"/>
                        </a:lnTo>
                        <a:lnTo>
                          <a:pt x="1415" y="3135"/>
                        </a:lnTo>
                        <a:lnTo>
                          <a:pt x="1271" y="3158"/>
                        </a:lnTo>
                        <a:lnTo>
                          <a:pt x="1120" y="3173"/>
                        </a:lnTo>
                        <a:lnTo>
                          <a:pt x="965" y="3175"/>
                        </a:lnTo>
                        <a:lnTo>
                          <a:pt x="811" y="3162"/>
                        </a:lnTo>
                        <a:lnTo>
                          <a:pt x="659" y="3131"/>
                        </a:lnTo>
                        <a:lnTo>
                          <a:pt x="552" y="3092"/>
                        </a:lnTo>
                        <a:lnTo>
                          <a:pt x="482" y="3061"/>
                        </a:lnTo>
                        <a:lnTo>
                          <a:pt x="414" y="3022"/>
                        </a:lnTo>
                        <a:lnTo>
                          <a:pt x="351" y="2977"/>
                        </a:lnTo>
                        <a:lnTo>
                          <a:pt x="291" y="2925"/>
                        </a:lnTo>
                        <a:lnTo>
                          <a:pt x="236" y="2867"/>
                        </a:lnTo>
                        <a:lnTo>
                          <a:pt x="185" y="2799"/>
                        </a:lnTo>
                        <a:lnTo>
                          <a:pt x="138" y="2724"/>
                        </a:lnTo>
                        <a:lnTo>
                          <a:pt x="118" y="2683"/>
                        </a:lnTo>
                        <a:lnTo>
                          <a:pt x="94" y="2631"/>
                        </a:lnTo>
                        <a:lnTo>
                          <a:pt x="55" y="2526"/>
                        </a:lnTo>
                        <a:lnTo>
                          <a:pt x="27" y="2418"/>
                        </a:lnTo>
                        <a:lnTo>
                          <a:pt x="9" y="2309"/>
                        </a:lnTo>
                        <a:lnTo>
                          <a:pt x="0" y="2198"/>
                        </a:lnTo>
                        <a:lnTo>
                          <a:pt x="0" y="2085"/>
                        </a:lnTo>
                        <a:lnTo>
                          <a:pt x="7" y="1972"/>
                        </a:lnTo>
                        <a:lnTo>
                          <a:pt x="23" y="1860"/>
                        </a:lnTo>
                        <a:lnTo>
                          <a:pt x="58" y="1689"/>
                        </a:lnTo>
                        <a:lnTo>
                          <a:pt x="125" y="1464"/>
                        </a:lnTo>
                        <a:lnTo>
                          <a:pt x="212" y="1244"/>
                        </a:lnTo>
                        <a:lnTo>
                          <a:pt x="312" y="1033"/>
                        </a:lnTo>
                        <a:lnTo>
                          <a:pt x="422" y="833"/>
                        </a:lnTo>
                        <a:lnTo>
                          <a:pt x="535" y="646"/>
                        </a:lnTo>
                        <a:lnTo>
                          <a:pt x="701" y="399"/>
                        </a:lnTo>
                        <a:lnTo>
                          <a:pt x="969" y="50"/>
                        </a:lnTo>
                        <a:lnTo>
                          <a:pt x="1015" y="0"/>
                        </a:lnTo>
                        <a:lnTo>
                          <a:pt x="999" y="31"/>
                        </a:lnTo>
                        <a:lnTo>
                          <a:pt x="913" y="256"/>
                        </a:lnTo>
                        <a:lnTo>
                          <a:pt x="845" y="479"/>
                        </a:lnTo>
                        <a:lnTo>
                          <a:pt x="798" y="683"/>
                        </a:lnTo>
                        <a:lnTo>
                          <a:pt x="771" y="830"/>
                        </a:lnTo>
                        <a:lnTo>
                          <a:pt x="751" y="986"/>
                        </a:lnTo>
                        <a:lnTo>
                          <a:pt x="740" y="1149"/>
                        </a:lnTo>
                        <a:lnTo>
                          <a:pt x="737" y="1319"/>
                        </a:lnTo>
                        <a:lnTo>
                          <a:pt x="748" y="1493"/>
                        </a:lnTo>
                        <a:lnTo>
                          <a:pt x="771" y="1670"/>
                        </a:lnTo>
                        <a:lnTo>
                          <a:pt x="810" y="1848"/>
                        </a:lnTo>
                        <a:lnTo>
                          <a:pt x="837" y="1937"/>
                        </a:lnTo>
                        <a:lnTo>
                          <a:pt x="858" y="1998"/>
                        </a:lnTo>
                        <a:lnTo>
                          <a:pt x="912" y="2116"/>
                        </a:lnTo>
                        <a:lnTo>
                          <a:pt x="978" y="2226"/>
                        </a:lnTo>
                        <a:lnTo>
                          <a:pt x="1056" y="2331"/>
                        </a:lnTo>
                        <a:lnTo>
                          <a:pt x="1142" y="2427"/>
                        </a:lnTo>
                        <a:lnTo>
                          <a:pt x="1232" y="2517"/>
                        </a:lnTo>
                        <a:lnTo>
                          <a:pt x="1375" y="2637"/>
                        </a:lnTo>
                        <a:lnTo>
                          <a:pt x="1564" y="2771"/>
                        </a:lnTo>
                        <a:lnTo>
                          <a:pt x="1734" y="2872"/>
                        </a:lnTo>
                        <a:lnTo>
                          <a:pt x="1919" y="2968"/>
                        </a:lnTo>
                        <a:lnTo>
                          <a:pt x="1946" y="297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182880" tIns="45720" rIns="0" bIns="457200" numCol="1" anchor="b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27" name="Picture 46"/>
                  <p:cNvPicPr>
                    <a:picLocks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14600" y="4455246"/>
                    <a:ext cx="455373" cy="455373"/>
                  </a:xfrm>
                  <a:prstGeom prst="rect">
                    <a:avLst/>
                  </a:prstGeom>
                </p:spPr>
              </p:pic>
              <p:sp>
                <p:nvSpPr>
                  <p:cNvPr id="28" name="Rectangle 47"/>
                  <p:cNvSpPr/>
                  <p:nvPr/>
                </p:nvSpPr>
                <p:spPr>
                  <a:xfrm>
                    <a:off x="3616397" y="4455246"/>
                    <a:ext cx="150603" cy="161616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Freeform 3036"/>
                  <p:cNvSpPr>
                    <a:spLocks/>
                  </p:cNvSpPr>
                  <p:nvPr/>
                </p:nvSpPr>
                <p:spPr bwMode="auto">
                  <a:xfrm>
                    <a:off x="4153065" y="2656854"/>
                    <a:ext cx="1940716" cy="1349841"/>
                  </a:xfrm>
                  <a:custGeom>
                    <a:avLst/>
                    <a:gdLst>
                      <a:gd name="T0" fmla="*/ 0 w 3046"/>
                      <a:gd name="T1" fmla="*/ 1439 h 2121"/>
                      <a:gd name="T2" fmla="*/ 5 w 3046"/>
                      <a:gd name="T3" fmla="*/ 1391 h 2121"/>
                      <a:gd name="T4" fmla="*/ 70 w 3046"/>
                      <a:gd name="T5" fmla="*/ 1093 h 2121"/>
                      <a:gd name="T6" fmla="*/ 131 w 3046"/>
                      <a:gd name="T7" fmla="*/ 900 h 2121"/>
                      <a:gd name="T8" fmla="*/ 183 w 3046"/>
                      <a:gd name="T9" fmla="*/ 764 h 2121"/>
                      <a:gd name="T10" fmla="*/ 246 w 3046"/>
                      <a:gd name="T11" fmla="*/ 625 h 2121"/>
                      <a:gd name="T12" fmla="*/ 321 w 3046"/>
                      <a:gd name="T13" fmla="*/ 490 h 2121"/>
                      <a:gd name="T14" fmla="*/ 409 w 3046"/>
                      <a:gd name="T15" fmla="*/ 363 h 2121"/>
                      <a:gd name="T16" fmla="*/ 512 w 3046"/>
                      <a:gd name="T17" fmla="*/ 248 h 2121"/>
                      <a:gd name="T18" fmla="*/ 600 w 3046"/>
                      <a:gd name="T19" fmla="*/ 173 h 2121"/>
                      <a:gd name="T20" fmla="*/ 662 w 3046"/>
                      <a:gd name="T21" fmla="*/ 129 h 2121"/>
                      <a:gd name="T22" fmla="*/ 728 w 3046"/>
                      <a:gd name="T23" fmla="*/ 90 h 2121"/>
                      <a:gd name="T24" fmla="*/ 800 w 3046"/>
                      <a:gd name="T25" fmla="*/ 57 h 2121"/>
                      <a:gd name="T26" fmla="*/ 873 w 3046"/>
                      <a:gd name="T27" fmla="*/ 31 h 2121"/>
                      <a:gd name="T28" fmla="*/ 954 w 3046"/>
                      <a:gd name="T29" fmla="*/ 13 h 2121"/>
                      <a:gd name="T30" fmla="*/ 1037 w 3046"/>
                      <a:gd name="T31" fmla="*/ 3 h 2121"/>
                      <a:gd name="T32" fmla="*/ 1125 w 3046"/>
                      <a:gd name="T33" fmla="*/ 0 h 2121"/>
                      <a:gd name="T34" fmla="*/ 1172 w 3046"/>
                      <a:gd name="T35" fmla="*/ 3 h 2121"/>
                      <a:gd name="T36" fmla="*/ 1229 w 3046"/>
                      <a:gd name="T37" fmla="*/ 8 h 2121"/>
                      <a:gd name="T38" fmla="*/ 1339 w 3046"/>
                      <a:gd name="T39" fmla="*/ 26 h 2121"/>
                      <a:gd name="T40" fmla="*/ 1445 w 3046"/>
                      <a:gd name="T41" fmla="*/ 56 h 2121"/>
                      <a:gd name="T42" fmla="*/ 1550 w 3046"/>
                      <a:gd name="T43" fmla="*/ 95 h 2121"/>
                      <a:gd name="T44" fmla="*/ 1650 w 3046"/>
                      <a:gd name="T45" fmla="*/ 143 h 2121"/>
                      <a:gd name="T46" fmla="*/ 1747 w 3046"/>
                      <a:gd name="T47" fmla="*/ 199 h 2121"/>
                      <a:gd name="T48" fmla="*/ 1842 w 3046"/>
                      <a:gd name="T49" fmla="*/ 262 h 2121"/>
                      <a:gd name="T50" fmla="*/ 1932 w 3046"/>
                      <a:gd name="T51" fmla="*/ 332 h 2121"/>
                      <a:gd name="T52" fmla="*/ 2062 w 3046"/>
                      <a:gd name="T53" fmla="*/ 447 h 2121"/>
                      <a:gd name="T54" fmla="*/ 2223 w 3046"/>
                      <a:gd name="T55" fmla="*/ 619 h 2121"/>
                      <a:gd name="T56" fmla="*/ 2369 w 3046"/>
                      <a:gd name="T57" fmla="*/ 804 h 2121"/>
                      <a:gd name="T58" fmla="*/ 2503 w 3046"/>
                      <a:gd name="T59" fmla="*/ 997 h 2121"/>
                      <a:gd name="T60" fmla="*/ 2622 w 3046"/>
                      <a:gd name="T61" fmla="*/ 1191 h 2121"/>
                      <a:gd name="T62" fmla="*/ 2726 w 3046"/>
                      <a:gd name="T63" fmla="*/ 1382 h 2121"/>
                      <a:gd name="T64" fmla="*/ 2858 w 3046"/>
                      <a:gd name="T65" fmla="*/ 1649 h 2121"/>
                      <a:gd name="T66" fmla="*/ 3025 w 3046"/>
                      <a:gd name="T67" fmla="*/ 2057 h 2121"/>
                      <a:gd name="T68" fmla="*/ 3046 w 3046"/>
                      <a:gd name="T69" fmla="*/ 2121 h 2121"/>
                      <a:gd name="T70" fmla="*/ 3026 w 3046"/>
                      <a:gd name="T71" fmla="*/ 2092 h 2121"/>
                      <a:gd name="T72" fmla="*/ 2876 w 3046"/>
                      <a:gd name="T73" fmla="*/ 1904 h 2121"/>
                      <a:gd name="T74" fmla="*/ 2715 w 3046"/>
                      <a:gd name="T75" fmla="*/ 1733 h 2121"/>
                      <a:gd name="T76" fmla="*/ 2564 w 3046"/>
                      <a:gd name="T77" fmla="*/ 1592 h 2121"/>
                      <a:gd name="T78" fmla="*/ 2450 w 3046"/>
                      <a:gd name="T79" fmla="*/ 1495 h 2121"/>
                      <a:gd name="T80" fmla="*/ 2324 w 3046"/>
                      <a:gd name="T81" fmla="*/ 1400 h 2121"/>
                      <a:gd name="T82" fmla="*/ 2188 w 3046"/>
                      <a:gd name="T83" fmla="*/ 1307 h 2121"/>
                      <a:gd name="T84" fmla="*/ 2043 w 3046"/>
                      <a:gd name="T85" fmla="*/ 1221 h 2121"/>
                      <a:gd name="T86" fmla="*/ 1887 w 3046"/>
                      <a:gd name="T87" fmla="*/ 1142 h 2121"/>
                      <a:gd name="T88" fmla="*/ 1721 w 3046"/>
                      <a:gd name="T89" fmla="*/ 1075 h 2121"/>
                      <a:gd name="T90" fmla="*/ 1547 w 3046"/>
                      <a:gd name="T91" fmla="*/ 1019 h 2121"/>
                      <a:gd name="T92" fmla="*/ 1458 w 3046"/>
                      <a:gd name="T93" fmla="*/ 998 h 2121"/>
                      <a:gd name="T94" fmla="*/ 1393 w 3046"/>
                      <a:gd name="T95" fmla="*/ 985 h 2121"/>
                      <a:gd name="T96" fmla="*/ 1265 w 3046"/>
                      <a:gd name="T97" fmla="*/ 974 h 2121"/>
                      <a:gd name="T98" fmla="*/ 1135 w 3046"/>
                      <a:gd name="T99" fmla="*/ 976 h 2121"/>
                      <a:gd name="T100" fmla="*/ 1007 w 3046"/>
                      <a:gd name="T101" fmla="*/ 992 h 2121"/>
                      <a:gd name="T102" fmla="*/ 880 w 3046"/>
                      <a:gd name="T103" fmla="*/ 1018 h 2121"/>
                      <a:gd name="T104" fmla="*/ 757 w 3046"/>
                      <a:gd name="T105" fmla="*/ 1051 h 2121"/>
                      <a:gd name="T106" fmla="*/ 582 w 3046"/>
                      <a:gd name="T107" fmla="*/ 1114 h 2121"/>
                      <a:gd name="T108" fmla="*/ 372 w 3046"/>
                      <a:gd name="T109" fmla="*/ 1211 h 2121"/>
                      <a:gd name="T110" fmla="*/ 199 w 3046"/>
                      <a:gd name="T111" fmla="*/ 1307 h 2121"/>
                      <a:gd name="T112" fmla="*/ 24 w 3046"/>
                      <a:gd name="T113" fmla="*/ 1420 h 2121"/>
                      <a:gd name="T114" fmla="*/ 0 w 3046"/>
                      <a:gd name="T115" fmla="*/ 1439 h 2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046" h="2121">
                        <a:moveTo>
                          <a:pt x="0" y="1439"/>
                        </a:moveTo>
                        <a:lnTo>
                          <a:pt x="5" y="1391"/>
                        </a:lnTo>
                        <a:lnTo>
                          <a:pt x="70" y="1093"/>
                        </a:lnTo>
                        <a:lnTo>
                          <a:pt x="131" y="900"/>
                        </a:lnTo>
                        <a:lnTo>
                          <a:pt x="183" y="764"/>
                        </a:lnTo>
                        <a:lnTo>
                          <a:pt x="246" y="625"/>
                        </a:lnTo>
                        <a:lnTo>
                          <a:pt x="321" y="490"/>
                        </a:lnTo>
                        <a:lnTo>
                          <a:pt x="409" y="363"/>
                        </a:lnTo>
                        <a:lnTo>
                          <a:pt x="512" y="248"/>
                        </a:lnTo>
                        <a:lnTo>
                          <a:pt x="600" y="173"/>
                        </a:lnTo>
                        <a:lnTo>
                          <a:pt x="662" y="129"/>
                        </a:lnTo>
                        <a:lnTo>
                          <a:pt x="728" y="90"/>
                        </a:lnTo>
                        <a:lnTo>
                          <a:pt x="800" y="57"/>
                        </a:lnTo>
                        <a:lnTo>
                          <a:pt x="873" y="31"/>
                        </a:lnTo>
                        <a:lnTo>
                          <a:pt x="954" y="13"/>
                        </a:lnTo>
                        <a:lnTo>
                          <a:pt x="1037" y="3"/>
                        </a:lnTo>
                        <a:lnTo>
                          <a:pt x="1125" y="0"/>
                        </a:lnTo>
                        <a:lnTo>
                          <a:pt x="1172" y="3"/>
                        </a:lnTo>
                        <a:lnTo>
                          <a:pt x="1229" y="8"/>
                        </a:lnTo>
                        <a:lnTo>
                          <a:pt x="1339" y="26"/>
                        </a:lnTo>
                        <a:lnTo>
                          <a:pt x="1445" y="56"/>
                        </a:lnTo>
                        <a:lnTo>
                          <a:pt x="1550" y="95"/>
                        </a:lnTo>
                        <a:lnTo>
                          <a:pt x="1650" y="143"/>
                        </a:lnTo>
                        <a:lnTo>
                          <a:pt x="1747" y="199"/>
                        </a:lnTo>
                        <a:lnTo>
                          <a:pt x="1842" y="262"/>
                        </a:lnTo>
                        <a:lnTo>
                          <a:pt x="1932" y="332"/>
                        </a:lnTo>
                        <a:lnTo>
                          <a:pt x="2062" y="447"/>
                        </a:lnTo>
                        <a:lnTo>
                          <a:pt x="2223" y="619"/>
                        </a:lnTo>
                        <a:lnTo>
                          <a:pt x="2369" y="804"/>
                        </a:lnTo>
                        <a:lnTo>
                          <a:pt x="2503" y="997"/>
                        </a:lnTo>
                        <a:lnTo>
                          <a:pt x="2622" y="1191"/>
                        </a:lnTo>
                        <a:lnTo>
                          <a:pt x="2726" y="1382"/>
                        </a:lnTo>
                        <a:lnTo>
                          <a:pt x="2858" y="1649"/>
                        </a:lnTo>
                        <a:lnTo>
                          <a:pt x="3025" y="2057"/>
                        </a:lnTo>
                        <a:lnTo>
                          <a:pt x="3046" y="2121"/>
                        </a:lnTo>
                        <a:lnTo>
                          <a:pt x="3026" y="2092"/>
                        </a:lnTo>
                        <a:lnTo>
                          <a:pt x="2876" y="1904"/>
                        </a:lnTo>
                        <a:lnTo>
                          <a:pt x="2715" y="1733"/>
                        </a:lnTo>
                        <a:lnTo>
                          <a:pt x="2564" y="1592"/>
                        </a:lnTo>
                        <a:lnTo>
                          <a:pt x="2450" y="1495"/>
                        </a:lnTo>
                        <a:lnTo>
                          <a:pt x="2324" y="1400"/>
                        </a:lnTo>
                        <a:lnTo>
                          <a:pt x="2188" y="1307"/>
                        </a:lnTo>
                        <a:lnTo>
                          <a:pt x="2043" y="1221"/>
                        </a:lnTo>
                        <a:lnTo>
                          <a:pt x="1887" y="1142"/>
                        </a:lnTo>
                        <a:lnTo>
                          <a:pt x="1721" y="1075"/>
                        </a:lnTo>
                        <a:lnTo>
                          <a:pt x="1547" y="1019"/>
                        </a:lnTo>
                        <a:lnTo>
                          <a:pt x="1458" y="998"/>
                        </a:lnTo>
                        <a:lnTo>
                          <a:pt x="1393" y="985"/>
                        </a:lnTo>
                        <a:lnTo>
                          <a:pt x="1265" y="974"/>
                        </a:lnTo>
                        <a:lnTo>
                          <a:pt x="1135" y="976"/>
                        </a:lnTo>
                        <a:lnTo>
                          <a:pt x="1007" y="992"/>
                        </a:lnTo>
                        <a:lnTo>
                          <a:pt x="880" y="1018"/>
                        </a:lnTo>
                        <a:lnTo>
                          <a:pt x="757" y="1051"/>
                        </a:lnTo>
                        <a:lnTo>
                          <a:pt x="582" y="1114"/>
                        </a:lnTo>
                        <a:lnTo>
                          <a:pt x="372" y="1211"/>
                        </a:lnTo>
                        <a:lnTo>
                          <a:pt x="199" y="1307"/>
                        </a:lnTo>
                        <a:lnTo>
                          <a:pt x="24" y="1420"/>
                        </a:lnTo>
                        <a:lnTo>
                          <a:pt x="0" y="1439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822960" tIns="2743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 b="1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30" name="Рисунок 29"/>
                  <p:cNvPicPr>
                    <a:picLocks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63837" y="2665847"/>
                    <a:ext cx="594892" cy="5948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2" name="Freeform 11"/>
                <p:cNvSpPr>
                  <a:spLocks noEditPoints="1"/>
                </p:cNvSpPr>
                <p:nvPr/>
              </p:nvSpPr>
              <p:spPr bwMode="auto">
                <a:xfrm>
                  <a:off x="3410144" y="2562708"/>
                  <a:ext cx="2970712" cy="2884280"/>
                </a:xfrm>
                <a:custGeom>
                  <a:avLst/>
                  <a:gdLst>
                    <a:gd name="T0" fmla="*/ 2500 w 8146"/>
                    <a:gd name="T1" fmla="*/ 757 h 7916"/>
                    <a:gd name="T2" fmla="*/ 3020 w 8146"/>
                    <a:gd name="T3" fmla="*/ 279 h 7916"/>
                    <a:gd name="T4" fmla="*/ 3474 w 8146"/>
                    <a:gd name="T5" fmla="*/ 69 h 7916"/>
                    <a:gd name="T6" fmla="*/ 4012 w 8146"/>
                    <a:gd name="T7" fmla="*/ 0 h 7916"/>
                    <a:gd name="T8" fmla="*/ 4449 w 8146"/>
                    <a:gd name="T9" fmla="*/ 53 h 7916"/>
                    <a:gd name="T10" fmla="*/ 5073 w 8146"/>
                    <a:gd name="T11" fmla="*/ 288 h 7916"/>
                    <a:gd name="T12" fmla="*/ 5617 w 8146"/>
                    <a:gd name="T13" fmla="*/ 652 h 7916"/>
                    <a:gd name="T14" fmla="*/ 6426 w 8146"/>
                    <a:gd name="T15" fmla="*/ 1525 h 7916"/>
                    <a:gd name="T16" fmla="*/ 7070 w 8146"/>
                    <a:gd name="T17" fmla="*/ 2566 h 7916"/>
                    <a:gd name="T18" fmla="*/ 7976 w 8146"/>
                    <a:gd name="T19" fmla="*/ 4829 h 7916"/>
                    <a:gd name="T20" fmla="*/ 8132 w 8146"/>
                    <a:gd name="T21" fmla="*/ 5385 h 7916"/>
                    <a:gd name="T22" fmla="*/ 8132 w 8146"/>
                    <a:gd name="T23" fmla="*/ 5879 h 7916"/>
                    <a:gd name="T24" fmla="*/ 7980 w 8146"/>
                    <a:gd name="T25" fmla="*/ 6383 h 7916"/>
                    <a:gd name="T26" fmla="*/ 7769 w 8146"/>
                    <a:gd name="T27" fmla="*/ 6725 h 7916"/>
                    <a:gd name="T28" fmla="*/ 7296 w 8146"/>
                    <a:gd name="T29" fmla="*/ 7195 h 7916"/>
                    <a:gd name="T30" fmla="*/ 6729 w 8146"/>
                    <a:gd name="T31" fmla="*/ 7524 h 7916"/>
                    <a:gd name="T32" fmla="*/ 5795 w 8146"/>
                    <a:gd name="T33" fmla="*/ 7807 h 7916"/>
                    <a:gd name="T34" fmla="*/ 4538 w 8146"/>
                    <a:gd name="T35" fmla="*/ 7916 h 7916"/>
                    <a:gd name="T36" fmla="*/ 2849 w 8146"/>
                    <a:gd name="T37" fmla="*/ 7771 h 7916"/>
                    <a:gd name="T38" fmla="*/ 1386 w 8146"/>
                    <a:gd name="T39" fmla="*/ 7520 h 7916"/>
                    <a:gd name="T40" fmla="*/ 871 w 8146"/>
                    <a:gd name="T41" fmla="*/ 7291 h 7916"/>
                    <a:gd name="T42" fmla="*/ 490 w 8146"/>
                    <a:gd name="T43" fmla="*/ 6957 h 7916"/>
                    <a:gd name="T44" fmla="*/ 236 w 8146"/>
                    <a:gd name="T45" fmla="*/ 6563 h 7916"/>
                    <a:gd name="T46" fmla="*/ 54 w 8146"/>
                    <a:gd name="T47" fmla="*/ 6033 h 7916"/>
                    <a:gd name="T48" fmla="*/ 0 w 8146"/>
                    <a:gd name="T49" fmla="*/ 5378 h 7916"/>
                    <a:gd name="T50" fmla="*/ 110 w 8146"/>
                    <a:gd name="T51" fmla="*/ 4626 h 7916"/>
                    <a:gd name="T52" fmla="*/ 575 w 8146"/>
                    <a:gd name="T53" fmla="*/ 3426 h 7916"/>
                    <a:gd name="T54" fmla="*/ 1269 w 8146"/>
                    <a:gd name="T55" fmla="*/ 2295 h 7916"/>
                    <a:gd name="T56" fmla="*/ 2440 w 8146"/>
                    <a:gd name="T57" fmla="*/ 1214 h 7916"/>
                    <a:gd name="T58" fmla="*/ 2846 w 8146"/>
                    <a:gd name="T59" fmla="*/ 670 h 7916"/>
                    <a:gd name="T60" fmla="*/ 3254 w 8146"/>
                    <a:gd name="T61" fmla="*/ 373 h 7916"/>
                    <a:gd name="T62" fmla="*/ 3687 w 8146"/>
                    <a:gd name="T63" fmla="*/ 225 h 7916"/>
                    <a:gd name="T64" fmla="*/ 4098 w 8146"/>
                    <a:gd name="T65" fmla="*/ 208 h 7916"/>
                    <a:gd name="T66" fmla="*/ 4603 w 8146"/>
                    <a:gd name="T67" fmla="*/ 304 h 7916"/>
                    <a:gd name="T68" fmla="*/ 5155 w 8146"/>
                    <a:gd name="T69" fmla="*/ 567 h 7916"/>
                    <a:gd name="T70" fmla="*/ 5722 w 8146"/>
                    <a:gd name="T71" fmla="*/ 1012 h 7916"/>
                    <a:gd name="T72" fmla="*/ 6502 w 8146"/>
                    <a:gd name="T73" fmla="*/ 1982 h 7916"/>
                    <a:gd name="T74" fmla="*/ 7123 w 8146"/>
                    <a:gd name="T75" fmla="*/ 3125 h 7916"/>
                    <a:gd name="T76" fmla="*/ 7804 w 8146"/>
                    <a:gd name="T77" fmla="*/ 4935 h 7916"/>
                    <a:gd name="T78" fmla="*/ 7946 w 8146"/>
                    <a:gd name="T79" fmla="*/ 5562 h 7916"/>
                    <a:gd name="T80" fmla="*/ 7905 w 8146"/>
                    <a:gd name="T81" fmla="*/ 6003 h 7916"/>
                    <a:gd name="T82" fmla="*/ 7718 w 8146"/>
                    <a:gd name="T83" fmla="*/ 6442 h 7916"/>
                    <a:gd name="T84" fmla="*/ 7476 w 8146"/>
                    <a:gd name="T85" fmla="*/ 6761 h 7916"/>
                    <a:gd name="T86" fmla="*/ 7008 w 8146"/>
                    <a:gd name="T87" fmla="*/ 7147 h 7916"/>
                    <a:gd name="T88" fmla="*/ 6456 w 8146"/>
                    <a:gd name="T89" fmla="*/ 7421 h 7916"/>
                    <a:gd name="T90" fmla="*/ 5344 w 8146"/>
                    <a:gd name="T91" fmla="*/ 7673 h 7916"/>
                    <a:gd name="T92" fmla="*/ 4157 w 8146"/>
                    <a:gd name="T93" fmla="*/ 7709 h 7916"/>
                    <a:gd name="T94" fmla="*/ 1855 w 8146"/>
                    <a:gd name="T95" fmla="*/ 7396 h 7916"/>
                    <a:gd name="T96" fmla="*/ 1241 w 8146"/>
                    <a:gd name="T97" fmla="*/ 7256 h 7916"/>
                    <a:gd name="T98" fmla="*/ 860 w 8146"/>
                    <a:gd name="T99" fmla="*/ 7037 h 7916"/>
                    <a:gd name="T100" fmla="*/ 544 w 8146"/>
                    <a:gd name="T101" fmla="*/ 6700 h 7916"/>
                    <a:gd name="T102" fmla="*/ 374 w 8146"/>
                    <a:gd name="T103" fmla="*/ 6383 h 7916"/>
                    <a:gd name="T104" fmla="*/ 217 w 8146"/>
                    <a:gd name="T105" fmla="*/ 5792 h 7916"/>
                    <a:gd name="T106" fmla="*/ 214 w 8146"/>
                    <a:gd name="T107" fmla="*/ 5180 h 7916"/>
                    <a:gd name="T108" fmla="*/ 423 w 8146"/>
                    <a:gd name="T109" fmla="*/ 4277 h 7916"/>
                    <a:gd name="T110" fmla="*/ 946 w 8146"/>
                    <a:gd name="T111" fmla="*/ 3168 h 7916"/>
                    <a:gd name="T112" fmla="*/ 1898 w 8146"/>
                    <a:gd name="T113" fmla="*/ 1804 h 7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146" h="7916">
                      <a:moveTo>
                        <a:pt x="2276" y="1097"/>
                      </a:moveTo>
                      <a:lnTo>
                        <a:pt x="2325" y="1008"/>
                      </a:lnTo>
                      <a:lnTo>
                        <a:pt x="2500" y="757"/>
                      </a:lnTo>
                      <a:lnTo>
                        <a:pt x="2706" y="526"/>
                      </a:lnTo>
                      <a:lnTo>
                        <a:pt x="2888" y="372"/>
                      </a:lnTo>
                      <a:lnTo>
                        <a:pt x="3020" y="279"/>
                      </a:lnTo>
                      <a:lnTo>
                        <a:pt x="3162" y="196"/>
                      </a:lnTo>
                      <a:lnTo>
                        <a:pt x="3316" y="126"/>
                      </a:lnTo>
                      <a:lnTo>
                        <a:pt x="3474" y="69"/>
                      </a:lnTo>
                      <a:lnTo>
                        <a:pt x="3653" y="28"/>
                      </a:lnTo>
                      <a:lnTo>
                        <a:pt x="3828" y="8"/>
                      </a:lnTo>
                      <a:lnTo>
                        <a:pt x="4012" y="0"/>
                      </a:lnTo>
                      <a:lnTo>
                        <a:pt x="4115" y="8"/>
                      </a:lnTo>
                      <a:lnTo>
                        <a:pt x="4226" y="17"/>
                      </a:lnTo>
                      <a:lnTo>
                        <a:pt x="4449" y="53"/>
                      </a:lnTo>
                      <a:lnTo>
                        <a:pt x="4665" y="114"/>
                      </a:lnTo>
                      <a:lnTo>
                        <a:pt x="4874" y="192"/>
                      </a:lnTo>
                      <a:lnTo>
                        <a:pt x="5073" y="288"/>
                      </a:lnTo>
                      <a:lnTo>
                        <a:pt x="5261" y="396"/>
                      </a:lnTo>
                      <a:lnTo>
                        <a:pt x="5442" y="517"/>
                      </a:lnTo>
                      <a:lnTo>
                        <a:pt x="5617" y="652"/>
                      </a:lnTo>
                      <a:lnTo>
                        <a:pt x="5861" y="868"/>
                      </a:lnTo>
                      <a:lnTo>
                        <a:pt x="6160" y="1188"/>
                      </a:lnTo>
                      <a:lnTo>
                        <a:pt x="6426" y="1525"/>
                      </a:lnTo>
                      <a:lnTo>
                        <a:pt x="6669" y="1873"/>
                      </a:lnTo>
                      <a:lnTo>
                        <a:pt x="6883" y="2223"/>
                      </a:lnTo>
                      <a:lnTo>
                        <a:pt x="7070" y="2566"/>
                      </a:lnTo>
                      <a:lnTo>
                        <a:pt x="7305" y="3042"/>
                      </a:lnTo>
                      <a:lnTo>
                        <a:pt x="7600" y="3763"/>
                      </a:lnTo>
                      <a:lnTo>
                        <a:pt x="7976" y="4829"/>
                      </a:lnTo>
                      <a:lnTo>
                        <a:pt x="7991" y="4861"/>
                      </a:lnTo>
                      <a:lnTo>
                        <a:pt x="8086" y="5153"/>
                      </a:lnTo>
                      <a:lnTo>
                        <a:pt x="8132" y="5385"/>
                      </a:lnTo>
                      <a:lnTo>
                        <a:pt x="8146" y="5553"/>
                      </a:lnTo>
                      <a:lnTo>
                        <a:pt x="8146" y="5713"/>
                      </a:lnTo>
                      <a:lnTo>
                        <a:pt x="8132" y="5879"/>
                      </a:lnTo>
                      <a:lnTo>
                        <a:pt x="8099" y="6052"/>
                      </a:lnTo>
                      <a:lnTo>
                        <a:pt x="8047" y="6216"/>
                      </a:lnTo>
                      <a:lnTo>
                        <a:pt x="7980" y="6383"/>
                      </a:lnTo>
                      <a:lnTo>
                        <a:pt x="7890" y="6545"/>
                      </a:lnTo>
                      <a:lnTo>
                        <a:pt x="7837" y="6627"/>
                      </a:lnTo>
                      <a:lnTo>
                        <a:pt x="7769" y="6725"/>
                      </a:lnTo>
                      <a:lnTo>
                        <a:pt x="7623" y="6897"/>
                      </a:lnTo>
                      <a:lnTo>
                        <a:pt x="7467" y="7052"/>
                      </a:lnTo>
                      <a:lnTo>
                        <a:pt x="7296" y="7195"/>
                      </a:lnTo>
                      <a:lnTo>
                        <a:pt x="7115" y="7316"/>
                      </a:lnTo>
                      <a:lnTo>
                        <a:pt x="6929" y="7427"/>
                      </a:lnTo>
                      <a:lnTo>
                        <a:pt x="6729" y="7524"/>
                      </a:lnTo>
                      <a:lnTo>
                        <a:pt x="6526" y="7608"/>
                      </a:lnTo>
                      <a:lnTo>
                        <a:pt x="6217" y="7711"/>
                      </a:lnTo>
                      <a:lnTo>
                        <a:pt x="5795" y="7807"/>
                      </a:lnTo>
                      <a:lnTo>
                        <a:pt x="5368" y="7872"/>
                      </a:lnTo>
                      <a:lnTo>
                        <a:pt x="4945" y="7908"/>
                      </a:lnTo>
                      <a:lnTo>
                        <a:pt x="4538" y="7916"/>
                      </a:lnTo>
                      <a:lnTo>
                        <a:pt x="4148" y="7909"/>
                      </a:lnTo>
                      <a:lnTo>
                        <a:pt x="3616" y="7873"/>
                      </a:lnTo>
                      <a:lnTo>
                        <a:pt x="2849" y="7771"/>
                      </a:lnTo>
                      <a:lnTo>
                        <a:pt x="1830" y="7595"/>
                      </a:lnTo>
                      <a:lnTo>
                        <a:pt x="1692" y="7584"/>
                      </a:lnTo>
                      <a:lnTo>
                        <a:pt x="1386" y="7520"/>
                      </a:lnTo>
                      <a:lnTo>
                        <a:pt x="1167" y="7442"/>
                      </a:lnTo>
                      <a:lnTo>
                        <a:pt x="1019" y="7376"/>
                      </a:lnTo>
                      <a:lnTo>
                        <a:pt x="871" y="7291"/>
                      </a:lnTo>
                      <a:lnTo>
                        <a:pt x="736" y="7194"/>
                      </a:lnTo>
                      <a:lnTo>
                        <a:pt x="608" y="7082"/>
                      </a:lnTo>
                      <a:lnTo>
                        <a:pt x="490" y="6957"/>
                      </a:lnTo>
                      <a:lnTo>
                        <a:pt x="380" y="6814"/>
                      </a:lnTo>
                      <a:lnTo>
                        <a:pt x="280" y="6654"/>
                      </a:lnTo>
                      <a:lnTo>
                        <a:pt x="236" y="6563"/>
                      </a:lnTo>
                      <a:lnTo>
                        <a:pt x="189" y="6461"/>
                      </a:lnTo>
                      <a:lnTo>
                        <a:pt x="111" y="6252"/>
                      </a:lnTo>
                      <a:lnTo>
                        <a:pt x="54" y="6033"/>
                      </a:lnTo>
                      <a:lnTo>
                        <a:pt x="19" y="5816"/>
                      </a:lnTo>
                      <a:lnTo>
                        <a:pt x="0" y="5599"/>
                      </a:lnTo>
                      <a:lnTo>
                        <a:pt x="0" y="5378"/>
                      </a:lnTo>
                      <a:lnTo>
                        <a:pt x="15" y="5159"/>
                      </a:lnTo>
                      <a:lnTo>
                        <a:pt x="45" y="4945"/>
                      </a:lnTo>
                      <a:lnTo>
                        <a:pt x="110" y="4626"/>
                      </a:lnTo>
                      <a:lnTo>
                        <a:pt x="234" y="4211"/>
                      </a:lnTo>
                      <a:lnTo>
                        <a:pt x="393" y="3808"/>
                      </a:lnTo>
                      <a:lnTo>
                        <a:pt x="575" y="3426"/>
                      </a:lnTo>
                      <a:lnTo>
                        <a:pt x="772" y="3068"/>
                      </a:lnTo>
                      <a:lnTo>
                        <a:pt x="973" y="2735"/>
                      </a:lnTo>
                      <a:lnTo>
                        <a:pt x="1269" y="2295"/>
                      </a:lnTo>
                      <a:lnTo>
                        <a:pt x="1744" y="1676"/>
                      </a:lnTo>
                      <a:lnTo>
                        <a:pt x="2276" y="1097"/>
                      </a:lnTo>
                      <a:close/>
                      <a:moveTo>
                        <a:pt x="2440" y="1214"/>
                      </a:moveTo>
                      <a:lnTo>
                        <a:pt x="2495" y="1114"/>
                      </a:lnTo>
                      <a:lnTo>
                        <a:pt x="2657" y="882"/>
                      </a:lnTo>
                      <a:lnTo>
                        <a:pt x="2846" y="670"/>
                      </a:lnTo>
                      <a:lnTo>
                        <a:pt x="3010" y="530"/>
                      </a:lnTo>
                      <a:lnTo>
                        <a:pt x="3128" y="448"/>
                      </a:lnTo>
                      <a:lnTo>
                        <a:pt x="3254" y="373"/>
                      </a:lnTo>
                      <a:lnTo>
                        <a:pt x="3391" y="311"/>
                      </a:lnTo>
                      <a:lnTo>
                        <a:pt x="3530" y="261"/>
                      </a:lnTo>
                      <a:lnTo>
                        <a:pt x="3687" y="225"/>
                      </a:lnTo>
                      <a:lnTo>
                        <a:pt x="3843" y="207"/>
                      </a:lnTo>
                      <a:lnTo>
                        <a:pt x="4009" y="200"/>
                      </a:lnTo>
                      <a:lnTo>
                        <a:pt x="4098" y="208"/>
                      </a:lnTo>
                      <a:lnTo>
                        <a:pt x="4202" y="216"/>
                      </a:lnTo>
                      <a:lnTo>
                        <a:pt x="4406" y="249"/>
                      </a:lnTo>
                      <a:lnTo>
                        <a:pt x="4603" y="304"/>
                      </a:lnTo>
                      <a:lnTo>
                        <a:pt x="4795" y="376"/>
                      </a:lnTo>
                      <a:lnTo>
                        <a:pt x="4979" y="465"/>
                      </a:lnTo>
                      <a:lnTo>
                        <a:pt x="5155" y="567"/>
                      </a:lnTo>
                      <a:lnTo>
                        <a:pt x="5326" y="680"/>
                      </a:lnTo>
                      <a:lnTo>
                        <a:pt x="5490" y="806"/>
                      </a:lnTo>
                      <a:lnTo>
                        <a:pt x="5722" y="1012"/>
                      </a:lnTo>
                      <a:lnTo>
                        <a:pt x="6009" y="1318"/>
                      </a:lnTo>
                      <a:lnTo>
                        <a:pt x="6265" y="1645"/>
                      </a:lnTo>
                      <a:lnTo>
                        <a:pt x="6502" y="1982"/>
                      </a:lnTo>
                      <a:lnTo>
                        <a:pt x="6710" y="2323"/>
                      </a:lnTo>
                      <a:lnTo>
                        <a:pt x="6893" y="2658"/>
                      </a:lnTo>
                      <a:lnTo>
                        <a:pt x="7123" y="3125"/>
                      </a:lnTo>
                      <a:lnTo>
                        <a:pt x="7413" y="3834"/>
                      </a:lnTo>
                      <a:lnTo>
                        <a:pt x="7790" y="4905"/>
                      </a:lnTo>
                      <a:lnTo>
                        <a:pt x="7804" y="4935"/>
                      </a:lnTo>
                      <a:lnTo>
                        <a:pt x="7892" y="5204"/>
                      </a:lnTo>
                      <a:lnTo>
                        <a:pt x="7934" y="5414"/>
                      </a:lnTo>
                      <a:lnTo>
                        <a:pt x="7946" y="5562"/>
                      </a:lnTo>
                      <a:lnTo>
                        <a:pt x="7946" y="5704"/>
                      </a:lnTo>
                      <a:lnTo>
                        <a:pt x="7934" y="5851"/>
                      </a:lnTo>
                      <a:lnTo>
                        <a:pt x="7905" y="6003"/>
                      </a:lnTo>
                      <a:lnTo>
                        <a:pt x="7859" y="6148"/>
                      </a:lnTo>
                      <a:lnTo>
                        <a:pt x="7799" y="6297"/>
                      </a:lnTo>
                      <a:lnTo>
                        <a:pt x="7718" y="6442"/>
                      </a:lnTo>
                      <a:lnTo>
                        <a:pt x="7671" y="6516"/>
                      </a:lnTo>
                      <a:lnTo>
                        <a:pt x="7611" y="6603"/>
                      </a:lnTo>
                      <a:lnTo>
                        <a:pt x="7476" y="6761"/>
                      </a:lnTo>
                      <a:lnTo>
                        <a:pt x="7332" y="6903"/>
                      </a:lnTo>
                      <a:lnTo>
                        <a:pt x="7176" y="7034"/>
                      </a:lnTo>
                      <a:lnTo>
                        <a:pt x="7008" y="7147"/>
                      </a:lnTo>
                      <a:lnTo>
                        <a:pt x="6834" y="7250"/>
                      </a:lnTo>
                      <a:lnTo>
                        <a:pt x="6646" y="7342"/>
                      </a:lnTo>
                      <a:lnTo>
                        <a:pt x="6456" y="7421"/>
                      </a:lnTo>
                      <a:lnTo>
                        <a:pt x="6163" y="7518"/>
                      </a:lnTo>
                      <a:lnTo>
                        <a:pt x="5757" y="7611"/>
                      </a:lnTo>
                      <a:lnTo>
                        <a:pt x="5344" y="7673"/>
                      </a:lnTo>
                      <a:lnTo>
                        <a:pt x="4935" y="7708"/>
                      </a:lnTo>
                      <a:lnTo>
                        <a:pt x="4537" y="7716"/>
                      </a:lnTo>
                      <a:lnTo>
                        <a:pt x="4157" y="7709"/>
                      </a:lnTo>
                      <a:lnTo>
                        <a:pt x="3636" y="7673"/>
                      </a:lnTo>
                      <a:lnTo>
                        <a:pt x="2879" y="7573"/>
                      </a:lnTo>
                      <a:lnTo>
                        <a:pt x="1855" y="7396"/>
                      </a:lnTo>
                      <a:lnTo>
                        <a:pt x="1720" y="7386"/>
                      </a:lnTo>
                      <a:lnTo>
                        <a:pt x="1441" y="7327"/>
                      </a:lnTo>
                      <a:lnTo>
                        <a:pt x="1241" y="7256"/>
                      </a:lnTo>
                      <a:lnTo>
                        <a:pt x="1110" y="7197"/>
                      </a:lnTo>
                      <a:lnTo>
                        <a:pt x="980" y="7122"/>
                      </a:lnTo>
                      <a:lnTo>
                        <a:pt x="860" y="7037"/>
                      </a:lnTo>
                      <a:lnTo>
                        <a:pt x="747" y="6938"/>
                      </a:lnTo>
                      <a:lnTo>
                        <a:pt x="642" y="6827"/>
                      </a:lnTo>
                      <a:lnTo>
                        <a:pt x="544" y="6700"/>
                      </a:lnTo>
                      <a:lnTo>
                        <a:pt x="456" y="6558"/>
                      </a:lnTo>
                      <a:lnTo>
                        <a:pt x="418" y="6478"/>
                      </a:lnTo>
                      <a:lnTo>
                        <a:pt x="374" y="6383"/>
                      </a:lnTo>
                      <a:lnTo>
                        <a:pt x="302" y="6191"/>
                      </a:lnTo>
                      <a:lnTo>
                        <a:pt x="250" y="5992"/>
                      </a:lnTo>
                      <a:lnTo>
                        <a:pt x="217" y="5792"/>
                      </a:lnTo>
                      <a:lnTo>
                        <a:pt x="200" y="5590"/>
                      </a:lnTo>
                      <a:lnTo>
                        <a:pt x="200" y="5385"/>
                      </a:lnTo>
                      <a:lnTo>
                        <a:pt x="214" y="5180"/>
                      </a:lnTo>
                      <a:lnTo>
                        <a:pt x="242" y="4979"/>
                      </a:lnTo>
                      <a:lnTo>
                        <a:pt x="304" y="4674"/>
                      </a:lnTo>
                      <a:lnTo>
                        <a:pt x="423" y="4277"/>
                      </a:lnTo>
                      <a:lnTo>
                        <a:pt x="577" y="3887"/>
                      </a:lnTo>
                      <a:lnTo>
                        <a:pt x="753" y="3517"/>
                      </a:lnTo>
                      <a:lnTo>
                        <a:pt x="946" y="3168"/>
                      </a:lnTo>
                      <a:lnTo>
                        <a:pt x="1142" y="2842"/>
                      </a:lnTo>
                      <a:lnTo>
                        <a:pt x="1432" y="2412"/>
                      </a:lnTo>
                      <a:lnTo>
                        <a:pt x="1898" y="1804"/>
                      </a:lnTo>
                      <a:lnTo>
                        <a:pt x="2440" y="1214"/>
                      </a:lnTo>
                      <a:close/>
                    </a:path>
                  </a:pathLst>
                </a:custGeom>
                <a:solidFill>
                  <a:srgbClr val="ECDFF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0" name="Рисунок 19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3143" y="4093897"/>
                <a:ext cx="386570" cy="386568"/>
              </a:xfrm>
              <a:prstGeom prst="rect">
                <a:avLst/>
              </a:prstGeom>
            </p:spPr>
          </p:pic>
        </p:grpSp>
        <p:sp>
          <p:nvSpPr>
            <p:cNvPr id="18" name="Teardrop 13"/>
            <p:cNvSpPr/>
            <p:nvPr/>
          </p:nvSpPr>
          <p:spPr bwMode="auto">
            <a:xfrm rot="8100000">
              <a:off x="92705" y="2750154"/>
              <a:ext cx="238380" cy="258313"/>
            </a:xfrm>
            <a:prstGeom prst="teardrop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457200" tIns="45720" rIns="91440" bIns="640080" numCol="1" anchor="ctr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accent2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4865" y="44624"/>
            <a:ext cx="8869623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ВИДЕНИЕ СТРАТЕГИЧЕСКОГО 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043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AA3-00E3-45F1-B7BC-E930D4F66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07504" y="548681"/>
          <a:ext cx="8784976" cy="5976675"/>
        </p:xfrm>
        <a:graphic>
          <a:graphicData uri="http://schemas.openxmlformats.org/drawingml/2006/table">
            <a:tbl>
              <a:tblPr/>
              <a:tblGrid>
                <a:gridCol w="3078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госпрограммы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разрезе годов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Факт, в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млн.тенге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трансферты из РБ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фонд/ГЦБ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9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программа поддержки и развития бизнеса «Дорожная карта бизнеса»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3 998,8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2 070,0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2 597,3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7 284,7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4 530,2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3 818,8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9 430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11 126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3 818,8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9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развития регионов до 2020 года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4 428,2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236,73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9 373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2 861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2 427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9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программа развития здравоохранения Республики Казахстан 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9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развития продуктивной занятости и массового предпринимательства 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920,7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1 716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1 051,6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2 299,7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1 561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1 051,6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09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программа развития функционирования языков в Республике Казахстан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573,4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009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программа по противодействию религиозному экстремизму и терроризму в Республике Казахстан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10,3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256,4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779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4099" marR="4099" marT="4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266,7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9" marR="4099" marT="40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4865" y="111607"/>
            <a:ext cx="8797615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ОБЪЕМЫ ФИНАНСИРОВАНИЯ ГОСУДАРСТВЕННЫХ ПРОГРАММ В 2019-2021 </a:t>
            </a:r>
            <a:r>
              <a:rPr lang="ru-RU" dirty="0" err="1" smtClean="0"/>
              <a:t>г.г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85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488775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-27384"/>
            <a:ext cx="8640960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ВИДЕНИЕ СТРАТЕГИЧЕСКОГО РАЗВИТИЯ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528" y="657984"/>
            <a:ext cx="856895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СТРУКТУРА ВРП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50207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1F497D"/>
                </a:solidFill>
              </a:rPr>
              <a:t>КАКОВА СТРУКТУРА ЭКОНОМИКИ ГОРОДА АСТАНЫ?</a:t>
            </a:r>
            <a:endParaRPr lang="ru-RU" sz="1400" b="1" i="1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347" y="3833290"/>
            <a:ext cx="856895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ОСНОВНЫЕ ПОКАЗАТЕЛИ РЕАЛЬНОГО СЕКТОРА ЭКОНОМИКИ ЗА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ЯНВАРЬ-ОКТЯБРЬ 2022 ГОДА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87524" y="4101363"/>
          <a:ext cx="8640960" cy="220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66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Валовый региональный продукт,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млрд. тенге*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3600,0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B050"/>
                          </a:solidFill>
                        </a:rPr>
                        <a:t>+3,1%</a:t>
                      </a:r>
                      <a:endParaRPr lang="ru-RU" sz="12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Поступления в местный бюджет, млрд. тенге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461,4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+23,7%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6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Промышленное производство, млрд. тенге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506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+1,1 %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Объем строительных работ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, тыс. тенге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491,4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+1,1%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6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Объем привлеченных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инвестиций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млрд. тенге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1020,9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+9,9%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Введено в действие жилых домов, тыс. кв.м.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1971,9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-13,4%</a:t>
                      </a:r>
                      <a:endParaRPr lang="ru-RU" sz="12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Выпуск продукции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субъектами МСБ, млрд. тенге*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4836,8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+8,4%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Численность занятых на рынке труда, тыс. человек**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592,9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  <a:r>
                        <a:rPr lang="en-US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395530" y="1052736"/>
          <a:ext cx="8496950" cy="274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3875" y="965761"/>
            <a:ext cx="8568605" cy="289528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077072"/>
            <a:ext cx="8568605" cy="21733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875" y="965761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млрд. тенге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83631" y="3111309"/>
            <a:ext cx="411088" cy="4110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511660" y="3259452"/>
            <a:ext cx="432048" cy="43204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33706" y="3334731"/>
            <a:ext cx="437397" cy="437397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61259" y="1130288"/>
            <a:ext cx="424428" cy="424428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987824" y="2276872"/>
            <a:ext cx="432048" cy="43204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27931" y="1825463"/>
            <a:ext cx="432048" cy="432048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657698" y="1417113"/>
            <a:ext cx="432048" cy="432048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997565"/>
            <a:ext cx="30243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 smtClean="0">
                <a:solidFill>
                  <a:prstClr val="black"/>
                </a:solidFill>
              </a:rPr>
              <a:t>Экономика столицы представлена преимущественно сервисной структурой, на долю которой приходится порядка </a:t>
            </a:r>
            <a:r>
              <a:rPr lang="en-US" sz="1400" dirty="0" smtClean="0">
                <a:solidFill>
                  <a:prstClr val="black"/>
                </a:solidFill>
              </a:rPr>
              <a:t>85</a:t>
            </a:r>
            <a:r>
              <a:rPr lang="ru-RU" sz="1400" dirty="0" smtClean="0">
                <a:solidFill>
                  <a:prstClr val="black"/>
                </a:solidFill>
              </a:rPr>
              <a:t>% ВРП.</a:t>
            </a:r>
          </a:p>
          <a:p>
            <a:pPr indent="361950" algn="just"/>
            <a:r>
              <a:rPr lang="ru-RU" sz="1400" dirty="0" smtClean="0">
                <a:solidFill>
                  <a:prstClr val="black"/>
                </a:solidFill>
              </a:rPr>
              <a:t>Ключевыми драйверами выступают отрасли торговли, транспорта, образования, здравоохранения, связи и иных видов услуг.</a:t>
            </a:r>
          </a:p>
          <a:p>
            <a:pPr indent="361950" algn="just"/>
            <a:r>
              <a:rPr lang="ru-RU" sz="1400" dirty="0" smtClean="0">
                <a:solidFill>
                  <a:prstClr val="black"/>
                </a:solidFill>
              </a:rPr>
              <a:t>К числу торгуемых секторов также относятся сферы строительства и промышленности.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999584"/>
            <a:ext cx="3096344" cy="2717448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23528" y="6237312"/>
            <a:ext cx="324036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</a:rPr>
              <a:t>*- янв.-июнь</a:t>
            </a:r>
            <a:r>
              <a:rPr lang="kk-KZ" sz="1100" dirty="0" smtClean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2022 года, ** - </a:t>
            </a:r>
            <a:r>
              <a:rPr lang="en-US" sz="1100" dirty="0" smtClean="0">
                <a:solidFill>
                  <a:prstClr val="black"/>
                </a:solidFill>
              </a:rPr>
              <a:t>III  </a:t>
            </a:r>
            <a:r>
              <a:rPr lang="ru-RU" sz="1100" dirty="0" smtClean="0">
                <a:solidFill>
                  <a:prstClr val="black"/>
                </a:solidFill>
              </a:rPr>
              <a:t>квартал 2022 года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2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52"/>
            <a:ext cx="8640960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СОЦИАЛЬНЫЕ ПОКАЗАТЕЛИ</a:t>
            </a:r>
            <a:endParaRPr lang="ru-RU" sz="16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9614"/>
              </p:ext>
            </p:extLst>
          </p:nvPr>
        </p:nvGraphicFramePr>
        <p:xfrm>
          <a:off x="485980" y="1772816"/>
          <a:ext cx="8249790" cy="390999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50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Показатели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202</a:t>
                      </a:r>
                      <a:r>
                        <a:rPr lang="en-US" sz="1100" b="1" dirty="0" smtClean="0">
                          <a:effectLst/>
                        </a:rPr>
                        <a:t>2</a:t>
                      </a:r>
                      <a:r>
                        <a:rPr lang="ru-RU" sz="1100" b="1" dirty="0" smtClean="0">
                          <a:effectLst/>
                        </a:rPr>
                        <a:t>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(тенге, с 1.01.2022) 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год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(тенге, с 1.04.2022)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Прожиточный минимум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41 193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46 289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Минимальный размер пенсии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46 302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48 032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Размер государственной базовой пенсионной выплаты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19 450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20 191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Минимальный размер заработной платы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60 000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60 000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Месячный расчетный показатель (МРП)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3 063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3 180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Минимальный размер государственной стипендии студентов </a:t>
                      </a:r>
                      <a:r>
                        <a:rPr lang="ru-RU" sz="11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(предусматривающие подготовку специалистов среднего звена)</a:t>
                      </a:r>
                      <a:endParaRPr lang="ru-RU" sz="11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20 948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20 948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384338"/>
            <a:ext cx="8343181" cy="120032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социальные показатели в </a:t>
            </a:r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2022 </a:t>
            </a:r>
            <a:r>
              <a:rPr lang="ru-RU" sz="12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году, 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принятые Законом Республики Казахстан «О республиканском бюджете на </a:t>
            </a:r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2022-2024 </a:t>
            </a:r>
            <a:r>
              <a:rPr lang="ru-RU" sz="12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годы» </a:t>
            </a:r>
            <a:endParaRPr 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от 2 декабря 2021 года № 77-</a:t>
            </a:r>
            <a:r>
              <a:rPr lang="en-US" sz="12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VII</a:t>
            </a:r>
            <a:r>
              <a:rPr lang="kk-KZ" sz="12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Законом </a:t>
            </a:r>
            <a:r>
              <a:rPr lang="ru-RU" sz="12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Республики Казахстан </a:t>
            </a:r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</a:t>
            </a:r>
            <a:r>
              <a:rPr lang="ru-RU" sz="12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12 мая 2022 года </a:t>
            </a:r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№ 121-VІI </a:t>
            </a:r>
            <a:r>
              <a:rPr lang="ru-RU" sz="12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 внесении изменений и дополнений в Закон Республики Казахстан </a:t>
            </a:r>
            <a:endParaRPr lang="ru-RU" sz="1200" b="1" i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2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 республиканском бюджете на 2022–2024 годы</a:t>
            </a:r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1200" b="1" i="1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ГРАЖДАНСКИЙ БЮДЖЕТ ГОРОДА 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СТРУКТУРА ДОХОДНОЙ ЧАСТИ МЕСТНОГО БЮДЖЕТА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49" y="36978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ЗА СЧЕТ КАКИХ ДОХОДОВ ФОРМИРУЕТСЯ БЮДЖЕТ?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4869160"/>
            <a:ext cx="8645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i="1" dirty="0"/>
          </a:p>
          <a:p>
            <a:pPr algn="just"/>
            <a:r>
              <a:rPr lang="ru-RU" i="1" dirty="0" smtClean="0"/>
              <a:t>Дефицит </a:t>
            </a:r>
            <a:r>
              <a:rPr lang="ru-RU" i="1" dirty="0"/>
              <a:t>бюджета города </a:t>
            </a:r>
            <a:r>
              <a:rPr lang="ru-RU" i="1" dirty="0" smtClean="0"/>
              <a:t>Астаны в 2022 году составил </a:t>
            </a:r>
            <a:r>
              <a:rPr lang="ru-RU" b="1" i="1" dirty="0" smtClean="0"/>
              <a:t>32,2 </a:t>
            </a:r>
            <a:r>
              <a:rPr lang="ru-RU" b="1" i="1" dirty="0"/>
              <a:t>млрд. </a:t>
            </a:r>
            <a:r>
              <a:rPr lang="ru-RU" b="1" i="1" dirty="0" smtClean="0"/>
              <a:t>тенге                                </a:t>
            </a:r>
            <a:r>
              <a:rPr lang="ru-RU" sz="1600" i="1" dirty="0" smtClean="0"/>
              <a:t>(в 2021 году – 14,3 млрд. тенге) </a:t>
            </a:r>
            <a:r>
              <a:rPr lang="ru-RU" i="1" dirty="0" smtClean="0"/>
              <a:t>для финансирования </a:t>
            </a:r>
            <a:r>
              <a:rPr lang="ru-RU" i="1" smtClean="0"/>
              <a:t>которого осуществлен </a:t>
            </a:r>
            <a:r>
              <a:rPr lang="ru-RU" i="1" dirty="0" smtClean="0"/>
              <a:t>выпуск государственных ценных бумаг.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6456" y="4365104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4648" y="436510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ДЕФИЦИТ (ПРОФИЦИТ) БЮДЖЕТА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84911"/>
              </p:ext>
            </p:extLst>
          </p:nvPr>
        </p:nvGraphicFramePr>
        <p:xfrm>
          <a:off x="395536" y="836713"/>
          <a:ext cx="8496944" cy="324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5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СТРУКТУРА ДОХОДОВ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уточ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. план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18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млн. тенге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доля, 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млн. тенге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доля, 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0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Доходы бюджета столицы, в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т.ч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721 479,5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911 190,0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78">
                <a:tc>
                  <a:txBody>
                    <a:bodyPr/>
                    <a:lstStyle/>
                    <a:p>
                      <a:r>
                        <a:rPr lang="ru-RU" sz="1050" smtClean="0">
                          <a:solidFill>
                            <a:schemeClr val="tx1"/>
                          </a:solidFill>
                        </a:rPr>
                        <a:t>Трансферты 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</a:rPr>
                        <a:t> 535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28,8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236 522,2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26,0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Налоговые поступления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409 423,9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56,7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527 142,5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57,8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414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Неналоговые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</a:rPr>
                        <a:t> поступления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12 725,4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1,7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17 056,3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1,9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3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Поступления от продажи основного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</a:rPr>
                        <a:t> капитала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31 069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25 172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2,7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863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Погашение бюджетных кредитов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2 198,5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9 852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8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372190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637219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ГРАЖДАНСКИЙ БЮДЖЕТ ГОРОДА 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СТРУКТУРА ДОХОДНОЙ ЧАСТИ МЕСТНОГО БЮДЖЕТА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48" y="369784"/>
            <a:ext cx="5621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КАКОВА СТРУКТУРА КАТЕГОРИЙ БЮДЖЕТНЫХ ДОХОДОВ ЗА 2022 ГОД?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949" y="752862"/>
            <a:ext cx="26688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Налоговые </a:t>
            </a:r>
          </a:p>
          <a:p>
            <a:pPr algn="ctr"/>
            <a:r>
              <a:rPr lang="ru-RU" sz="1400" dirty="0" smtClean="0"/>
              <a:t>поступления</a:t>
            </a:r>
            <a:endParaRPr lang="ru-RU" sz="1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-135861" y="1290404"/>
            <a:ext cx="3290479" cy="4701750"/>
            <a:chOff x="-16905" y="1311635"/>
            <a:chExt cx="3290479" cy="4701750"/>
          </a:xfrm>
        </p:grpSpPr>
        <p:graphicFrame>
          <p:nvGraphicFramePr>
            <p:cNvPr id="6" name="Диаграмма 5"/>
            <p:cNvGraphicFramePr/>
            <p:nvPr>
              <p:extLst/>
            </p:nvPr>
          </p:nvGraphicFramePr>
          <p:xfrm>
            <a:off x="-16905" y="1484784"/>
            <a:ext cx="3290479" cy="4528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86500" y="1311635"/>
              <a:ext cx="22322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527 142,5 млн. тенге</a:t>
              </a:r>
              <a:endParaRPr lang="ru-RU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73574" y="751373"/>
            <a:ext cx="26688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Неналоговые </a:t>
            </a:r>
          </a:p>
          <a:p>
            <a:pPr algn="ctr"/>
            <a:r>
              <a:rPr lang="ru-RU" sz="1400" dirty="0" smtClean="0"/>
              <a:t>поступления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4198" y="749884"/>
            <a:ext cx="26688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Поступления от продажи основного капитала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4950" y="1290404"/>
            <a:ext cx="2668860" cy="48749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73574" y="1273104"/>
            <a:ext cx="2668860" cy="48749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98890" y="1273104"/>
            <a:ext cx="2668860" cy="48749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033017" y="1290404"/>
            <a:ext cx="3290479" cy="4684450"/>
            <a:chOff x="-16905" y="1328935"/>
            <a:chExt cx="3290479" cy="4684450"/>
          </a:xfrm>
        </p:grpSpPr>
        <p:graphicFrame>
          <p:nvGraphicFramePr>
            <p:cNvPr id="17" name="Диаграмма 16"/>
            <p:cNvGraphicFramePr/>
            <p:nvPr>
              <p:extLst/>
            </p:nvPr>
          </p:nvGraphicFramePr>
          <p:xfrm>
            <a:off x="-16905" y="1484784"/>
            <a:ext cx="3290479" cy="4528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585974" y="1328935"/>
              <a:ext cx="20882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17 056,3 млн. тенге</a:t>
              </a:r>
              <a:endParaRPr lang="ru-RU" sz="14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831160" y="1290404"/>
            <a:ext cx="3290479" cy="4586312"/>
            <a:chOff x="-16905" y="1427073"/>
            <a:chExt cx="3290479" cy="4586312"/>
          </a:xfrm>
        </p:grpSpPr>
        <p:graphicFrame>
          <p:nvGraphicFramePr>
            <p:cNvPr id="20" name="Диаграмма 19"/>
            <p:cNvGraphicFramePr/>
            <p:nvPr>
              <p:extLst/>
            </p:nvPr>
          </p:nvGraphicFramePr>
          <p:xfrm>
            <a:off x="-16905" y="1484784"/>
            <a:ext cx="3290479" cy="4528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68151" y="1427073"/>
              <a:ext cx="2016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25 172 млн. тенге</a:t>
              </a:r>
              <a:endParaRPr lang="ru-RU" sz="1400" dirty="0"/>
            </a:p>
          </p:txBody>
        </p:sp>
      </p:grp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7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AA3-00E3-45F1-B7BC-E930D4F66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2550" y="0"/>
            <a:ext cx="906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white"/>
                </a:solidFill>
                <a:cs typeface="Arial" charset="0"/>
              </a:rPr>
              <a:t>УПРАВЛЕНИЕ СТРОИТЕЛЬСТВА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3528" y="44624"/>
            <a:ext cx="8424936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altLang="ru-RU" dirty="0"/>
              <a:t>Расходы бюджета города </a:t>
            </a:r>
            <a:r>
              <a:rPr lang="ru-RU" altLang="ru-RU" dirty="0" smtClean="0"/>
              <a:t>Астаны </a:t>
            </a:r>
            <a:r>
              <a:rPr lang="ru-RU" altLang="ru-RU" dirty="0"/>
              <a:t>в разрезе функциональных групп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622478"/>
              </p:ext>
            </p:extLst>
          </p:nvPr>
        </p:nvGraphicFramePr>
        <p:xfrm>
          <a:off x="323528" y="513049"/>
          <a:ext cx="8424936" cy="5876716"/>
        </p:xfrm>
        <a:graphic>
          <a:graphicData uri="http://schemas.openxmlformats.org/drawingml/2006/table">
            <a:tbl>
              <a:tblPr/>
              <a:tblGrid>
                <a:gridCol w="305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330172363"/>
                    </a:ext>
                  </a:extLst>
                </a:gridCol>
              </a:tblGrid>
              <a:tr h="2706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Функциональная группа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Уточненный                     бюджет (тыс. тенге)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бюджет (тыс. тенге)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50" b="1" i="0" u="none" strike="noStrike" dirty="0" smtClean="0">
                          <a:effectLst/>
                          <a:latin typeface="Times New Roman"/>
                        </a:rPr>
                        <a:t>2022 год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sng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Times New Roman"/>
                        </a:rPr>
                        <a:t>II.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Затраты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636 321 459,7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832 090 455,8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Государственные услуги общего характера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17 997 120,0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21 850 650,5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Оборона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2 095 704,0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4 168 685,0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Общественный порядок, безопасность, правовая, судебная, уголовно-исполнительная деятельность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18 936 827,0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26 495 998,0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145 280 145,0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190 536 815,0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17 737 808,0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22 414 410,5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Социальная помощь и социальное обеспечение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22 310 710,0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27 042 577,0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157 138 179,0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211 787 889,4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Культура, спорт, туризм и информационное пространство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23 518 988,0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37 205 532,0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Топливно-энергетический комплекс и недропользование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24 538 661,0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68 557 557,0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Сельское, водное, лесное, рыбное хозяйство, особо охраняемые природные территории, охрана окружающей среды и животного мира, земельные отношения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37 440 467,0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3 388 342,0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Промышленность, архитектурная, градостроительная и строительная деятельность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3 851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879,0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2 093 523,0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Транспорт и коммуникации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61 478 061,0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110 498 799,2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Прочие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46 494 720,0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36 325 089,0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Обслуживание долга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3 882 522,0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3 924 000,0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Трансферты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53 619 668,7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65 800 588,2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Times New Roman"/>
                        </a:rPr>
                        <a:t>III.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Чистое бюджетное кредитование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26 158 510,0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29 756 919,0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Бюджетные кредиты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28 357 002,0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39 608 976,0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23 899 862,0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32 800 000,0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2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Сельское, водное, лесное, рыбное хозяйство, особо охраняемые природные территории, охрана окружающей среды и животного мира, земельные отношения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3 241 024,0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6 308 976,0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Прочие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216 116,0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500 000,0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IV. Сальдо по операциям с финансовыми активами 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23 604 942,0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19 195 808,0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Приобретение финансовых активов 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23 604 942,0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19 195 808,0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Транспорт и коммуникации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5 699 689,0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7 551 554,0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Прочие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17 905 253,0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11 644 254,0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V. </a:t>
                      </a:r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Дефицит (профицит) бюджета 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-25 393 254,7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-56 229 546,6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8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VI. Финансирование дефицита (использование профицита) бюджета 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25 393 254,7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56 229 546,6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4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Погашение займов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32 134 740,0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-39 215 371,0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135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9874</TotalTime>
  <Words>5731</Words>
  <Application>Microsoft Office PowerPoint</Application>
  <PresentationFormat>Экран (4:3)</PresentationFormat>
  <Paragraphs>1212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Бабкин</dc:creator>
  <cp:lastModifiedBy>Гульжанат Сайлаубек</cp:lastModifiedBy>
  <cp:revision>1102</cp:revision>
  <cp:lastPrinted>2022-11-30T03:57:13Z</cp:lastPrinted>
  <dcterms:created xsi:type="dcterms:W3CDTF">2020-01-17T05:11:11Z</dcterms:created>
  <dcterms:modified xsi:type="dcterms:W3CDTF">2022-11-30T04:05:59Z</dcterms:modified>
</cp:coreProperties>
</file>