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1" r:id="rId3"/>
    <p:sldId id="262" r:id="rId4"/>
    <p:sldId id="263" r:id="rId5"/>
    <p:sldId id="268" r:id="rId6"/>
    <p:sldId id="264" r:id="rId7"/>
    <p:sldId id="271" r:id="rId8"/>
    <p:sldId id="258" r:id="rId9"/>
    <p:sldId id="27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6" d="100"/>
          <a:sy n="46" d="100"/>
        </p:scale>
        <p:origin x="-1440"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autoTitleDeleted val="1"/>
    <c:view3D>
      <c:rAngAx val="1"/>
    </c:view3D>
    <c:floor>
      <c:spPr>
        <a:solidFill>
          <a:srgbClr val="92D050"/>
        </a:solidFill>
      </c:spPr>
    </c:floor>
    <c:plotArea>
      <c:layout/>
      <c:bar3DChart>
        <c:barDir val="col"/>
        <c:grouping val="stacked"/>
        <c:ser>
          <c:idx val="0"/>
          <c:order val="0"/>
          <c:tx>
            <c:strRef>
              <c:f>Лист1!$B$1</c:f>
              <c:strCache>
                <c:ptCount val="1"/>
                <c:pt idx="0">
                  <c:v>Ряд 1</c:v>
                </c:pt>
              </c:strCache>
            </c:strRef>
          </c:tx>
          <c:spPr>
            <a:solidFill>
              <a:schemeClr val="bg2">
                <a:lumMod val="50000"/>
              </a:schemeClr>
            </a:solidFill>
          </c:spPr>
          <c:dPt>
            <c:idx val="0"/>
            <c:spPr>
              <a:solidFill>
                <a:srgbClr val="FF0000"/>
              </a:solidFill>
            </c:spPr>
          </c:dPt>
          <c:dPt>
            <c:idx val="1"/>
            <c:spPr>
              <a:solidFill>
                <a:srgbClr val="FFFF00"/>
              </a:solidFill>
            </c:spPr>
          </c:dPt>
          <c:dPt>
            <c:idx val="2"/>
            <c:spPr>
              <a:solidFill>
                <a:srgbClr val="0070C0"/>
              </a:solidFill>
              <a:ln>
                <a:solidFill>
                  <a:srgbClr val="0070C0"/>
                </a:solidFill>
              </a:ln>
            </c:spPr>
          </c:dPt>
          <c:dLbls>
            <c:dLbl>
              <c:idx val="0"/>
              <c:layout>
                <c:manualLayout>
                  <c:x val="4.1175274310387359E-2"/>
                  <c:y val="-0.20560724734288791"/>
                </c:manualLayout>
              </c:layout>
              <c:tx>
                <c:rich>
                  <a:bodyPr/>
                  <a:lstStyle/>
                  <a:p>
                    <a:r>
                      <a:rPr lang="en-US" dirty="0" smtClean="0"/>
                      <a:t>1</a:t>
                    </a:r>
                    <a:r>
                      <a:rPr lang="kk-KZ" dirty="0" smtClean="0"/>
                      <a:t>4430</a:t>
                    </a:r>
                    <a:endParaRPr lang="en-US" dirty="0"/>
                  </a:p>
                </c:rich>
              </c:tx>
              <c:showVal val="1"/>
            </c:dLbl>
            <c:dLbl>
              <c:idx val="1"/>
              <c:layout>
                <c:manualLayout>
                  <c:x val="2.3495623838405956E-2"/>
                  <c:y val="-0.28277621930896601"/>
                </c:manualLayout>
              </c:layout>
              <c:tx>
                <c:rich>
                  <a:bodyPr/>
                  <a:lstStyle/>
                  <a:p>
                    <a:r>
                      <a:rPr lang="en-US" dirty="0" smtClean="0"/>
                      <a:t>1</a:t>
                    </a:r>
                    <a:r>
                      <a:rPr lang="kk-KZ" dirty="0" smtClean="0"/>
                      <a:t>4</a:t>
                    </a:r>
                    <a:r>
                      <a:rPr lang="en-US" dirty="0" smtClean="0"/>
                      <a:t> </a:t>
                    </a:r>
                    <a:r>
                      <a:rPr lang="kk-KZ" dirty="0" smtClean="0"/>
                      <a:t>913</a:t>
                    </a:r>
                    <a:endParaRPr lang="en-US" dirty="0"/>
                  </a:p>
                </c:rich>
              </c:tx>
              <c:showVal val="1"/>
            </c:dLbl>
            <c:dLbl>
              <c:idx val="2"/>
              <c:layout>
                <c:manualLayout>
                  <c:x val="2.3751715911038151E-2"/>
                  <c:y val="-0.37260188682738982"/>
                </c:manualLayout>
              </c:layout>
              <c:tx>
                <c:rich>
                  <a:bodyPr/>
                  <a:lstStyle/>
                  <a:p>
                    <a:r>
                      <a:rPr lang="en-US" dirty="0" smtClean="0"/>
                      <a:t>1</a:t>
                    </a:r>
                    <a:r>
                      <a:rPr lang="kk-KZ" dirty="0" smtClean="0"/>
                      <a:t>5510</a:t>
                    </a:r>
                    <a:endParaRPr lang="en-US" dirty="0"/>
                  </a:p>
                </c:rich>
              </c:tx>
              <c:showVal val="1"/>
            </c:dLbl>
            <c:showVal val="1"/>
          </c:dLbls>
          <c:cat>
            <c:strRef>
              <c:f>Лист1!$A$2:$A$4</c:f>
              <c:strCache>
                <c:ptCount val="3"/>
                <c:pt idx="0">
                  <c:v>2021 год</c:v>
                </c:pt>
                <c:pt idx="1">
                  <c:v>2022 год</c:v>
                </c:pt>
                <c:pt idx="2">
                  <c:v>2023 год</c:v>
                </c:pt>
              </c:strCache>
            </c:strRef>
          </c:cat>
          <c:val>
            <c:numRef>
              <c:f>Лист1!$B$2:$B$4</c:f>
              <c:numCache>
                <c:formatCode>#,##0</c:formatCode>
                <c:ptCount val="3"/>
                <c:pt idx="0">
                  <c:v>158940</c:v>
                </c:pt>
                <c:pt idx="1">
                  <c:v>165647</c:v>
                </c:pt>
                <c:pt idx="2">
                  <c:v>171613</c:v>
                </c:pt>
              </c:numCache>
            </c:numRef>
          </c:val>
        </c:ser>
        <c:shape val="cylinder"/>
        <c:axId val="134428544"/>
        <c:axId val="115173632"/>
        <c:axId val="0"/>
      </c:bar3DChart>
      <c:catAx>
        <c:axId val="134428544"/>
        <c:scaling>
          <c:orientation val="minMax"/>
        </c:scaling>
        <c:axPos val="b"/>
        <c:tickLblPos val="nextTo"/>
        <c:crossAx val="115173632"/>
        <c:crosses val="autoZero"/>
        <c:auto val="1"/>
        <c:lblAlgn val="ctr"/>
        <c:lblOffset val="100"/>
      </c:catAx>
      <c:valAx>
        <c:axId val="115173632"/>
        <c:scaling>
          <c:orientation val="minMax"/>
        </c:scaling>
        <c:delete val="1"/>
        <c:axPos val="l"/>
        <c:numFmt formatCode="#,##0" sourceLinked="1"/>
        <c:tickLblPos val="none"/>
        <c:crossAx val="134428544"/>
        <c:crosses val="autoZero"/>
        <c:crossBetween val="between"/>
      </c:valAx>
    </c:plotArea>
    <c:plotVisOnly val="1"/>
  </c:chart>
  <c:txPr>
    <a:bodyPr/>
    <a:lstStyle/>
    <a:p>
      <a:pPr>
        <a:defRPr sz="2800" b="1">
          <a:solidFill>
            <a:srgbClr val="0070C0"/>
          </a:solidFill>
          <a:latin typeface="Times New Roman" pitchFamily="18" charset="0"/>
          <a:cs typeface="Times New Roman" pitchFamily="18" charset="0"/>
        </a:defRPr>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62425-78BE-49D0-B04C-2977D47320A9}" type="datetimeFigureOut">
              <a:rPr lang="ru-RU" smtClean="0"/>
              <a:pPr/>
              <a:t>04.02.2021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D4579-BECA-4EE8-B12C-298516E80217}"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CA66439F-C104-456B-BB29-6DE23B2003C8}" type="slidenum">
              <a:rPr lang="ru-RU" altLang="ru-RU">
                <a:latin typeface="Arial" charset="0"/>
              </a:rPr>
              <a:pPr/>
              <a:t>2</a:t>
            </a:fld>
            <a:endParaRPr lang="ru-RU" altLang="ru-RU">
              <a:latin typeface="Arial" charset="0"/>
            </a:endParaRPr>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8772DDF-F040-4DE3-9555-1421B92A8F72}" type="datetimeFigureOut">
              <a:rPr lang="ru-RU" smtClean="0"/>
              <a:pPr/>
              <a:t>04.02.2021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22A779F8-9430-4EE1-82D4-672BD55EB67A}"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8772DDF-F040-4DE3-9555-1421B92A8F72}" type="datetimeFigureOut">
              <a:rPr lang="ru-RU" smtClean="0"/>
              <a:pPr/>
              <a:t>04.02.2021</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2A779F8-9430-4EE1-82D4-672BD55EB67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611560" y="476672"/>
            <a:ext cx="7992888" cy="1656184"/>
          </a:xfrm>
        </p:spPr>
        <p:txBody>
          <a:bodyPr>
            <a:noAutofit/>
          </a:bodyPr>
          <a:lstStyle/>
          <a:p>
            <a:pPr algn="ctr"/>
            <a:r>
              <a:rPr lang="kk-KZ" sz="2800" dirty="0" smtClean="0">
                <a:solidFill>
                  <a:srgbClr val="0070C0"/>
                </a:solidFill>
                <a:latin typeface="Times New Roman" pitchFamily="18" charset="0"/>
                <a:cs typeface="Times New Roman" pitchFamily="18" charset="0"/>
              </a:rPr>
              <a:t>“Ақсу ауданының </a:t>
            </a:r>
            <a:r>
              <a:rPr lang="kk-KZ" sz="2800" dirty="0" smtClean="0">
                <a:solidFill>
                  <a:srgbClr val="0070C0"/>
                </a:solidFill>
                <a:latin typeface="Times New Roman" pitchFamily="18" charset="0"/>
                <a:cs typeface="Times New Roman" pitchFamily="18" charset="0"/>
              </a:rPr>
              <a:t>дене шынықтыру және спорт</a:t>
            </a:r>
            <a:r>
              <a:rPr lang="kk-KZ" sz="2800" dirty="0" smtClean="0">
                <a:solidFill>
                  <a:srgbClr val="0070C0"/>
                </a:solidFill>
                <a:latin typeface="Times New Roman" pitchFamily="18" charset="0"/>
                <a:cs typeface="Times New Roman" pitchFamily="18" charset="0"/>
              </a:rPr>
              <a:t> </a:t>
            </a:r>
            <a:r>
              <a:rPr lang="kk-KZ" sz="2800" dirty="0" smtClean="0">
                <a:solidFill>
                  <a:srgbClr val="0070C0"/>
                </a:solidFill>
                <a:latin typeface="Times New Roman" pitchFamily="18" charset="0"/>
                <a:cs typeface="Times New Roman" pitchFamily="18" charset="0"/>
              </a:rPr>
              <a:t>бөлімі” ММ-нің   2021-2023 жылға арналған азаматтық бюджеті жобасының  шығыстары орындалуы қалыптастыру кезінде</a:t>
            </a:r>
            <a:endParaRPr lang="ru-RU" sz="2800" dirty="0">
              <a:solidFill>
                <a:srgbClr val="0070C0"/>
              </a:solidFill>
              <a:latin typeface="Times New Roman" pitchFamily="18" charset="0"/>
              <a:cs typeface="Times New Roman" pitchFamily="18" charset="0"/>
            </a:endParaRPr>
          </a:p>
        </p:txBody>
      </p:sp>
      <p:sp>
        <p:nvSpPr>
          <p:cNvPr id="6" name="Заголовок 3"/>
          <p:cNvSpPr txBox="1">
            <a:spLocks/>
          </p:cNvSpPr>
          <p:nvPr/>
        </p:nvSpPr>
        <p:spPr>
          <a:xfrm>
            <a:off x="1500166" y="5786454"/>
            <a:ext cx="5929354" cy="571504"/>
          </a:xfrm>
          <a:prstGeom prst="rect">
            <a:avLst/>
          </a:prstGeom>
        </p:spPr>
        <p:txBody>
          <a:bodyPr vert="horz" lIns="45720" rIns="45720" bIns="4572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Жансүгіров</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ауылы</a:t>
            </a:r>
            <a:r>
              <a:rPr kumimoji="0" lang="ru-RU" sz="2000" b="1" i="0" u="none" strike="noStrike" kern="1200" cap="none" spc="0" normalizeH="0" baseline="0" noProof="0" dirty="0" smtClean="0">
                <a:ln>
                  <a:noFill/>
                </a:ln>
                <a:solidFill>
                  <a:srgbClr val="0070C0"/>
                </a:solidFill>
                <a:effectLst/>
                <a:uLnTx/>
                <a:uFillTx/>
                <a:latin typeface="Times New Roman" pitchFamily="18" charset="0"/>
                <a:ea typeface="+mj-ea"/>
                <a:cs typeface="Times New Roman" pitchFamily="18" charset="0"/>
              </a:rPr>
              <a:t> – 2020 </a:t>
            </a:r>
            <a:r>
              <a:rPr kumimoji="0" lang="ru-RU" sz="2000" b="1" i="0" u="none" strike="noStrike" kern="1200" cap="none" spc="0" normalizeH="0" baseline="0" noProof="0" dirty="0" err="1" smtClean="0">
                <a:ln>
                  <a:noFill/>
                </a:ln>
                <a:solidFill>
                  <a:srgbClr val="0070C0"/>
                </a:solidFill>
                <a:effectLst/>
                <a:uLnTx/>
                <a:uFillTx/>
                <a:latin typeface="Times New Roman" pitchFamily="18" charset="0"/>
                <a:ea typeface="+mj-ea"/>
                <a:cs typeface="Times New Roman" pitchFamily="18" charset="0"/>
              </a:rPr>
              <a:t>жыл</a:t>
            </a:r>
            <a:endParaRPr kumimoji="0" lang="ru-RU" sz="2000" b="1" i="0" u="none" strike="noStrike" kern="1200" cap="none" spc="0" normalizeH="0" baseline="0" noProof="0" dirty="0">
              <a:ln>
                <a:noFill/>
              </a:ln>
              <a:solidFill>
                <a:srgbClr val="0070C0"/>
              </a:solidFill>
              <a:effectLst/>
              <a:uLnTx/>
              <a:uFillTx/>
              <a:latin typeface="Times New Roman" pitchFamily="18" charset="0"/>
              <a:ea typeface="+mj-ea"/>
              <a:cs typeface="Times New Roman" pitchFamily="18" charset="0"/>
            </a:endParaRPr>
          </a:p>
        </p:txBody>
      </p:sp>
      <p:pic>
        <p:nvPicPr>
          <p:cNvPr id="1026" name="Picture 2" descr="C:\Users\User\Desktop\Гражданский бюджет\6e03285c8008bcfa47c4a04e2481.png"/>
          <p:cNvPicPr>
            <a:picLocks noChangeAspect="1" noChangeArrowheads="1"/>
          </p:cNvPicPr>
          <p:nvPr/>
        </p:nvPicPr>
        <p:blipFill>
          <a:blip r:embed="rId2" cstate="print"/>
          <a:srcRect/>
          <a:stretch>
            <a:fillRect/>
          </a:stretch>
        </p:blipFill>
        <p:spPr bwMode="auto">
          <a:xfrm>
            <a:off x="467544" y="2708920"/>
            <a:ext cx="3906280" cy="3168352"/>
          </a:xfrm>
          <a:prstGeom prst="rect">
            <a:avLst/>
          </a:prstGeom>
          <a:noFill/>
        </p:spPr>
      </p:pic>
      <p:pic>
        <p:nvPicPr>
          <p:cNvPr id="1027" name="Picture 3" descr="C:\Users\User\Desktop\Гражданский бюджет\Marketing-Budget-101.jpg"/>
          <p:cNvPicPr>
            <a:picLocks noChangeAspect="1" noChangeArrowheads="1"/>
          </p:cNvPicPr>
          <p:nvPr/>
        </p:nvPicPr>
        <p:blipFill>
          <a:blip r:embed="rId3" cstate="print"/>
          <a:srcRect/>
          <a:stretch>
            <a:fillRect/>
          </a:stretch>
        </p:blipFill>
        <p:spPr bwMode="auto">
          <a:xfrm>
            <a:off x="4860032" y="2708920"/>
            <a:ext cx="3714744" cy="30243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04800" y="304800"/>
            <a:ext cx="8458200" cy="838200"/>
          </a:xfrm>
        </p:spPr>
        <p:txBody>
          <a:bodyPr wrap="square" numCol="1" compatLnSpc="1">
            <a:prstTxWarp prst="textNoShape">
              <a:avLst/>
            </a:prstTxWarp>
          </a:bodyPr>
          <a:lstStyle/>
          <a:p>
            <a:pPr marL="0" indent="0" algn="ctr" eaLnBrk="1" hangingPunct="1">
              <a:buFont typeface="Georgia" pitchFamily="18" charset="0"/>
              <a:buNone/>
            </a:pPr>
            <a:r>
              <a:rPr lang="ru-RU" altLang="ru-RU" sz="3600" dirty="0" err="1" smtClean="0">
                <a:solidFill>
                  <a:schemeClr val="tx1"/>
                </a:solidFill>
                <a:effectLst/>
                <a:latin typeface="Arial" charset="0"/>
                <a:cs typeface="Arial" charset="0"/>
              </a:rPr>
              <a:t>Құрметті</a:t>
            </a:r>
            <a:r>
              <a:rPr lang="ru-RU" altLang="ru-RU" sz="3600" dirty="0" smtClean="0">
                <a:solidFill>
                  <a:schemeClr val="tx1"/>
                </a:solidFill>
                <a:effectLst/>
                <a:latin typeface="Arial" charset="0"/>
                <a:cs typeface="Arial" charset="0"/>
              </a:rPr>
              <a:t> </a:t>
            </a:r>
            <a:r>
              <a:rPr lang="ru-RU" altLang="ru-RU" sz="3600" dirty="0" err="1" smtClean="0">
                <a:solidFill>
                  <a:schemeClr val="tx1"/>
                </a:solidFill>
                <a:effectLst/>
                <a:latin typeface="Arial" charset="0"/>
                <a:cs typeface="Arial" charset="0"/>
              </a:rPr>
              <a:t>аудан</a:t>
            </a:r>
            <a:r>
              <a:rPr lang="ru-RU" altLang="ru-RU" sz="3600" dirty="0" smtClean="0">
                <a:solidFill>
                  <a:schemeClr val="tx1"/>
                </a:solidFill>
                <a:effectLst/>
                <a:latin typeface="Arial" charset="0"/>
                <a:cs typeface="Arial" charset="0"/>
              </a:rPr>
              <a:t> </a:t>
            </a:r>
            <a:r>
              <a:rPr lang="ru-RU" altLang="ru-RU" sz="3600" dirty="0" err="1" smtClean="0">
                <a:solidFill>
                  <a:schemeClr val="tx1"/>
                </a:solidFill>
                <a:effectLst/>
                <a:latin typeface="Arial" charset="0"/>
                <a:cs typeface="Arial" charset="0"/>
              </a:rPr>
              <a:t>тұрғындары</a:t>
            </a:r>
            <a:r>
              <a:rPr lang="ru-RU" altLang="ru-RU" sz="3600" dirty="0" smtClean="0">
                <a:solidFill>
                  <a:schemeClr val="tx1"/>
                </a:solidFill>
                <a:effectLst/>
                <a:latin typeface="Arial" charset="0"/>
                <a:cs typeface="Arial" charset="0"/>
              </a:rPr>
              <a:t>!</a:t>
            </a:r>
          </a:p>
        </p:txBody>
      </p:sp>
      <p:sp>
        <p:nvSpPr>
          <p:cNvPr id="35843" name="Rectangle 3">
            <a:extLst>
              <a:ext uri="{FF2B5EF4-FFF2-40B4-BE49-F238E27FC236}"/>
            </a:extLst>
          </p:cNvPr>
          <p:cNvSpPr>
            <a:spLocks noGrp="1" noChangeArrowheads="1"/>
          </p:cNvSpPr>
          <p:nvPr>
            <p:ph sz="quarter" idx="4294967295"/>
          </p:nvPr>
        </p:nvSpPr>
        <p:spPr>
          <a:xfrm>
            <a:off x="323850" y="1124744"/>
            <a:ext cx="8424614" cy="5183981"/>
          </a:xfrm>
          <a:prstGeom prst="rect">
            <a:avLst/>
          </a:prstGeom>
        </p:spPr>
        <p:txBody>
          <a:bodyPr rtlCol="0">
            <a:normAutofit fontScale="85000" lnSpcReduction="10000"/>
          </a:bodyPr>
          <a:lstStyle/>
          <a:p>
            <a:pPr indent="-182880" algn="just" eaLnBrk="1" fontAlgn="auto" hangingPunct="1">
              <a:lnSpc>
                <a:spcPct val="150000"/>
              </a:lnSpc>
              <a:buClr>
                <a:schemeClr val="accent6">
                  <a:lumMod val="75000"/>
                </a:schemeClr>
              </a:buClr>
              <a:buFont typeface="Georgia" pitchFamily="18" charset="0"/>
              <a:buNone/>
              <a:defRPr/>
            </a:pPr>
            <a:r>
              <a:rPr lang="ru-RU" sz="2400" dirty="0">
                <a:solidFill>
                  <a:schemeClr val="tx1"/>
                </a:solidFill>
              </a:rPr>
              <a:t>	</a:t>
            </a:r>
            <a:r>
              <a:rPr lang="ru-RU" sz="1800" dirty="0" err="1">
                <a:solidFill>
                  <a:schemeClr val="tx1"/>
                </a:solidFill>
                <a:latin typeface="Arial" panose="020B0604020202020204" pitchFamily="34" charset="0"/>
                <a:cs typeface="Arial" panose="020B0604020202020204" pitchFamily="34" charset="0"/>
              </a:rPr>
              <a:t>Сіздің назарыңызға </a:t>
            </a:r>
            <a:r>
              <a:rPr lang="ru-RU" sz="1800" dirty="0" err="1" smtClean="0">
                <a:solidFill>
                  <a:schemeClr val="tx1"/>
                </a:solidFill>
                <a:latin typeface="Arial" panose="020B0604020202020204" pitchFamily="34" charset="0"/>
                <a:cs typeface="Arial" panose="020B0604020202020204" pitchFamily="34" charset="0"/>
              </a:rPr>
              <a:t>Ақсу ауданының </a:t>
            </a:r>
            <a:r>
              <a:rPr lang="ru-RU" sz="1800" dirty="0" err="1" smtClean="0">
                <a:latin typeface="Arial" panose="020B0604020202020204" pitchFamily="34" charset="0"/>
                <a:cs typeface="Arial" panose="020B0604020202020204" pitchFamily="34" charset="0"/>
              </a:rPr>
              <a:t>дене</a:t>
            </a:r>
            <a:r>
              <a:rPr lang="ru-RU" sz="1800" dirty="0" smtClean="0">
                <a:latin typeface="Arial" panose="020B0604020202020204" pitchFamily="34" charset="0"/>
                <a:cs typeface="Arial" panose="020B0604020202020204" pitchFamily="34" charset="0"/>
              </a:rPr>
              <a:t> </a:t>
            </a:r>
            <a:r>
              <a:rPr lang="ru-RU" sz="1800" dirty="0" err="1" smtClean="0">
                <a:latin typeface="Arial" panose="020B0604020202020204" pitchFamily="34" charset="0"/>
                <a:cs typeface="Arial" panose="020B0604020202020204" pitchFamily="34" charset="0"/>
              </a:rPr>
              <a:t>шынықтыру және </a:t>
            </a:r>
            <a:r>
              <a:rPr lang="ru-RU" sz="1800" dirty="0" smtClean="0">
                <a:latin typeface="Arial" panose="020B0604020202020204" pitchFamily="34" charset="0"/>
                <a:cs typeface="Arial" panose="020B0604020202020204" pitchFamily="34" charset="0"/>
              </a:rPr>
              <a:t>спорт</a:t>
            </a:r>
            <a:r>
              <a:rPr lang="ru-RU" sz="1800" dirty="0" smtClean="0">
                <a:solidFill>
                  <a:schemeClr val="tx1"/>
                </a:solidFill>
                <a:latin typeface="Arial" panose="020B0604020202020204" pitchFamily="34" charset="0"/>
                <a:cs typeface="Arial" panose="020B0604020202020204" pitchFamily="34" charset="0"/>
              </a:rPr>
              <a:t> </a:t>
            </a:r>
            <a:r>
              <a:rPr lang="ru-RU" sz="1800" dirty="0" err="1" smtClean="0">
                <a:solidFill>
                  <a:schemeClr val="tx1"/>
                </a:solidFill>
                <a:latin typeface="Arial" panose="020B0604020202020204" pitchFamily="34" charset="0"/>
                <a:cs typeface="Arial" panose="020B0604020202020204" pitchFamily="34" charset="0"/>
              </a:rPr>
              <a:t>бюджетінің </a:t>
            </a:r>
            <a:r>
              <a:rPr lang="ru-RU" sz="1800" dirty="0" err="1">
                <a:solidFill>
                  <a:schemeClr val="tx1"/>
                </a:solidFill>
                <a:latin typeface="Arial" panose="020B0604020202020204" pitchFamily="34" charset="0"/>
                <a:cs typeface="Arial" panose="020B0604020202020204" pitchFamily="34" charset="0"/>
              </a:rPr>
              <a:t>негізгі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көрсеткіштері</a:t>
            </a:r>
            <a:r>
              <a:rPr lang="ru-RU" sz="1800" dirty="0">
                <a:solidFill>
                  <a:schemeClr val="tx1"/>
                </a:solidFill>
                <a:latin typeface="Arial" panose="020B0604020202020204" pitchFamily="34" charset="0"/>
                <a:cs typeface="Arial" panose="020B0604020202020204" pitchFamily="34" charset="0"/>
              </a:rPr>
              <a:t>, оны </a:t>
            </a:r>
            <a:r>
              <a:rPr lang="ru-RU" sz="1800" dirty="0" err="1">
                <a:solidFill>
                  <a:schemeClr val="tx1"/>
                </a:solidFill>
                <a:latin typeface="Arial" panose="020B0604020202020204" pitchFamily="34" charset="0"/>
                <a:cs typeface="Arial" panose="020B0604020202020204" pitchFamily="34" charset="0"/>
              </a:rPr>
              <a:t>қалыптастыру параметрлері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 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қаражат шығыстарының бағыттары туралы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ақпараты </a:t>
            </a:r>
            <a:r>
              <a:rPr lang="ru-RU" sz="1800" dirty="0">
                <a:solidFill>
                  <a:schemeClr val="tx1"/>
                </a:solidFill>
                <a:latin typeface="Arial" panose="020B0604020202020204" pitchFamily="34" charset="0"/>
                <a:cs typeface="Arial" panose="020B0604020202020204" pitchFamily="34" charset="0"/>
              </a:rPr>
              <a:t>бар </a:t>
            </a:r>
            <a:r>
              <a:rPr lang="ru-RU" sz="1800" dirty="0" smtClean="0">
                <a:solidFill>
                  <a:schemeClr val="tx1"/>
                </a:solidFill>
                <a:latin typeface="Arial" panose="020B0604020202020204" pitchFamily="34" charset="0"/>
                <a:cs typeface="Arial" panose="020B0604020202020204" pitchFamily="34" charset="0"/>
              </a:rPr>
              <a:t>2021-2023 </a:t>
            </a:r>
            <a:r>
              <a:rPr lang="ru-RU" sz="1800" dirty="0" err="1">
                <a:solidFill>
                  <a:schemeClr val="tx1"/>
                </a:solidFill>
                <a:latin typeface="Arial" panose="020B0604020202020204" pitchFamily="34" charset="0"/>
                <a:cs typeface="Arial" panose="020B0604020202020204" pitchFamily="34" charset="0"/>
              </a:rPr>
              <a:t>жылдарға арналған Азаматтық бюджетін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ұсынамыз</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оған келесі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бөлімдер кіреді</a:t>
            </a:r>
            <a:r>
              <a:rPr lang="ru-RU" sz="1800" dirty="0">
                <a:solidFill>
                  <a:schemeClr val="tx1"/>
                </a:solidFill>
                <a:latin typeface="Arial" panose="020B0604020202020204" pitchFamily="34" charset="0"/>
                <a:cs typeface="Arial" panose="020B0604020202020204" pitchFamily="34" charset="0"/>
              </a:rPr>
              <a:t>: </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үдерістің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заңнамалық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базасы</a:t>
            </a:r>
            <a:r>
              <a:rPr lang="ru-RU" sz="1800" dirty="0">
                <a:solidFill>
                  <a:schemeClr val="tx1"/>
                </a:solidFill>
                <a:latin typeface="Arial" panose="020B0604020202020204" pitchFamily="34" charset="0"/>
                <a:cs typeface="Arial" panose="020B0604020202020204" pitchFamily="34" charset="0"/>
              </a:rPr>
              <a:t>;</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үдерістің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сызбасы</a:t>
            </a:r>
            <a:r>
              <a:rPr lang="ru-RU" sz="1800" dirty="0">
                <a:solidFill>
                  <a:schemeClr val="tx1"/>
                </a:solidFill>
                <a:latin typeface="Arial" panose="020B0604020202020204" pitchFamily="34" charset="0"/>
                <a:cs typeface="Arial" panose="020B0604020202020204" pitchFamily="34" charset="0"/>
              </a:rPr>
              <a:t>; </a:t>
            </a: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 </a:t>
            </a:r>
            <a:r>
              <a:rPr lang="ru-RU" sz="1800" dirty="0" err="1" smtClean="0">
                <a:solidFill>
                  <a:schemeClr val="tx1"/>
                </a:solidFill>
                <a:latin typeface="Arial" panose="020B0604020202020204" pitchFamily="34" charset="0"/>
                <a:cs typeface="Arial" panose="020B0604020202020204" pitchFamily="34" charset="0"/>
              </a:rPr>
              <a:t>бөлімнің</a:t>
            </a:r>
            <a:r>
              <a:rPr lang="ru-RU" sz="1800" dirty="0" smtClean="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бюджетін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жоспарлау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түзету</a:t>
            </a:r>
            <a:r>
              <a:rPr lang="ru-RU" sz="1800" dirty="0">
                <a:solidFill>
                  <a:schemeClr val="tx1"/>
                </a:solidFill>
                <a:latin typeface="Arial" panose="020B0604020202020204" pitchFamily="34" charset="0"/>
                <a:cs typeface="Arial" panose="020B0604020202020204" pitchFamily="34" charset="0"/>
              </a:rPr>
              <a:t>.</a:t>
            </a:r>
          </a:p>
          <a:p>
            <a:pPr indent="-182880" algn="just" eaLnBrk="1" fontAlgn="auto" hangingPunct="1">
              <a:lnSpc>
                <a:spcPct val="150000"/>
              </a:lnSpc>
              <a:buClr>
                <a:schemeClr val="accent6">
                  <a:lumMod val="75000"/>
                </a:schemeClr>
              </a:buClr>
              <a:buFont typeface="Georgia" pitchFamily="18" charset="0"/>
              <a:buNone/>
              <a:defRPr/>
            </a:pPr>
            <a:endParaRPr lang="ru-RU" sz="1800" dirty="0">
              <a:solidFill>
                <a:schemeClr val="tx1"/>
              </a:solidFill>
              <a:latin typeface="Arial" panose="020B0604020202020204" pitchFamily="34" charset="0"/>
              <a:cs typeface="Arial" panose="020B0604020202020204" pitchFamily="34" charset="0"/>
            </a:endParaRPr>
          </a:p>
          <a:p>
            <a:pPr indent="-182880" algn="just" eaLnBrk="1" fontAlgn="auto" hangingPunct="1">
              <a:lnSpc>
                <a:spcPct val="150000"/>
              </a:lnSpc>
              <a:buClr>
                <a:schemeClr val="accent6">
                  <a:lumMod val="75000"/>
                </a:schemeClr>
              </a:buClr>
              <a:buFont typeface="Georgia" pitchFamily="18" charset="0"/>
              <a:buNone/>
              <a:defRPr/>
            </a:pP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Азаматтық </a:t>
            </a:r>
            <a:r>
              <a:rPr lang="ru-RU" sz="1800" dirty="0">
                <a:solidFill>
                  <a:schemeClr val="tx1"/>
                </a:solidFill>
                <a:latin typeface="Arial" panose="020B0604020202020204" pitchFamily="34" charset="0"/>
                <a:cs typeface="Arial" panose="020B0604020202020204" pitchFamily="34" charset="0"/>
              </a:rPr>
              <a:t>бюджет ҚР 2018 </a:t>
            </a:r>
            <a:r>
              <a:rPr lang="ru-RU" sz="1800" dirty="0" err="1">
                <a:solidFill>
                  <a:schemeClr val="tx1"/>
                </a:solidFill>
                <a:latin typeface="Arial" panose="020B0604020202020204" pitchFamily="34" charset="0"/>
                <a:cs typeface="Arial" panose="020B0604020202020204" pitchFamily="34" charset="0"/>
              </a:rPr>
              <a:t>жылғы </a:t>
            </a:r>
            <a:r>
              <a:rPr lang="ru-RU" sz="1800" dirty="0">
                <a:solidFill>
                  <a:schemeClr val="tx1"/>
                </a:solidFill>
                <a:latin typeface="Arial" panose="020B0604020202020204" pitchFamily="34" charset="0"/>
                <a:cs typeface="Arial" panose="020B0604020202020204" pitchFamily="34" charset="0"/>
              </a:rPr>
              <a:t>9 </a:t>
            </a:r>
            <a:r>
              <a:rPr lang="ru-RU" sz="1800" dirty="0" err="1">
                <a:solidFill>
                  <a:schemeClr val="tx1"/>
                </a:solidFill>
                <a:latin typeface="Arial" panose="020B0604020202020204" pitchFamily="34" charset="0"/>
                <a:cs typeface="Arial" panose="020B0604020202020204" pitchFamily="34" charset="0"/>
              </a:rPr>
              <a:t>қаңтардағы </a:t>
            </a:r>
            <a:r>
              <a:rPr lang="ru-RU" sz="1800" dirty="0">
                <a:solidFill>
                  <a:schemeClr val="tx1"/>
                </a:solidFill>
                <a:latin typeface="Arial" panose="020B0604020202020204" pitchFamily="34" charset="0"/>
                <a:cs typeface="Arial" panose="020B0604020202020204" pitchFamily="34" charset="0"/>
              </a:rPr>
              <a:t>«</a:t>
            </a:r>
            <a:r>
              <a:rPr lang="ru-RU" sz="1800" dirty="0" err="1">
                <a:solidFill>
                  <a:schemeClr val="tx1"/>
                </a:solidFill>
                <a:latin typeface="Arial" panose="020B0604020202020204" pitchFamily="34" charset="0"/>
                <a:cs typeface="Arial" panose="020B0604020202020204" pitchFamily="34" charset="0"/>
              </a:rPr>
              <a:t>Қазақстан Республикасының кейбір</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заңнамалық актілеріне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бюджеттік</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заңнаманы жетілдіру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мәселелері бойынша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өзгерістер </a:t>
            </a:r>
            <a:r>
              <a:rPr lang="ru-RU" sz="1800" dirty="0">
                <a:solidFill>
                  <a:schemeClr val="tx1"/>
                </a:solidFill>
                <a:latin typeface="Arial" panose="020B0604020202020204" pitchFamily="34" charset="0"/>
                <a:cs typeface="Arial" panose="020B0604020202020204" pitchFamily="34" charset="0"/>
              </a:rPr>
              <a:t>мен </a:t>
            </a:r>
            <a:r>
              <a:rPr lang="ru-RU" sz="1800" dirty="0" err="1">
                <a:solidFill>
                  <a:schemeClr val="tx1"/>
                </a:solidFill>
                <a:latin typeface="Arial" panose="020B0604020202020204" pitchFamily="34" charset="0"/>
                <a:cs typeface="Arial" panose="020B0604020202020204" pitchFamily="34" charset="0"/>
              </a:rPr>
              <a:t>толықтырулар енгізу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туралы</a:t>
            </a:r>
            <a:r>
              <a:rPr lang="ru-RU" sz="1800" dirty="0">
                <a:solidFill>
                  <a:schemeClr val="tx1"/>
                </a:solidFill>
                <a:latin typeface="Arial" panose="020B0604020202020204" pitchFamily="34" charset="0"/>
                <a:cs typeface="Arial" panose="020B0604020202020204" pitchFamily="34" charset="0"/>
              </a:rPr>
              <a:t>»  № 15</a:t>
            </a:r>
            <a:r>
              <a:rPr lang="en-US"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Заңына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Қаржы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министрінің</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жоспарлау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орындау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кезеңдерінде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азаматтық</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бюджетті</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жасау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және</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ұсыну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қиғадаларын</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бекіту</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туралы</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бұйрығына</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сәйкес</a:t>
            </a:r>
            <a:r>
              <a:rPr lang="ru-RU" sz="1800" dirty="0">
                <a:solidFill>
                  <a:schemeClr val="tx1"/>
                </a:solidFill>
                <a:latin typeface="Arial" panose="020B0604020202020204" pitchFamily="34" charset="0"/>
                <a:cs typeface="Arial" panose="020B0604020202020204" pitchFamily="34" charset="0"/>
              </a:rPr>
              <a:t> </a:t>
            </a:r>
            <a:r>
              <a:rPr lang="ru-RU" sz="1800" dirty="0" err="1">
                <a:solidFill>
                  <a:schemeClr val="tx1"/>
                </a:solidFill>
                <a:latin typeface="Arial" panose="020B0604020202020204" pitchFamily="34" charset="0"/>
                <a:cs typeface="Arial" panose="020B0604020202020204" pitchFamily="34" charset="0"/>
              </a:rPr>
              <a:t>жасалды</a:t>
            </a:r>
            <a:endParaRPr lang="ru-RU" sz="1800" dirty="0">
              <a:solidFill>
                <a:schemeClr val="tx1"/>
              </a:solidFill>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a:extLst>
              <a:ext uri="{FF2B5EF4-FFF2-40B4-BE49-F238E27FC236}"/>
            </a:extLst>
          </p:cNvPr>
          <p:cNvSpPr>
            <a:spLocks noGrp="1" noChangeArrowheads="1"/>
          </p:cNvSpPr>
          <p:nvPr>
            <p:ph type="title"/>
          </p:nvPr>
        </p:nvSpPr>
        <p:spPr>
          <a:xfrm>
            <a:off x="762000" y="457200"/>
            <a:ext cx="7942263" cy="30480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процестің</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заңнамалық</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7171" name="Номер слайда 5"/>
          <p:cNvSpPr txBox="1">
            <a:spLocks/>
          </p:cNvSpPr>
          <p:nvPr/>
        </p:nvSpPr>
        <p:spPr bwMode="auto">
          <a:xfrm>
            <a:off x="4572000" y="7173913"/>
            <a:ext cx="1828800" cy="219075"/>
          </a:xfrm>
          <a:prstGeom prst="rect">
            <a:avLst/>
          </a:prstGeom>
          <a:noFill/>
          <a:ln w="9525">
            <a:noFill/>
            <a:miter lim="800000"/>
            <a:headEnd/>
            <a:tailEnd/>
          </a:ln>
        </p:spPr>
        <p:txBody>
          <a:bodyPr anchor="ctr"/>
          <a:lstStyle/>
          <a:p>
            <a:pPr algn="ctr" eaLnBrk="1" hangingPunct="1"/>
            <a:fld id="{DE97A757-B2F4-4C44-9706-0DA858F7702A}" type="slidenum">
              <a:rPr lang="ru-RU" altLang="ru-RU" sz="1200" b="1">
                <a:solidFill>
                  <a:srgbClr val="7F7F7F"/>
                </a:solidFill>
              </a:rPr>
              <a:pPr algn="ctr" eaLnBrk="1" hangingPunct="1"/>
              <a:t>3</a:t>
            </a:fld>
            <a:endParaRPr lang="ru-RU" altLang="ru-RU" sz="1200" b="1">
              <a:solidFill>
                <a:srgbClr val="7F7F7F"/>
              </a:solidFill>
            </a:endParaRPr>
          </a:p>
        </p:txBody>
      </p:sp>
      <p:sp>
        <p:nvSpPr>
          <p:cNvPr id="7172" name="Rectangle 3"/>
          <p:cNvSpPr>
            <a:spLocks noGrp="1"/>
          </p:cNvSpPr>
          <p:nvPr>
            <p:ph sz="quarter" idx="4294967295"/>
          </p:nvPr>
        </p:nvSpPr>
        <p:spPr>
          <a:xfrm>
            <a:off x="539552" y="908720"/>
            <a:ext cx="8136904" cy="5472609"/>
          </a:xfrm>
          <a:prstGeom prst="rect">
            <a:avLst/>
          </a:prstGeom>
        </p:spPr>
        <p:txBody>
          <a:bodyPr>
            <a:normAutofit lnSpcReduction="10000"/>
          </a:bodyPr>
          <a:lstStyle/>
          <a:p>
            <a:pPr marL="342900" indent="-342900" algn="just" eaLnBrk="1" hangingPunct="1">
              <a:lnSpc>
                <a:spcPct val="80000"/>
              </a:lnSpc>
              <a:spcAft>
                <a:spcPct val="0"/>
              </a:spcAft>
              <a:buClr>
                <a:schemeClr val="bg2"/>
              </a:buClr>
              <a:buSzPct val="75000"/>
              <a:buFont typeface="Georgia" pitchFamily="18" charset="0"/>
              <a:buNone/>
            </a:pPr>
            <a:r>
              <a:rPr lang="ru-RU" altLang="ru-RU" sz="1600" b="1" dirty="0" smtClean="0">
                <a:solidFill>
                  <a:schemeClr val="tx1"/>
                </a:solidFill>
                <a:latin typeface="Arial" charset="0"/>
                <a:cs typeface="Arial" charset="0"/>
              </a:rPr>
              <a:t>      </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деңгейдегі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органдардың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оларға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ведомстволық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бағынысты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мекемелердің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міндеттері</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функцияларын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тиісті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мемлекеттік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саясатты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іске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асыруды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қамтамасыз</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етуге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арналған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түсім</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есебінен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қалыптасатын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орталықтандырылған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ақша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қоры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бар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бюджет </a:t>
            </a:r>
            <a:r>
              <a:rPr lang="ru-RU" altLang="ru-RU" sz="1600" dirty="0" err="1" smtClean="0">
                <a:solidFill>
                  <a:schemeClr val="tx1"/>
                </a:solidFill>
                <a:latin typeface="Arial" charset="0"/>
                <a:cs typeface="Arial" charset="0"/>
              </a:rPr>
              <a:t>болып</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табылады</a:t>
            </a:r>
            <a:r>
              <a:rPr lang="ru-RU" altLang="ru-RU" sz="1600" dirty="0" smtClean="0">
                <a:solidFill>
                  <a:schemeClr val="tx1"/>
                </a:solidFill>
                <a:latin typeface="Arial" charset="0"/>
                <a:cs typeface="Arial"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 </a:t>
            </a:r>
            <a:r>
              <a:rPr lang="ru-RU" altLang="ru-RU" sz="1600" dirty="0" err="1" smtClean="0">
                <a:solidFill>
                  <a:schemeClr val="tx1"/>
                </a:solidFill>
                <a:latin typeface="Arial" charset="0"/>
                <a:cs typeface="Arial" charset="0"/>
              </a:rPr>
              <a:t>Аудандық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облыстық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маңызы</a:t>
            </a:r>
            <a:r>
              <a:rPr lang="ru-RU" altLang="ru-RU" sz="1600" dirty="0" smtClean="0">
                <a:solidFill>
                  <a:schemeClr val="tx1"/>
                </a:solidFill>
                <a:latin typeface="Arial" charset="0"/>
                <a:cs typeface="Arial" charset="0"/>
              </a:rPr>
              <a:t> бар </a:t>
            </a:r>
            <a:r>
              <a:rPr lang="ru-RU" altLang="ru-RU" sz="1600" dirty="0" err="1" smtClean="0">
                <a:solidFill>
                  <a:schemeClr val="tx1"/>
                </a:solidFill>
                <a:latin typeface="Arial" charset="0"/>
                <a:cs typeface="Arial" charset="0"/>
              </a:rPr>
              <a:t>қала</a:t>
            </a:r>
            <a:r>
              <a:rPr lang="ru-RU" altLang="ru-RU" sz="1600" dirty="0" smtClean="0">
                <a:solidFill>
                  <a:schemeClr val="tx1"/>
                </a:solidFill>
                <a:latin typeface="Arial" charset="0"/>
                <a:cs typeface="Arial" charset="0"/>
              </a:rPr>
              <a:t>) бюджет</a:t>
            </a:r>
            <a:r>
              <a:rPr lang="kk-KZ" altLang="ru-RU" sz="1600" dirty="0" smtClean="0">
                <a:solidFill>
                  <a:schemeClr val="tx1"/>
                </a:solidFill>
                <a:latin typeface="Arial" charset="0"/>
                <a:cs typeface="Arial" charset="0"/>
              </a:rPr>
              <a:t> </a:t>
            </a:r>
            <a:r>
              <a:rPr lang="ru-RU" altLang="ru-RU" sz="1600" dirty="0" smtClean="0">
                <a:solidFill>
                  <a:schemeClr val="tx1"/>
                </a:solidFill>
                <a:latin typeface="Arial" charset="0"/>
                <a:cs typeface="Arial" charset="0"/>
              </a:rPr>
              <a:t>ҚР </a:t>
            </a:r>
            <a:r>
              <a:rPr lang="ru-RU" altLang="ru-RU" sz="1600" dirty="0" err="1" smtClean="0">
                <a:solidFill>
                  <a:schemeClr val="tx1"/>
                </a:solidFill>
                <a:latin typeface="Arial" charset="0"/>
                <a:cs typeface="Arial" charset="0"/>
              </a:rPr>
              <a:t>Қаржы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министрінің</a:t>
            </a:r>
            <a:r>
              <a:rPr lang="ru-RU" altLang="ru-RU" sz="1600" dirty="0" smtClean="0">
                <a:solidFill>
                  <a:schemeClr val="tx1"/>
                </a:solidFill>
                <a:latin typeface="Arial" charset="0"/>
                <a:cs typeface="Arial" charset="0"/>
              </a:rPr>
              <a:t> 2014 </a:t>
            </a:r>
            <a:r>
              <a:rPr lang="ru-RU" altLang="ru-RU" sz="1600" dirty="0" err="1" smtClean="0">
                <a:solidFill>
                  <a:schemeClr val="tx1"/>
                </a:solidFill>
                <a:latin typeface="Arial" charset="0"/>
                <a:cs typeface="Arial" charset="0"/>
              </a:rPr>
              <a:t>жылғы</a:t>
            </a:r>
            <a:r>
              <a:rPr lang="ru-RU" altLang="ru-RU" sz="1600" dirty="0" smtClean="0">
                <a:solidFill>
                  <a:schemeClr val="tx1"/>
                </a:solidFill>
                <a:latin typeface="Arial" charset="0"/>
                <a:cs typeface="Arial" charset="0"/>
              </a:rPr>
              <a:t> 31 </a:t>
            </a:r>
            <a:r>
              <a:rPr lang="ru-RU" altLang="ru-RU" sz="1600" dirty="0" err="1" smtClean="0">
                <a:solidFill>
                  <a:schemeClr val="tx1"/>
                </a:solidFill>
                <a:latin typeface="Arial" charset="0"/>
                <a:cs typeface="Arial" charset="0"/>
              </a:rPr>
              <a:t>қазандағы</a:t>
            </a:r>
            <a:r>
              <a:rPr lang="ru-RU" altLang="ru-RU" sz="1600" dirty="0" smtClean="0">
                <a:solidFill>
                  <a:schemeClr val="tx1"/>
                </a:solidFill>
                <a:latin typeface="Arial" charset="0"/>
                <a:cs typeface="Arial" charset="0"/>
              </a:rPr>
              <a:t>  № 470 </a:t>
            </a:r>
            <a:r>
              <a:rPr lang="ru-RU" altLang="ru-RU" sz="1600" dirty="0" err="1" smtClean="0">
                <a:solidFill>
                  <a:schemeClr val="tx1"/>
                </a:solidFill>
                <a:latin typeface="Arial" charset="0"/>
                <a:cs typeface="Arial" charset="0"/>
              </a:rPr>
              <a:t>бұйрығымен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бекітілген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бюджеттер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жобаларын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әзірлеу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қағидаларына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сәйкес</a:t>
            </a:r>
            <a:r>
              <a:rPr lang="ru-RU" altLang="ru-RU" sz="1600" dirty="0" smtClean="0">
                <a:solidFill>
                  <a:schemeClr val="tx1"/>
                </a:solidFill>
                <a:latin typeface="Arial" charset="0"/>
                <a:cs typeface="Arial" charset="0"/>
              </a:rPr>
              <a:t> 3 </a:t>
            </a:r>
            <a:r>
              <a:rPr lang="ru-RU" altLang="ru-RU" sz="1600" dirty="0" err="1" smtClean="0">
                <a:solidFill>
                  <a:schemeClr val="tx1"/>
                </a:solidFill>
                <a:latin typeface="Arial" charset="0"/>
                <a:cs typeface="Arial" charset="0"/>
              </a:rPr>
              <a:t>жылдық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кезеңге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жыл</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сайын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әзірленеді</a:t>
            </a:r>
            <a:r>
              <a:rPr lang="ru-RU" altLang="ru-RU" sz="1600" dirty="0" smtClean="0">
                <a:solidFill>
                  <a:schemeClr val="tx1"/>
                </a:solidFill>
                <a:latin typeface="Arial" charset="0"/>
                <a:cs typeface="Arial" charset="0"/>
              </a:rPr>
              <a:t>. </a:t>
            </a:r>
          </a:p>
          <a:p>
            <a:pPr marL="342900" indent="-342900" algn="just" eaLnBrk="1" hangingPunct="1">
              <a:lnSpc>
                <a:spcPct val="80000"/>
              </a:lnSpc>
              <a:spcAft>
                <a:spcPct val="0"/>
              </a:spcAft>
              <a:buClr>
                <a:schemeClr val="bg2"/>
              </a:buClr>
              <a:buSzPct val="75000"/>
              <a:buFont typeface="Georgia" pitchFamily="18" charset="0"/>
              <a:buNone/>
            </a:pPr>
            <a:r>
              <a:rPr lang="kk-KZ" altLang="ru-RU" sz="1600" dirty="0" smtClean="0">
                <a:solidFill>
                  <a:schemeClr val="tx1"/>
                </a:solidFill>
                <a:latin typeface="Arial" charset="0"/>
                <a:cs typeface="Arial" charset="0"/>
              </a:rPr>
              <a:t>	- Аудандық (облыстық маңызы бар қала) бюджетті нақтылау ҚР Бюджет кодексімен қарастырылған жағдайларда қалалық бюджет туралы мәслихат шешіміне өзгерістер мен толықтырулар енгізу арқылы тиісті қаржы жылы ішінде бюджет көрсеткіштерін өзгерту болып табылады. </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 </a:t>
            </a:r>
            <a:r>
              <a:rPr lang="ru-RU" altLang="ru-RU" sz="1600" dirty="0" err="1" smtClean="0">
                <a:solidFill>
                  <a:schemeClr val="tx1"/>
                </a:solidFill>
                <a:latin typeface="Arial" charset="0"/>
                <a:cs typeface="Arial" charset="0"/>
              </a:rPr>
              <a:t>Бюджетті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түзету</a:t>
            </a:r>
            <a:r>
              <a:rPr lang="ru-RU" altLang="ru-RU" sz="1600" dirty="0" smtClean="0">
                <a:solidFill>
                  <a:schemeClr val="tx1"/>
                </a:solidFill>
                <a:latin typeface="Arial" charset="0"/>
                <a:cs typeface="Arial" charset="0"/>
              </a:rPr>
              <a:t> ҚР </a:t>
            </a:r>
            <a:r>
              <a:rPr lang="ru-RU" altLang="ru-RU" sz="1600" dirty="0" err="1" smtClean="0">
                <a:solidFill>
                  <a:schemeClr val="tx1"/>
                </a:solidFill>
                <a:latin typeface="Arial" charset="0"/>
                <a:cs typeface="Arial" charset="0"/>
              </a:rPr>
              <a:t>Үкіметінің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жергілікті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атқарушы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органдардың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қаулылары</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басқа</a:t>
            </a:r>
            <a:r>
              <a:rPr lang="ru-RU" altLang="ru-RU" sz="1600" dirty="0" smtClean="0">
                <a:solidFill>
                  <a:schemeClr val="tx1"/>
                </a:solidFill>
                <a:latin typeface="Arial" charset="0"/>
                <a:cs typeface="Arial" charset="0"/>
              </a:rPr>
              <a:t> да </a:t>
            </a:r>
            <a:r>
              <a:rPr lang="ru-RU" altLang="ru-RU" sz="1600" dirty="0" err="1" smtClean="0">
                <a:solidFill>
                  <a:schemeClr val="tx1"/>
                </a:solidFill>
                <a:latin typeface="Arial" charset="0"/>
                <a:cs typeface="Arial" charset="0"/>
              </a:rPr>
              <a:t>нормативтік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құқықтық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актілер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негізінде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бюджеттік</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жоспарлау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жөніндегі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уәкілетті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орталық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органмен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анықталған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тәртіпте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кезекті</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жылына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міндеттемелер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бойынша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қаржыландырудың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жиынтық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түсімдердің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төлемдер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бойынша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қаржыландырудың</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жиынтық</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жоспарына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өзгерістер</a:t>
            </a:r>
            <a:r>
              <a:rPr lang="ru-RU" altLang="ru-RU" sz="1600" dirty="0" smtClean="0">
                <a:solidFill>
                  <a:schemeClr val="tx1"/>
                </a:solidFill>
                <a:latin typeface="Arial" charset="0"/>
                <a:cs typeface="Arial" charset="0"/>
              </a:rPr>
              <a:t> мен </a:t>
            </a:r>
            <a:r>
              <a:rPr lang="ru-RU" altLang="ru-RU" sz="1600" dirty="0" err="1" smtClean="0">
                <a:solidFill>
                  <a:schemeClr val="tx1"/>
                </a:solidFill>
                <a:latin typeface="Arial" charset="0"/>
                <a:cs typeface="Arial" charset="0"/>
              </a:rPr>
              <a:t>толықтырулар</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енгізу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арқылы</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және</a:t>
            </a:r>
            <a:r>
              <a:rPr lang="ru-RU" altLang="ru-RU" sz="1600" dirty="0" smtClean="0">
                <a:solidFill>
                  <a:schemeClr val="tx1"/>
                </a:solidFill>
                <a:latin typeface="Arial" charset="0"/>
                <a:cs typeface="Arial" charset="0"/>
              </a:rPr>
              <a:t> ҚР Бюджет </a:t>
            </a:r>
            <a:r>
              <a:rPr lang="ru-RU" altLang="ru-RU" sz="1600" dirty="0" err="1" smtClean="0">
                <a:solidFill>
                  <a:schemeClr val="tx1"/>
                </a:solidFill>
                <a:latin typeface="Arial" charset="0"/>
                <a:cs typeface="Arial" charset="0"/>
              </a:rPr>
              <a:t>кодексімен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қарастырылған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жағдайларда</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бекітілген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нақтыланған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бюджет</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көрсеткіштерін</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өзгерту</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болып</a:t>
            </a:r>
            <a:r>
              <a:rPr lang="ru-RU" altLang="ru-RU" sz="1600" dirty="0" smtClean="0">
                <a:solidFill>
                  <a:schemeClr val="tx1"/>
                </a:solidFill>
                <a:latin typeface="Arial" charset="0"/>
                <a:cs typeface="Arial" charset="0"/>
              </a:rPr>
              <a:t> </a:t>
            </a:r>
            <a:r>
              <a:rPr lang="ru-RU" altLang="ru-RU" sz="1600" dirty="0" err="1" smtClean="0">
                <a:solidFill>
                  <a:schemeClr val="tx1"/>
                </a:solidFill>
                <a:latin typeface="Arial" charset="0"/>
                <a:cs typeface="Arial" charset="0"/>
              </a:rPr>
              <a:t>табылады</a:t>
            </a:r>
            <a:r>
              <a:rPr lang="ru-RU" altLang="ru-RU" sz="1600" dirty="0" smtClean="0">
                <a:solidFill>
                  <a:schemeClr val="tx1"/>
                </a:solidFill>
                <a:latin typeface="Arial" charset="0"/>
                <a:cs typeface="Arial" charset="0"/>
              </a:rPr>
              <a:t>.</a:t>
            </a:r>
          </a:p>
          <a:p>
            <a:pPr marL="342900" indent="-342900" algn="just" eaLnBrk="1" hangingPunct="1">
              <a:lnSpc>
                <a:spcPct val="80000"/>
              </a:lnSpc>
              <a:spcAft>
                <a:spcPct val="0"/>
              </a:spcAft>
              <a:buClr>
                <a:schemeClr val="bg2"/>
              </a:buClr>
              <a:buSzPct val="75000"/>
              <a:buFont typeface="Georgia" pitchFamily="18" charset="0"/>
              <a:buNone/>
            </a:pPr>
            <a:endParaRPr lang="ru-RU" altLang="ru-RU" sz="1600" dirty="0" smtClean="0">
              <a:solidFill>
                <a:schemeClr val="tx1"/>
              </a:solidFill>
              <a:latin typeface="Arial" charset="0"/>
              <a:cs typeface="Arial" charset="0"/>
            </a:endParaRPr>
          </a:p>
          <a:p>
            <a:pPr marL="342900" indent="-342900" algn="just" eaLnBrk="1" hangingPunct="1">
              <a:lnSpc>
                <a:spcPct val="80000"/>
              </a:lnSpc>
              <a:spcAft>
                <a:spcPct val="0"/>
              </a:spcAft>
              <a:buClr>
                <a:schemeClr val="bg2"/>
              </a:buClr>
              <a:buSzPct val="75000"/>
              <a:buFont typeface="Georgia" pitchFamily="18" charset="0"/>
              <a:buNone/>
            </a:pPr>
            <a:r>
              <a:rPr lang="ru-RU" altLang="ru-RU" sz="1600" dirty="0" smtClean="0">
                <a:solidFill>
                  <a:schemeClr val="tx1"/>
                </a:solidFill>
                <a:latin typeface="Arial" charset="0"/>
                <a:cs typeface="Arial" charset="0"/>
              </a:rPr>
              <a:t>	</a:t>
            </a:r>
            <a:endParaRPr lang="ru-RU" altLang="ru-RU" sz="1600" b="1" dirty="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extLst>
          </p:cNvPr>
          <p:cNvSpPr>
            <a:spLocks noGrp="1" noChangeArrowheads="1"/>
          </p:cNvSpPr>
          <p:nvPr>
            <p:ph type="title"/>
          </p:nvPr>
        </p:nvSpPr>
        <p:spPr>
          <a:xfrm>
            <a:off x="457200" y="620688"/>
            <a:ext cx="8229600" cy="648072"/>
          </a:xfrm>
        </p:spPr>
        <p:txBody>
          <a:bodyPr>
            <a:noAutofit/>
          </a:bodyPr>
          <a:lstStyle/>
          <a:p>
            <a:pPr marL="0" indent="0" algn="ctr" eaLnBrk="1" fontAlgn="auto" hangingPunct="1">
              <a:spcAft>
                <a:spcPts val="0"/>
              </a:spcAft>
              <a:buClr>
                <a:schemeClr val="accent6">
                  <a:lumMod val="75000"/>
                </a:schemeClr>
              </a:buClr>
              <a:buFont typeface="Georgia" pitchFamily="18" charset="0"/>
              <a:buNone/>
              <a:defRPr/>
            </a:pP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Бюджеттік</a:t>
            </a:r>
            <a:r>
              <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 </a:t>
            </a:r>
            <a:r>
              <a:rPr lang="ru-RU" altLang="ru-RU" sz="2400" dirty="0" err="1">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rPr>
              <a:t>процесстің заңнамалық базасы</a:t>
            </a:r>
            <a:endParaRPr lang="ru-RU" altLang="ru-RU" sz="2400" dirty="0">
              <a:ln w="10541" cmpd="sng">
                <a:solidFill>
                  <a:schemeClr val="accent1">
                    <a:shade val="88000"/>
                    <a:satMod val="110000"/>
                  </a:schemeClr>
                </a:solidFill>
                <a:prstDash val="solid"/>
              </a:ln>
              <a:solidFill>
                <a:schemeClr val="tx1"/>
              </a:solidFill>
              <a:effectLst/>
              <a:latin typeface="Arial" panose="020B0604020202020204" pitchFamily="34" charset="0"/>
              <a:cs typeface="Arial" panose="020B0604020202020204" pitchFamily="34" charset="0"/>
            </a:endParaRPr>
          </a:p>
        </p:txBody>
      </p:sp>
      <p:sp>
        <p:nvSpPr>
          <p:cNvPr id="2" name="Объект 1">
            <a:extLst>
              <a:ext uri="{FF2B5EF4-FFF2-40B4-BE49-F238E27FC236}"/>
            </a:extLst>
          </p:cNvPr>
          <p:cNvSpPr>
            <a:spLocks noGrp="1"/>
          </p:cNvSpPr>
          <p:nvPr>
            <p:ph sz="quarter" idx="4294967295"/>
          </p:nvPr>
        </p:nvSpPr>
        <p:spPr>
          <a:xfrm>
            <a:off x="871538" y="1268761"/>
            <a:ext cx="7660902" cy="4608512"/>
          </a:xfrm>
          <a:prstGeom prst="rect">
            <a:avLst/>
          </a:prstGeom>
        </p:spPr>
        <p:txBody>
          <a:bodyPr rtlCol="0">
            <a:normAutofit/>
          </a:bodyPr>
          <a:lstStyle/>
          <a:p>
            <a:pPr marL="0" indent="0" algn="just">
              <a:lnSpc>
                <a:spcPct val="160000"/>
              </a:lnSpc>
              <a:buClr>
                <a:schemeClr val="accent6">
                  <a:lumMod val="75000"/>
                </a:schemeClr>
              </a:buClr>
              <a:buNone/>
              <a:defRPr/>
            </a:pPr>
            <a:r>
              <a:rPr lang="kk-KZ" altLang="ru-RU" dirty="0" smtClean="0">
                <a:solidFill>
                  <a:schemeClr val="tx1"/>
                </a:solidFill>
                <a:latin typeface="Arial" panose="020B0604020202020204" pitchFamily="34" charset="0"/>
                <a:cs typeface="Arial" panose="020B0604020202020204" pitchFamily="34" charset="0"/>
              </a:rPr>
              <a:t>ҚР </a:t>
            </a:r>
            <a:r>
              <a:rPr lang="kk-KZ" altLang="ru-RU" dirty="0">
                <a:solidFill>
                  <a:schemeClr val="tx1"/>
                </a:solidFill>
                <a:latin typeface="Arial" panose="020B0604020202020204" pitchFamily="34" charset="0"/>
                <a:cs typeface="Arial" panose="020B0604020202020204" pitchFamily="34" charset="0"/>
              </a:rPr>
              <a:t>Бюджет және Салық кодекстеріне, </a:t>
            </a:r>
            <a:r>
              <a:rPr lang="kk-KZ" altLang="ru-RU" dirty="0" smtClean="0">
                <a:latin typeface="Arial" panose="020B0604020202020204" pitchFamily="34" charset="0"/>
                <a:cs typeface="Arial" panose="020B0604020202020204" pitchFamily="34" charset="0"/>
              </a:rPr>
              <a:t>Ақсу ауданының 2021-2023 жылдарға арналған </a:t>
            </a:r>
            <a:r>
              <a:rPr lang="kk-KZ" altLang="ru-RU" dirty="0" smtClean="0">
                <a:solidFill>
                  <a:schemeClr val="tx1"/>
                </a:solidFill>
                <a:latin typeface="Arial" panose="020B0604020202020204" pitchFamily="34" charset="0"/>
                <a:cs typeface="Arial" panose="020B0604020202020204" pitchFamily="34" charset="0"/>
              </a:rPr>
              <a:t>бюджеттері мәслихатының  2020 </a:t>
            </a:r>
            <a:r>
              <a:rPr lang="kk-KZ" altLang="ru-RU" dirty="0">
                <a:solidFill>
                  <a:schemeClr val="tx1"/>
                </a:solidFill>
                <a:latin typeface="Arial" panose="020B0604020202020204" pitchFamily="34" charset="0"/>
                <a:cs typeface="Arial" panose="020B0604020202020204" pitchFamily="34" charset="0"/>
              </a:rPr>
              <a:t>жылғы </a:t>
            </a:r>
            <a:r>
              <a:rPr lang="kk-KZ" altLang="ru-RU" dirty="0" smtClean="0">
                <a:solidFill>
                  <a:schemeClr val="tx1"/>
                </a:solidFill>
                <a:latin typeface="Arial" panose="020B0604020202020204" pitchFamily="34" charset="0"/>
                <a:cs typeface="Arial" panose="020B0604020202020204" pitchFamily="34" charset="0"/>
              </a:rPr>
              <a:t>29 </a:t>
            </a:r>
            <a:r>
              <a:rPr lang="kk-KZ" altLang="ru-RU" dirty="0">
                <a:solidFill>
                  <a:schemeClr val="tx1"/>
                </a:solidFill>
                <a:latin typeface="Arial" panose="020B0604020202020204" pitchFamily="34" charset="0"/>
                <a:cs typeface="Arial" panose="020B0604020202020204" pitchFamily="34" charset="0"/>
              </a:rPr>
              <a:t>желтоқсандағы </a:t>
            </a:r>
            <a:r>
              <a:rPr lang="kk-KZ" altLang="ru-RU" dirty="0" smtClean="0">
                <a:solidFill>
                  <a:schemeClr val="tx1"/>
                </a:solidFill>
                <a:latin typeface="Arial" panose="020B0604020202020204" pitchFamily="34" charset="0"/>
                <a:cs typeface="Arial" panose="020B0604020202020204" pitchFamily="34" charset="0"/>
              </a:rPr>
              <a:t>№ 72-313 шешіміне,</a:t>
            </a:r>
            <a:r>
              <a:rPr lang="kk-KZ" dirty="0">
                <a:latin typeface="Arial" pitchFamily="34" charset="0"/>
                <a:cs typeface="Arial" pitchFamily="34" charset="0"/>
              </a:rPr>
              <a:t> </a:t>
            </a:r>
            <a:r>
              <a:rPr lang="kk-KZ" dirty="0" smtClean="0">
                <a:latin typeface="Arial" pitchFamily="34" charset="0"/>
                <a:cs typeface="Arial" pitchFamily="34" charset="0"/>
              </a:rPr>
              <a:t>Аудан әкімдігінің 2021 </a:t>
            </a:r>
            <a:r>
              <a:rPr lang="kk-KZ" dirty="0">
                <a:latin typeface="Arial" pitchFamily="34" charset="0"/>
                <a:cs typeface="Arial" pitchFamily="34" charset="0"/>
              </a:rPr>
              <a:t>жылғы </a:t>
            </a:r>
            <a:r>
              <a:rPr lang="kk-KZ" dirty="0" smtClean="0">
                <a:latin typeface="Arial" pitchFamily="34" charset="0"/>
                <a:cs typeface="Arial" pitchFamily="34" charset="0"/>
              </a:rPr>
              <a:t>11 қантардағы </a:t>
            </a:r>
            <a:r>
              <a:rPr lang="kk-KZ" dirty="0">
                <a:latin typeface="Arial" pitchFamily="34" charset="0"/>
                <a:cs typeface="Arial" pitchFamily="34" charset="0"/>
              </a:rPr>
              <a:t>№ </a:t>
            </a:r>
            <a:r>
              <a:rPr lang="kk-KZ" dirty="0" smtClean="0">
                <a:latin typeface="Arial" pitchFamily="34" charset="0"/>
                <a:cs typeface="Arial" pitchFamily="34" charset="0"/>
              </a:rPr>
              <a:t>20 қаулысына</a:t>
            </a:r>
            <a:r>
              <a:rPr lang="kk-KZ" altLang="ru-RU" dirty="0" smtClean="0">
                <a:solidFill>
                  <a:schemeClr val="tx1"/>
                </a:solidFill>
                <a:latin typeface="Arial" panose="020B0604020202020204" pitchFamily="34" charset="0"/>
                <a:cs typeface="Arial" panose="020B0604020202020204" pitchFamily="34" charset="0"/>
              </a:rPr>
              <a:t> </a:t>
            </a:r>
            <a:r>
              <a:rPr lang="kk-KZ" altLang="ru-RU" dirty="0">
                <a:solidFill>
                  <a:schemeClr val="tx1"/>
                </a:solidFill>
                <a:latin typeface="Arial" panose="020B0604020202020204" pitchFamily="34" charset="0"/>
                <a:cs typeface="Arial" panose="020B0604020202020204" pitchFamily="34" charset="0"/>
              </a:rPr>
              <a:t>сәйкес </a:t>
            </a:r>
            <a:r>
              <a:rPr lang="kk-KZ" altLang="ru-RU" dirty="0" smtClean="0">
                <a:solidFill>
                  <a:schemeClr val="tx1"/>
                </a:solidFill>
                <a:latin typeface="Arial" panose="020B0604020202020204" pitchFamily="34" charset="0"/>
                <a:cs typeface="Arial" panose="020B0604020202020204" pitchFamily="34" charset="0"/>
              </a:rPr>
              <a:t>құрылды.  </a:t>
            </a:r>
            <a:endParaRPr lang="ru-RU" altLang="ru-RU" dirty="0">
              <a:solidFill>
                <a:schemeClr val="tx1"/>
              </a:solidFill>
              <a:latin typeface="Arial" panose="020B0604020202020204" pitchFamily="34" charset="0"/>
              <a:cs typeface="Arial" panose="020B0604020202020204" pitchFamily="34" charset="0"/>
            </a:endParaRPr>
          </a:p>
          <a:p>
            <a:pPr indent="-182880" eaLnBrk="1" fontAlgn="auto" hangingPunct="1">
              <a:buClr>
                <a:schemeClr val="accent6">
                  <a:lumMod val="75000"/>
                </a:schemeClr>
              </a:buClr>
              <a:defRPr/>
            </a:pPr>
            <a:endParaRPr lang="ru-RU"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extLst>
          </p:cNvPr>
          <p:cNvSpPr>
            <a:spLocks noGrp="1"/>
          </p:cNvSpPr>
          <p:nvPr>
            <p:ph type="title"/>
          </p:nvPr>
        </p:nvSpPr>
        <p:spPr>
          <a:xfrm>
            <a:off x="539552" y="0"/>
            <a:ext cx="8280920" cy="908720"/>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t>БЮДЖЕТТІК ПРОЦЕСТІҢ СЫЗБАСЫ</a:t>
            </a:r>
            <a:br>
              <a:rPr lang="ru-RU" altLang="ru-RU" sz="2700" dirty="0">
                <a:ln w="10541" cmpd="sng">
                  <a:solidFill>
                    <a:srgbClr val="7D7D7D">
                      <a:tint val="100000"/>
                      <a:shade val="100000"/>
                      <a:satMod val="110000"/>
                    </a:srgbClr>
                  </a:solidFill>
                  <a:prstDash val="solid"/>
                </a:ln>
                <a:solidFill>
                  <a:schemeClr val="tx1"/>
                </a:solidFill>
                <a:effectLst/>
                <a:latin typeface="Arial" panose="020B0604020202020204" pitchFamily="34" charset="0"/>
                <a:cs typeface="Arial" panose="020B0604020202020204" pitchFamily="34" charset="0"/>
              </a:rPr>
            </a:br>
            <a:r>
              <a:rPr lang="ru-RU" altLang="ru-RU" dirty="0">
                <a:solidFill>
                  <a:schemeClr val="tx1"/>
                </a:solidFill>
              </a:rPr>
              <a:t/>
            </a:r>
            <a:br>
              <a:rPr lang="ru-RU" altLang="ru-RU" dirty="0">
                <a:solidFill>
                  <a:schemeClr val="tx1"/>
                </a:solidFill>
              </a:rPr>
            </a:br>
            <a:endParaRPr lang="ru-RU" dirty="0">
              <a:solidFill>
                <a:schemeClr val="tx1"/>
              </a:solidFill>
            </a:endParaRPr>
          </a:p>
        </p:txBody>
      </p:sp>
      <p:sp>
        <p:nvSpPr>
          <p:cNvPr id="9219" name="Прямоугольник 16"/>
          <p:cNvSpPr>
            <a:spLocks noChangeArrowheads="1"/>
          </p:cNvSpPr>
          <p:nvPr/>
        </p:nvSpPr>
        <p:spPr bwMode="auto">
          <a:xfrm>
            <a:off x="677863" y="1772816"/>
            <a:ext cx="3606105" cy="830972"/>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a:t>5 </a:t>
            </a:r>
            <a:r>
              <a:rPr lang="ru-RU" altLang="ru-RU" sz="1200" dirty="0" err="1"/>
              <a:t>жылдық</a:t>
            </a:r>
            <a:r>
              <a:rPr lang="ru-RU" altLang="ru-RU" sz="1200" dirty="0"/>
              <a:t> </a:t>
            </a:r>
            <a:r>
              <a:rPr lang="ru-RU" altLang="ru-RU" sz="1200" dirty="0" err="1"/>
              <a:t>кезеңге</a:t>
            </a:r>
            <a:r>
              <a:rPr lang="ru-RU" altLang="ru-RU" sz="1200" dirty="0"/>
              <a:t> </a:t>
            </a:r>
            <a:r>
              <a:rPr lang="ru-RU" altLang="ru-RU" sz="1200" dirty="0" err="1"/>
              <a:t>облыстың</a:t>
            </a:r>
            <a:r>
              <a:rPr lang="ru-RU" altLang="ru-RU" sz="1200" dirty="0"/>
              <a:t> </a:t>
            </a:r>
            <a:r>
              <a:rPr lang="ru-RU" altLang="ru-RU" sz="1200" dirty="0" err="1"/>
              <a:t>әлеуметтік-экономикалық</a:t>
            </a:r>
            <a:r>
              <a:rPr lang="ru-RU" altLang="ru-RU" sz="1200" dirty="0"/>
              <a:t> даму </a:t>
            </a:r>
            <a:r>
              <a:rPr lang="ru-RU" altLang="ru-RU" sz="1200" dirty="0" err="1"/>
              <a:t>болжамы</a:t>
            </a:r>
            <a:r>
              <a:rPr lang="ru-RU" altLang="ru-RU" sz="1200" dirty="0"/>
              <a:t> </a:t>
            </a:r>
            <a:r>
              <a:rPr lang="ru-RU" altLang="ru-RU" sz="1200" dirty="0" err="1"/>
              <a:t>құрамында</a:t>
            </a:r>
            <a:r>
              <a:rPr lang="ru-RU" altLang="ru-RU" sz="1200" dirty="0"/>
              <a:t> бюджет </a:t>
            </a:r>
            <a:r>
              <a:rPr lang="ru-RU" altLang="ru-RU" sz="1200" dirty="0" err="1"/>
              <a:t>параметрлерінің</a:t>
            </a:r>
            <a:r>
              <a:rPr lang="ru-RU" altLang="ru-RU" sz="1200" dirty="0"/>
              <a:t> </a:t>
            </a:r>
            <a:r>
              <a:rPr lang="ru-RU" altLang="ru-RU" sz="1200" dirty="0" err="1"/>
              <a:t>және</a:t>
            </a:r>
            <a:r>
              <a:rPr lang="ru-RU" altLang="ru-RU" sz="1200" dirty="0"/>
              <a:t> </a:t>
            </a:r>
            <a:r>
              <a:rPr lang="ru-RU" altLang="ru-RU" sz="1200" dirty="0" err="1"/>
              <a:t>бюджет</a:t>
            </a:r>
            <a:r>
              <a:rPr lang="ru-RU" altLang="ru-RU" sz="1200" dirty="0"/>
              <a:t> </a:t>
            </a:r>
            <a:r>
              <a:rPr lang="ru-RU" altLang="ru-RU" sz="1200" dirty="0" err="1"/>
              <a:t>саясатының</a:t>
            </a:r>
            <a:r>
              <a:rPr lang="ru-RU" altLang="ru-RU" sz="1200" dirty="0"/>
              <a:t> </a:t>
            </a:r>
            <a:r>
              <a:rPr lang="ru-RU" altLang="ru-RU" sz="1200" dirty="0" err="1"/>
              <a:t>болжамын</a:t>
            </a:r>
            <a:r>
              <a:rPr lang="ru-RU" altLang="ru-RU" sz="1200" dirty="0"/>
              <a:t> </a:t>
            </a:r>
            <a:r>
              <a:rPr lang="ru-RU" altLang="ru-RU" sz="1200" dirty="0" err="1"/>
              <a:t>анықтау</a:t>
            </a:r>
            <a:r>
              <a:rPr lang="ru-RU" altLang="ru-RU" sz="1200" dirty="0"/>
              <a:t> </a:t>
            </a:r>
            <a:endParaRPr lang="ru-RU" altLang="ru-RU" sz="1100" dirty="0"/>
          </a:p>
        </p:txBody>
      </p:sp>
      <p:sp>
        <p:nvSpPr>
          <p:cNvPr id="9220" name="Прямоугольник 16"/>
          <p:cNvSpPr>
            <a:spLocks noChangeArrowheads="1"/>
          </p:cNvSpPr>
          <p:nvPr/>
        </p:nvSpPr>
        <p:spPr bwMode="auto">
          <a:xfrm>
            <a:off x="684213" y="4437063"/>
            <a:ext cx="3167062" cy="83026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a:t>Облыстық бюджет жобасын жасау және ағымдағы қаржы жылдың                           </a:t>
            </a:r>
            <a:r>
              <a:rPr lang="ru-RU" altLang="ru-RU" sz="1200" b="1"/>
              <a:t>1 қарашасынан кешіктірмей </a:t>
            </a:r>
            <a:r>
              <a:rPr lang="ru-RU" altLang="ru-RU" sz="1200"/>
              <a:t>оны қала мәслихатына енгізу   </a:t>
            </a:r>
          </a:p>
        </p:txBody>
      </p:sp>
      <p:sp>
        <p:nvSpPr>
          <p:cNvPr id="9221" name="Прямоугольник 16"/>
          <p:cNvSpPr>
            <a:spLocks noChangeArrowheads="1"/>
          </p:cNvSpPr>
          <p:nvPr/>
        </p:nvSpPr>
        <p:spPr bwMode="auto">
          <a:xfrm>
            <a:off x="684213" y="5516563"/>
            <a:ext cx="3167062" cy="1200150"/>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kk-KZ" altLang="ru-RU" sz="1200" dirty="0"/>
              <a:t>Облыс бюджетін бекіту тураоы облыс мәслихатының шешіміне </a:t>
            </a:r>
            <a:r>
              <a:rPr lang="ru-RU" altLang="ru-RU" sz="1200" dirty="0" err="1"/>
              <a:t>қол</a:t>
            </a:r>
            <a:r>
              <a:rPr lang="ru-RU" altLang="ru-RU" sz="1200" dirty="0"/>
              <a:t> </a:t>
            </a:r>
            <a:r>
              <a:rPr lang="ru-RU" altLang="ru-RU" sz="1200" dirty="0" err="1"/>
              <a:t>қойылғаннан</a:t>
            </a:r>
            <a:r>
              <a:rPr lang="ru-RU" altLang="ru-RU" sz="1200" dirty="0"/>
              <a:t> </a:t>
            </a:r>
            <a:r>
              <a:rPr lang="ru-RU" altLang="ru-RU" sz="1200" dirty="0" err="1"/>
              <a:t>кейін</a:t>
            </a:r>
            <a:r>
              <a:rPr lang="ru-RU" altLang="ru-RU" sz="1200" dirty="0"/>
              <a:t> </a:t>
            </a:r>
            <a:r>
              <a:rPr lang="ru-RU" altLang="ru-RU" sz="1200" dirty="0" err="1"/>
              <a:t>мәслихатпен</a:t>
            </a:r>
            <a:r>
              <a:rPr lang="ru-RU" altLang="ru-RU" sz="1200" dirty="0"/>
              <a:t>                      </a:t>
            </a:r>
            <a:r>
              <a:rPr lang="ru-RU" altLang="ru-RU" sz="1200" b="1" dirty="0"/>
              <a:t>2 </a:t>
            </a:r>
            <a:r>
              <a:rPr lang="ru-RU" altLang="ru-RU" sz="1200" b="1" dirty="0" err="1"/>
              <a:t>апталық</a:t>
            </a:r>
            <a:r>
              <a:rPr lang="ru-RU" altLang="ru-RU" sz="1200" b="1" dirty="0"/>
              <a:t> </a:t>
            </a:r>
            <a:r>
              <a:rPr lang="ru-RU" altLang="ru-RU" sz="1200" b="1" dirty="0" err="1"/>
              <a:t>мерзімнен</a:t>
            </a:r>
            <a:r>
              <a:rPr lang="ru-RU" altLang="ru-RU" sz="1200" b="1" dirty="0"/>
              <a:t> </a:t>
            </a:r>
            <a:r>
              <a:rPr lang="ru-RU" altLang="ru-RU" sz="1200" b="1" dirty="0" err="1"/>
              <a:t>кешіктірмей</a:t>
            </a:r>
            <a:r>
              <a:rPr lang="ru-RU" altLang="ru-RU" sz="1200" dirty="0"/>
              <a:t> </a:t>
            </a:r>
            <a:r>
              <a:rPr lang="ru-RU" altLang="ru-RU" sz="1200" dirty="0" err="1"/>
              <a:t>үш</a:t>
            </a:r>
            <a:r>
              <a:rPr lang="ru-RU" altLang="ru-RU" sz="1200" dirty="0"/>
              <a:t> </a:t>
            </a:r>
            <a:r>
              <a:rPr lang="ru-RU" altLang="ru-RU" sz="1200" dirty="0" err="1"/>
              <a:t>жылдық</a:t>
            </a:r>
            <a:r>
              <a:rPr lang="ru-RU" altLang="ru-RU" sz="1200" dirty="0"/>
              <a:t> </a:t>
            </a:r>
            <a:r>
              <a:rPr lang="ru-RU" altLang="ru-RU" sz="1200" dirty="0" err="1"/>
              <a:t>кезеңге</a:t>
            </a:r>
            <a:r>
              <a:rPr lang="ru-RU" altLang="ru-RU" sz="1200" dirty="0"/>
              <a:t> </a:t>
            </a:r>
            <a:r>
              <a:rPr lang="ru-RU" altLang="ru-RU" sz="1200" dirty="0" err="1"/>
              <a:t>қала</a:t>
            </a:r>
            <a:r>
              <a:rPr lang="ru-RU" altLang="ru-RU" sz="1200" dirty="0"/>
              <a:t> </a:t>
            </a:r>
            <a:r>
              <a:rPr lang="ru-RU" altLang="ru-RU" sz="1200" dirty="0" err="1"/>
              <a:t>арналған</a:t>
            </a:r>
            <a:r>
              <a:rPr lang="ru-RU" altLang="ru-RU" sz="1200" dirty="0"/>
              <a:t> </a:t>
            </a:r>
            <a:r>
              <a:rPr lang="ru-RU" altLang="ru-RU" sz="1200" dirty="0" err="1"/>
              <a:t>қала</a:t>
            </a:r>
            <a:r>
              <a:rPr lang="ru-RU" altLang="ru-RU" sz="1200" dirty="0"/>
              <a:t> </a:t>
            </a:r>
            <a:r>
              <a:rPr lang="ru-RU" altLang="ru-RU" sz="1200" dirty="0" err="1"/>
              <a:t>бюджетін</a:t>
            </a:r>
            <a:r>
              <a:rPr lang="ru-RU" altLang="ru-RU" sz="1200" dirty="0"/>
              <a:t> </a:t>
            </a:r>
            <a:r>
              <a:rPr lang="ru-RU" altLang="ru-RU" sz="1200" dirty="0" err="1"/>
              <a:t>бекітуі</a:t>
            </a:r>
            <a:r>
              <a:rPr lang="ru-RU" altLang="ru-RU" sz="1200" dirty="0"/>
              <a:t> </a:t>
            </a:r>
            <a:r>
              <a:rPr lang="ru-RU" altLang="ru-RU" sz="1200" b="1" dirty="0"/>
              <a:t> </a:t>
            </a:r>
          </a:p>
        </p:txBody>
      </p:sp>
      <p:sp>
        <p:nvSpPr>
          <p:cNvPr id="9222" name="Прямоугольник 16"/>
          <p:cNvSpPr>
            <a:spLocks noChangeArrowheads="1"/>
          </p:cNvSpPr>
          <p:nvPr/>
        </p:nvSpPr>
        <p:spPr bwMode="auto">
          <a:xfrm>
            <a:off x="728663" y="3109913"/>
            <a:ext cx="3167062" cy="1014412"/>
          </a:xfrm>
          <a:prstGeom prst="rect">
            <a:avLst/>
          </a:prstGeom>
          <a:noFill/>
          <a:ln w="9525">
            <a:solidFill>
              <a:srgbClr val="000000"/>
            </a:solidFill>
            <a:miter lim="800000"/>
            <a:headEnd/>
            <a:tailEnd/>
          </a:ln>
        </p:spPr>
        <p:txBody>
          <a:bodyPr lIns="91415" tIns="45708" rIns="91415" bIns="45708">
            <a:spAutoFit/>
          </a:bodyPr>
          <a:lstStyle/>
          <a:p>
            <a:pPr algn="ctr" defTabSz="615950" eaLnBrk="1" hangingPunct="1"/>
            <a:r>
              <a:rPr lang="ru-RU" altLang="ru-RU" sz="1200" dirty="0" err="1"/>
              <a:t>Бюджеттік</a:t>
            </a:r>
            <a:r>
              <a:rPr lang="ru-RU" altLang="ru-RU" sz="1200" dirty="0"/>
              <a:t> </a:t>
            </a:r>
            <a:r>
              <a:rPr lang="ru-RU" altLang="ru-RU" sz="1200" dirty="0" err="1"/>
              <a:t>бағдарламалар</a:t>
            </a:r>
            <a:r>
              <a:rPr lang="ru-RU" altLang="ru-RU" sz="1200" dirty="0"/>
              <a:t> </a:t>
            </a:r>
            <a:r>
              <a:rPr lang="ru-RU" altLang="ru-RU" sz="1200" dirty="0" err="1"/>
              <a:t>әкімшілерінің</a:t>
            </a:r>
            <a:r>
              <a:rPr lang="ru-RU" altLang="ru-RU" sz="1200" dirty="0"/>
              <a:t> </a:t>
            </a:r>
            <a:r>
              <a:rPr lang="ru-RU" altLang="ru-RU" sz="1200" dirty="0" err="1"/>
              <a:t>бюджеттік</a:t>
            </a:r>
            <a:r>
              <a:rPr lang="ru-RU" altLang="ru-RU" sz="1200" dirty="0"/>
              <a:t> </a:t>
            </a:r>
            <a:r>
              <a:rPr lang="ru-RU" altLang="ru-RU" sz="1200" dirty="0" err="1"/>
              <a:t>өтінімдерін</a:t>
            </a:r>
            <a:r>
              <a:rPr lang="ru-RU" altLang="ru-RU" sz="1200" dirty="0"/>
              <a:t> </a:t>
            </a:r>
            <a:r>
              <a:rPr lang="ru-RU" altLang="ru-RU" sz="1200" dirty="0" err="1"/>
              <a:t>қарау</a:t>
            </a:r>
            <a:r>
              <a:rPr lang="ru-RU" altLang="ru-RU" sz="1200" dirty="0"/>
              <a:t>, </a:t>
            </a:r>
            <a:r>
              <a:rPr lang="ru-RU" altLang="ru-RU" sz="1200" dirty="0" err="1"/>
              <a:t>қорытынды</a:t>
            </a:r>
            <a:r>
              <a:rPr lang="ru-RU" altLang="ru-RU" sz="1200" dirty="0"/>
              <a:t> </a:t>
            </a:r>
            <a:r>
              <a:rPr lang="ru-RU" altLang="ru-RU" sz="1200" dirty="0" err="1"/>
              <a:t>дайындау</a:t>
            </a:r>
            <a:r>
              <a:rPr lang="ru-RU" altLang="ru-RU" sz="1200" dirty="0"/>
              <a:t> </a:t>
            </a:r>
            <a:r>
              <a:rPr lang="ru-RU" altLang="ru-RU" sz="1200" dirty="0" err="1"/>
              <a:t>және</a:t>
            </a:r>
            <a:r>
              <a:rPr lang="ru-RU" altLang="ru-RU" sz="1200" dirty="0"/>
              <a:t> </a:t>
            </a:r>
            <a:r>
              <a:rPr lang="ru-RU" altLang="ru-RU" sz="1200" dirty="0" err="1"/>
              <a:t>оларды</a:t>
            </a:r>
            <a:r>
              <a:rPr lang="ru-RU" altLang="ru-RU" sz="1200" dirty="0"/>
              <a:t> </a:t>
            </a:r>
            <a:r>
              <a:rPr lang="ru-RU" altLang="ru-RU" sz="1200" dirty="0" err="1"/>
              <a:t>облыстық</a:t>
            </a:r>
            <a:r>
              <a:rPr lang="ru-RU" altLang="ru-RU" sz="1200" dirty="0"/>
              <a:t> </a:t>
            </a:r>
            <a:r>
              <a:rPr lang="ru-RU" altLang="ru-RU" sz="1200" dirty="0" err="1"/>
              <a:t>бюджеттік</a:t>
            </a:r>
            <a:r>
              <a:rPr lang="ru-RU" altLang="ru-RU" sz="1200" dirty="0"/>
              <a:t> </a:t>
            </a:r>
            <a:r>
              <a:rPr lang="ru-RU" altLang="ru-RU" sz="1200" dirty="0" err="1"/>
              <a:t>комиссияның</a:t>
            </a:r>
            <a:r>
              <a:rPr lang="ru-RU" altLang="ru-RU" sz="1200" dirty="0"/>
              <a:t> </a:t>
            </a:r>
            <a:r>
              <a:rPr lang="ru-RU" altLang="ru-RU" sz="1200" dirty="0" err="1"/>
              <a:t>қарауына</a:t>
            </a:r>
            <a:r>
              <a:rPr lang="ru-RU" altLang="ru-RU" sz="1200" dirty="0"/>
              <a:t> </a:t>
            </a:r>
            <a:r>
              <a:rPr lang="ru-RU" altLang="ru-RU" sz="1200" dirty="0" err="1"/>
              <a:t>тапсыру</a:t>
            </a:r>
            <a:endParaRPr lang="ru-RU" altLang="ru-RU" sz="1200" dirty="0"/>
          </a:p>
        </p:txBody>
      </p:sp>
      <p:sp>
        <p:nvSpPr>
          <p:cNvPr id="9223" name="Rectangle 21"/>
          <p:cNvSpPr>
            <a:spLocks noChangeArrowheads="1"/>
          </p:cNvSpPr>
          <p:nvPr/>
        </p:nvSpPr>
        <p:spPr bwMode="auto">
          <a:xfrm>
            <a:off x="395288" y="548681"/>
            <a:ext cx="3744912" cy="792087"/>
          </a:xfrm>
          <a:prstGeom prst="rect">
            <a:avLst/>
          </a:prstGeom>
          <a:noFill/>
          <a:ln w="9525">
            <a:solidFill>
              <a:srgbClr val="000000"/>
            </a:solidFill>
            <a:miter lim="800000"/>
            <a:headEnd/>
            <a:tailEnd/>
          </a:ln>
        </p:spPr>
        <p:txBody>
          <a:bodyPr wrap="none" lIns="0" tIns="0" rIns="0" bIns="0" anchor="ctr"/>
          <a:lstStyle/>
          <a:p>
            <a:pPr algn="ctr" eaLnBrk="1" hangingPunct="1"/>
            <a:r>
              <a:rPr lang="ru-RU" altLang="ru-RU" b="1" dirty="0">
                <a:solidFill>
                  <a:srgbClr val="0066FF"/>
                </a:solidFill>
                <a:latin typeface="Trebuchet MS" pitchFamily="34" charset="0"/>
              </a:rPr>
              <a:t>БЮДЖЕТТІ ӘЗІРЛЕУ</a:t>
            </a:r>
          </a:p>
          <a:p>
            <a:pPr algn="ctr" eaLnBrk="1" hangingPunct="1"/>
            <a:r>
              <a:rPr lang="ru-RU" altLang="ru-RU" sz="1200" i="1" dirty="0"/>
              <a:t>(</a:t>
            </a:r>
            <a:r>
              <a:rPr lang="ru-RU" altLang="ru-RU" sz="1200" i="1" dirty="0" err="1"/>
              <a:t>уәкілетті</a:t>
            </a:r>
            <a:r>
              <a:rPr lang="ru-RU" altLang="ru-RU" sz="1200" i="1" dirty="0"/>
              <a:t> орган –экономика </a:t>
            </a:r>
            <a:r>
              <a:rPr lang="ru-RU" altLang="ru-RU" sz="1200" i="1" dirty="0" err="1"/>
              <a:t>және</a:t>
            </a:r>
            <a:endParaRPr lang="ru-RU" altLang="ru-RU" sz="1200" i="1" dirty="0"/>
          </a:p>
          <a:p>
            <a:pPr algn="ctr" eaLnBrk="1" hangingPunct="1"/>
            <a:r>
              <a:rPr lang="ru-RU" altLang="ru-RU" sz="1200" i="1" dirty="0"/>
              <a:t> </a:t>
            </a:r>
            <a:r>
              <a:rPr lang="ru-RU" altLang="ru-RU" sz="1200" i="1" dirty="0" err="1"/>
              <a:t>бюджжеттік</a:t>
            </a:r>
            <a:r>
              <a:rPr lang="ru-RU" altLang="ru-RU" sz="1200" i="1" dirty="0"/>
              <a:t> </a:t>
            </a:r>
            <a:r>
              <a:rPr lang="ru-RU" altLang="ru-RU" sz="1200" i="1" dirty="0" err="1"/>
              <a:t>жоспарлау</a:t>
            </a:r>
            <a:r>
              <a:rPr lang="ru-RU" altLang="ru-RU" sz="1200" i="1" dirty="0"/>
              <a:t> </a:t>
            </a:r>
            <a:r>
              <a:rPr lang="ru-RU" altLang="ru-RU" sz="1200" i="1" dirty="0" err="1"/>
              <a:t>бөоімі</a:t>
            </a:r>
            <a:r>
              <a:rPr lang="ru-RU" altLang="ru-RU" sz="1200" i="1" dirty="0"/>
              <a:t>)</a:t>
            </a:r>
          </a:p>
        </p:txBody>
      </p:sp>
      <p:sp>
        <p:nvSpPr>
          <p:cNvPr id="9" name="Rectangle 22">
            <a:extLst>
              <a:ext uri="{FF2B5EF4-FFF2-40B4-BE49-F238E27FC236}"/>
            </a:extLst>
          </p:cNvPr>
          <p:cNvSpPr>
            <a:spLocks noChangeArrowheads="1"/>
          </p:cNvSpPr>
          <p:nvPr/>
        </p:nvSpPr>
        <p:spPr bwMode="auto">
          <a:xfrm>
            <a:off x="4837113" y="548681"/>
            <a:ext cx="3816350" cy="720079"/>
          </a:xfrm>
          <a:prstGeom prst="rect">
            <a:avLst/>
          </a:prstGeom>
          <a:noFill/>
          <a:ln w="9525">
            <a:solidFill>
              <a:srgbClr val="000000"/>
            </a:solidFill>
            <a:miter lim="800000"/>
            <a:headEnd/>
            <a:tailEnd/>
          </a:ln>
          <a:effectLst/>
        </p:spPr>
        <p:txBody>
          <a:bodyPr wrap="none" lIns="0" tIns="0" rIns="0" bIns="0" anchor="ctr"/>
          <a:lstStyle/>
          <a:p>
            <a:pPr algn="ctr" eaLnBrk="1" fontAlgn="auto" hangingPunct="1">
              <a:spcBef>
                <a:spcPts val="0"/>
              </a:spcBef>
              <a:spcAft>
                <a:spcPts val="0"/>
              </a:spcAft>
              <a:defRPr/>
            </a:pPr>
            <a:r>
              <a:rPr lang="ru-RU" altLang="ru-RU" b="1" dirty="0">
                <a:solidFill>
                  <a:srgbClr val="0066FF"/>
                </a:solidFill>
                <a:latin typeface="+mn-lt"/>
                <a:cs typeface="+mn-cs"/>
              </a:rPr>
              <a:t>БЮДЖЕТТІҢ АТҚАРЫЛУЫ</a:t>
            </a:r>
          </a:p>
          <a:p>
            <a:pPr algn="ctr" eaLnBrk="1" fontAlgn="auto" hangingPunct="1">
              <a:spcBef>
                <a:spcPts val="0"/>
              </a:spcBef>
              <a:spcAft>
                <a:spcPts val="0"/>
              </a:spcAft>
              <a:defRPr/>
            </a:pPr>
            <a:r>
              <a:rPr lang="ru-RU" altLang="ru-RU" sz="1200" i="1" dirty="0">
                <a:latin typeface="Arial" panose="020B0604020202020204" pitchFamily="34" charset="0"/>
                <a:cs typeface="Arial" panose="020B0604020202020204" pitchFamily="34" charset="0"/>
              </a:rPr>
              <a:t>(</a:t>
            </a:r>
            <a:r>
              <a:rPr lang="ru-RU" altLang="ru-RU" sz="1200" i="1" dirty="0" err="1">
                <a:latin typeface="Arial" panose="020B0604020202020204" pitchFamily="34" charset="0"/>
                <a:cs typeface="Arial" panose="020B0604020202020204" pitchFamily="34" charset="0"/>
              </a:rPr>
              <a:t>уәкілетті</a:t>
            </a:r>
            <a:r>
              <a:rPr lang="ru-RU" altLang="ru-RU" sz="1200" i="1" dirty="0">
                <a:latin typeface="Arial" panose="020B0604020202020204" pitchFamily="34" charset="0"/>
                <a:cs typeface="Arial" panose="020B0604020202020204" pitchFamily="34" charset="0"/>
              </a:rPr>
              <a:t> орган – </a:t>
            </a:r>
            <a:r>
              <a:rPr lang="ru-RU" altLang="ru-RU" sz="1200" i="1" dirty="0" err="1">
                <a:latin typeface="Arial" panose="020B0604020202020204" pitchFamily="34" charset="0"/>
                <a:cs typeface="Arial" panose="020B0604020202020204" pitchFamily="34" charset="0"/>
              </a:rPr>
              <a:t>қаржы</a:t>
            </a:r>
            <a:r>
              <a:rPr lang="ru-RU" altLang="ru-RU" sz="1200" i="1" dirty="0">
                <a:latin typeface="Arial" panose="020B0604020202020204" pitchFamily="34" charset="0"/>
                <a:cs typeface="Arial" panose="020B0604020202020204" pitchFamily="34" charset="0"/>
              </a:rPr>
              <a:t> </a:t>
            </a:r>
            <a:r>
              <a:rPr lang="ru-RU" altLang="ru-RU" sz="1200" i="1" dirty="0" err="1">
                <a:latin typeface="Arial" panose="020B0604020202020204" pitchFamily="34" charset="0"/>
                <a:cs typeface="Arial" panose="020B0604020202020204" pitchFamily="34" charset="0"/>
              </a:rPr>
              <a:t>басқармасы</a:t>
            </a:r>
            <a:r>
              <a:rPr lang="ru-RU" altLang="ru-RU" sz="1200" i="1" dirty="0">
                <a:latin typeface="Arial" panose="020B0604020202020204" pitchFamily="34" charset="0"/>
                <a:cs typeface="Arial" panose="020B0604020202020204" pitchFamily="34" charset="0"/>
              </a:rPr>
              <a:t>)</a:t>
            </a:r>
          </a:p>
          <a:p>
            <a:pPr algn="ctr" eaLnBrk="1" hangingPunct="1">
              <a:defRPr/>
            </a:pPr>
            <a:endParaRPr lang="ru-RU" altLang="ru-RU" sz="1200" i="1" kern="0" dirty="0">
              <a:solidFill>
                <a:srgbClr val="000000"/>
              </a:solidFill>
              <a:cs typeface="Arial"/>
            </a:endParaRPr>
          </a:p>
        </p:txBody>
      </p:sp>
      <p:sp>
        <p:nvSpPr>
          <p:cNvPr id="10" name="AutoShape 23">
            <a:extLst>
              <a:ext uri="{FF2B5EF4-FFF2-40B4-BE49-F238E27FC236}"/>
            </a:extLst>
          </p:cNvPr>
          <p:cNvSpPr>
            <a:spLocks noChangeArrowheads="1"/>
          </p:cNvSpPr>
          <p:nvPr/>
        </p:nvSpPr>
        <p:spPr bwMode="auto">
          <a:xfrm>
            <a:off x="2123728" y="1412776"/>
            <a:ext cx="431800" cy="2714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1" name="AutoShape 24">
            <a:extLst>
              <a:ext uri="{FF2B5EF4-FFF2-40B4-BE49-F238E27FC236}"/>
            </a:extLst>
          </p:cNvPr>
          <p:cNvSpPr>
            <a:spLocks noChangeArrowheads="1"/>
          </p:cNvSpPr>
          <p:nvPr/>
        </p:nvSpPr>
        <p:spPr bwMode="auto">
          <a:xfrm>
            <a:off x="2051720" y="2708920"/>
            <a:ext cx="431800" cy="2286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2" name="AutoShape 27">
            <a:extLst>
              <a:ext uri="{FF2B5EF4-FFF2-40B4-BE49-F238E27FC236}"/>
            </a:extLst>
          </p:cNvPr>
          <p:cNvSpPr>
            <a:spLocks noChangeArrowheads="1"/>
          </p:cNvSpPr>
          <p:nvPr/>
        </p:nvSpPr>
        <p:spPr bwMode="auto">
          <a:xfrm>
            <a:off x="2051050" y="4124325"/>
            <a:ext cx="431800" cy="3127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13" name="AutoShape 39">
            <a:extLst>
              <a:ext uri="{FF2B5EF4-FFF2-40B4-BE49-F238E27FC236}"/>
            </a:extLst>
          </p:cNvPr>
          <p:cNvSpPr>
            <a:spLocks noChangeArrowheads="1"/>
          </p:cNvSpPr>
          <p:nvPr/>
        </p:nvSpPr>
        <p:spPr bwMode="auto">
          <a:xfrm>
            <a:off x="2051050" y="5083175"/>
            <a:ext cx="358775" cy="43338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29" name="Прямоугольник 16"/>
          <p:cNvSpPr>
            <a:spLocks noChangeArrowheads="1"/>
          </p:cNvSpPr>
          <p:nvPr/>
        </p:nvSpPr>
        <p:spPr bwMode="auto">
          <a:xfrm>
            <a:off x="5148263" y="1772816"/>
            <a:ext cx="3240087" cy="830972"/>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t>Төлемдер</a:t>
            </a:r>
            <a:r>
              <a:rPr lang="ru-RU" altLang="ru-RU" sz="1200" dirty="0"/>
              <a:t> мен </a:t>
            </a:r>
            <a:r>
              <a:rPr lang="ru-RU" altLang="ru-RU" sz="1200" dirty="0" err="1"/>
              <a:t>міндеттемелер</a:t>
            </a:r>
            <a:r>
              <a:rPr lang="ru-RU" altLang="ru-RU" sz="1200" dirty="0"/>
              <a:t> </a:t>
            </a:r>
            <a:r>
              <a:rPr lang="ru-RU" altLang="ru-RU" sz="1200" dirty="0" err="1"/>
              <a:t>бойынша</a:t>
            </a:r>
            <a:r>
              <a:rPr lang="ru-RU" altLang="ru-RU" sz="1200" dirty="0"/>
              <a:t> </a:t>
            </a:r>
            <a:r>
              <a:rPr lang="ru-RU" altLang="ru-RU" sz="1200" dirty="0" err="1"/>
              <a:t>түсімдер</a:t>
            </a:r>
            <a:r>
              <a:rPr lang="ru-RU" altLang="ru-RU" sz="1200" dirty="0"/>
              <a:t> </a:t>
            </a:r>
            <a:r>
              <a:rPr lang="ru-RU" altLang="ru-RU" sz="1200" dirty="0" err="1"/>
              <a:t>және</a:t>
            </a:r>
            <a:r>
              <a:rPr lang="ru-RU" altLang="ru-RU" sz="1200" dirty="0"/>
              <a:t> </a:t>
            </a:r>
            <a:r>
              <a:rPr lang="ru-RU" altLang="ru-RU" sz="1200" dirty="0" err="1"/>
              <a:t>қаржыландырудың</a:t>
            </a:r>
            <a:r>
              <a:rPr lang="ru-RU" altLang="ru-RU" sz="1200" dirty="0"/>
              <a:t> </a:t>
            </a:r>
            <a:r>
              <a:rPr lang="ru-RU" altLang="ru-RU" sz="1200" dirty="0" err="1"/>
              <a:t>жиынтық</a:t>
            </a:r>
            <a:r>
              <a:rPr lang="ru-RU" altLang="ru-RU" sz="1200" dirty="0"/>
              <a:t> </a:t>
            </a:r>
            <a:r>
              <a:rPr lang="ru-RU" altLang="ru-RU" sz="1200" dirty="0" err="1"/>
              <a:t>жоспарын</a:t>
            </a:r>
            <a:r>
              <a:rPr lang="ru-RU" altLang="ru-RU" sz="1200" dirty="0"/>
              <a:t> </a:t>
            </a:r>
            <a:r>
              <a:rPr lang="ru-RU" altLang="ru-RU" sz="1200" dirty="0" err="1"/>
              <a:t>қалыптастыру</a:t>
            </a:r>
            <a:r>
              <a:rPr lang="ru-RU" altLang="ru-RU" sz="1200" dirty="0"/>
              <a:t> </a:t>
            </a:r>
            <a:r>
              <a:rPr lang="ru-RU" altLang="ru-RU" sz="1200" dirty="0" err="1"/>
              <a:t>және</a:t>
            </a:r>
            <a:r>
              <a:rPr lang="ru-RU" altLang="ru-RU" sz="1200" dirty="0"/>
              <a:t> </a:t>
            </a:r>
            <a:r>
              <a:rPr lang="ru-RU" altLang="ru-RU" sz="1200" dirty="0" err="1"/>
              <a:t>бекіту</a:t>
            </a:r>
            <a:endParaRPr lang="ru-RU" altLang="ru-RU" sz="1200" dirty="0"/>
          </a:p>
        </p:txBody>
      </p:sp>
      <p:sp>
        <p:nvSpPr>
          <p:cNvPr id="15" name="AutoShape 41">
            <a:extLst>
              <a:ext uri="{FF2B5EF4-FFF2-40B4-BE49-F238E27FC236}"/>
            </a:extLst>
          </p:cNvPr>
          <p:cNvSpPr>
            <a:spLocks noChangeArrowheads="1"/>
          </p:cNvSpPr>
          <p:nvPr/>
        </p:nvSpPr>
        <p:spPr bwMode="auto">
          <a:xfrm>
            <a:off x="6660232" y="1340768"/>
            <a:ext cx="431800" cy="360362"/>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9231" name="Прямоугольник 16"/>
          <p:cNvSpPr>
            <a:spLocks noChangeArrowheads="1"/>
          </p:cNvSpPr>
          <p:nvPr/>
        </p:nvSpPr>
        <p:spPr bwMode="auto">
          <a:xfrm>
            <a:off x="5219700" y="3068961"/>
            <a:ext cx="3313113" cy="64630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b="1" dirty="0" err="1"/>
              <a:t>Қаржы</a:t>
            </a:r>
            <a:r>
              <a:rPr lang="ru-RU" altLang="ru-RU" sz="1200" b="1" dirty="0"/>
              <a:t> </a:t>
            </a:r>
            <a:r>
              <a:rPr lang="ru-RU" altLang="ru-RU" sz="1200" b="1" dirty="0" err="1"/>
              <a:t>жылы</a:t>
            </a:r>
            <a:r>
              <a:rPr lang="ru-RU" altLang="ru-RU" sz="1200" b="1" dirty="0"/>
              <a:t> </a:t>
            </a:r>
            <a:r>
              <a:rPr lang="ru-RU" altLang="ru-RU" sz="1200" b="1" dirty="0" err="1"/>
              <a:t>ішінде</a:t>
            </a:r>
            <a:r>
              <a:rPr lang="ru-RU" altLang="ru-RU" sz="1200" b="1" dirty="0"/>
              <a:t> </a:t>
            </a:r>
            <a:r>
              <a:rPr lang="ru-RU" altLang="ru-RU" sz="1200" dirty="0" err="1"/>
              <a:t>қала</a:t>
            </a:r>
            <a:r>
              <a:rPr lang="ru-RU" altLang="ru-RU" sz="1200" dirty="0"/>
              <a:t> </a:t>
            </a:r>
            <a:r>
              <a:rPr lang="ru-RU" altLang="ru-RU" sz="1200" dirty="0" err="1"/>
              <a:t>бюджетінің</a:t>
            </a:r>
            <a:r>
              <a:rPr lang="ru-RU" altLang="ru-RU" sz="1200" dirty="0"/>
              <a:t> </a:t>
            </a:r>
            <a:r>
              <a:rPr lang="ru-RU" altLang="ru-RU" sz="1200" dirty="0" err="1"/>
              <a:t>атқарылуы</a:t>
            </a:r>
            <a:r>
              <a:rPr lang="ru-RU" altLang="ru-RU" sz="1200" dirty="0"/>
              <a:t> </a:t>
            </a:r>
            <a:r>
              <a:rPr lang="ru-RU" altLang="ru-RU" sz="1200" dirty="0" err="1"/>
              <a:t>бойынша</a:t>
            </a:r>
            <a:r>
              <a:rPr lang="ru-RU" altLang="ru-RU" sz="1200" dirty="0"/>
              <a:t> </a:t>
            </a:r>
            <a:r>
              <a:rPr lang="ru-RU" altLang="ru-RU" sz="1200" dirty="0" err="1"/>
              <a:t>іс-шаралар</a:t>
            </a:r>
            <a:r>
              <a:rPr lang="ru-RU" altLang="ru-RU" sz="1200" dirty="0"/>
              <a:t> </a:t>
            </a:r>
            <a:r>
              <a:rPr lang="ru-RU" altLang="ru-RU" sz="1200" dirty="0" err="1"/>
              <a:t>кешенін</a:t>
            </a:r>
            <a:r>
              <a:rPr lang="ru-RU" altLang="ru-RU" sz="1200" dirty="0"/>
              <a:t> </a:t>
            </a:r>
            <a:r>
              <a:rPr lang="ru-RU" altLang="ru-RU" sz="1200" dirty="0" err="1"/>
              <a:t>өткізу</a:t>
            </a:r>
            <a:endParaRPr lang="ru-RU" altLang="ru-RU" sz="1200" b="1" dirty="0"/>
          </a:p>
        </p:txBody>
      </p:sp>
      <p:sp>
        <p:nvSpPr>
          <p:cNvPr id="9232" name="Прямоугольник 16"/>
          <p:cNvSpPr>
            <a:spLocks noChangeArrowheads="1"/>
          </p:cNvSpPr>
          <p:nvPr/>
        </p:nvSpPr>
        <p:spPr bwMode="auto">
          <a:xfrm>
            <a:off x="5219700" y="4221162"/>
            <a:ext cx="3211513" cy="1008037"/>
          </a:xfrm>
          <a:prstGeom prst="rect">
            <a:avLst/>
          </a:prstGeom>
          <a:noFill/>
          <a:ln w="9525">
            <a:solidFill>
              <a:srgbClr val="000000"/>
            </a:solidFill>
            <a:miter lim="800000"/>
            <a:headEnd/>
            <a:tailEnd/>
          </a:ln>
        </p:spPr>
        <p:txBody>
          <a:bodyPr wrap="square" lIns="91415" tIns="45708" rIns="91415" bIns="45708">
            <a:spAutoFit/>
          </a:bodyPr>
          <a:lstStyle/>
          <a:p>
            <a:pPr algn="ctr" defTabSz="615950" eaLnBrk="1" hangingPunct="1"/>
            <a:r>
              <a:rPr lang="ru-RU" altLang="ru-RU" sz="1200" dirty="0" err="1"/>
              <a:t>Бюджеттік</a:t>
            </a:r>
            <a:r>
              <a:rPr lang="ru-RU" altLang="ru-RU" sz="1200" dirty="0"/>
              <a:t> мониторинг </a:t>
            </a:r>
            <a:r>
              <a:rPr lang="ru-RU" altLang="ru-RU" sz="1200" dirty="0" err="1"/>
              <a:t>және</a:t>
            </a:r>
            <a:r>
              <a:rPr lang="ru-RU" altLang="ru-RU" sz="1200" dirty="0"/>
              <a:t> бюджет </a:t>
            </a:r>
            <a:r>
              <a:rPr lang="ru-RU" altLang="ru-RU" sz="1200" dirty="0" err="1"/>
              <a:t>қаражатын</a:t>
            </a:r>
            <a:r>
              <a:rPr lang="ru-RU" altLang="ru-RU" sz="1200" dirty="0"/>
              <a:t> </a:t>
            </a:r>
            <a:r>
              <a:rPr lang="ru-RU" altLang="ru-RU" sz="1200" dirty="0" err="1"/>
              <a:t>басқару</a:t>
            </a:r>
            <a:r>
              <a:rPr lang="ru-RU" altLang="ru-RU" sz="1200" dirty="0"/>
              <a:t> </a:t>
            </a:r>
            <a:r>
              <a:rPr lang="ru-RU" altLang="ru-RU" sz="1200" dirty="0" err="1"/>
              <a:t>тиімділігіне</a:t>
            </a:r>
            <a:r>
              <a:rPr lang="ru-RU" altLang="ru-RU" sz="1200" dirty="0"/>
              <a:t> </a:t>
            </a:r>
            <a:r>
              <a:rPr lang="ru-RU" altLang="ru-RU" sz="1200" dirty="0" err="1"/>
              <a:t>бағалау</a:t>
            </a:r>
            <a:r>
              <a:rPr lang="ru-RU" altLang="ru-RU" sz="1200" dirty="0"/>
              <a:t> </a:t>
            </a:r>
            <a:r>
              <a:rPr lang="ru-RU" altLang="ru-RU" sz="1200" dirty="0" err="1"/>
              <a:t>жүргізу</a:t>
            </a:r>
            <a:r>
              <a:rPr lang="ru-RU" altLang="ru-RU" sz="1200" dirty="0"/>
              <a:t>, </a:t>
            </a:r>
            <a:r>
              <a:rPr lang="ru-RU" altLang="ru-RU" sz="1200" dirty="0" err="1"/>
              <a:t>бюджеттің</a:t>
            </a:r>
            <a:r>
              <a:rPr lang="ru-RU" altLang="ru-RU" sz="1200" dirty="0"/>
              <a:t> </a:t>
            </a:r>
            <a:r>
              <a:rPr lang="ru-RU" altLang="ru-RU" sz="1200" dirty="0" err="1"/>
              <a:t>атқарылуы</a:t>
            </a:r>
            <a:r>
              <a:rPr lang="ru-RU" altLang="ru-RU" sz="1200" dirty="0"/>
              <a:t> </a:t>
            </a:r>
            <a:r>
              <a:rPr lang="ru-RU" altLang="ru-RU" sz="1200" dirty="0" err="1"/>
              <a:t>туралы</a:t>
            </a:r>
            <a:r>
              <a:rPr lang="ru-RU" altLang="ru-RU" sz="1200" dirty="0"/>
              <a:t>               </a:t>
            </a:r>
            <a:r>
              <a:rPr lang="ru-RU" altLang="ru-RU" sz="1200" b="1" dirty="0"/>
              <a:t>ай </a:t>
            </a:r>
            <a:r>
              <a:rPr lang="ru-RU" altLang="ru-RU" sz="1200" b="1" dirty="0" err="1"/>
              <a:t>сайынғы</a:t>
            </a:r>
            <a:r>
              <a:rPr lang="ru-RU" altLang="ru-RU" sz="1200" dirty="0"/>
              <a:t> </a:t>
            </a:r>
            <a:r>
              <a:rPr lang="ru-RU" altLang="ru-RU" sz="1200" dirty="0" err="1"/>
              <a:t>есептер</a:t>
            </a:r>
            <a:r>
              <a:rPr lang="ru-RU" altLang="ru-RU" sz="1200" dirty="0"/>
              <a:t> </a:t>
            </a:r>
            <a:r>
              <a:rPr lang="ru-RU" altLang="ru-RU" sz="1200" dirty="0" err="1"/>
              <a:t>жасау</a:t>
            </a:r>
            <a:r>
              <a:rPr lang="ru-RU" altLang="ru-RU" sz="1200" dirty="0"/>
              <a:t>  </a:t>
            </a:r>
          </a:p>
        </p:txBody>
      </p:sp>
      <p:sp>
        <p:nvSpPr>
          <p:cNvPr id="18" name="Прямоугольник 16">
            <a:extLst>
              <a:ext uri="{FF2B5EF4-FFF2-40B4-BE49-F238E27FC236}"/>
            </a:extLst>
          </p:cNvPr>
          <p:cNvSpPr>
            <a:spLocks noChangeArrowheads="1"/>
          </p:cNvSpPr>
          <p:nvPr/>
        </p:nvSpPr>
        <p:spPr bwMode="auto">
          <a:xfrm>
            <a:off x="5219700" y="5516563"/>
            <a:ext cx="3240088" cy="830262"/>
          </a:xfrm>
          <a:prstGeom prst="rect">
            <a:avLst/>
          </a:prstGeom>
          <a:noFill/>
          <a:ln w="9525">
            <a:solidFill>
              <a:srgbClr val="000000"/>
            </a:solidFill>
            <a:miter lim="800000"/>
            <a:headEnd/>
            <a:tailEnd/>
          </a:ln>
        </p:spPr>
        <p:txBody>
          <a:bodyPr lIns="91415" tIns="45708" rIns="91415" bIns="45708">
            <a:spAutoFit/>
          </a:bodyPr>
          <a:lstStyle>
            <a:lvl1pPr defTabSz="615950">
              <a:defRPr sz="1100">
                <a:solidFill>
                  <a:schemeClr val="tx1"/>
                </a:solidFill>
                <a:latin typeface="Arial" charset="0"/>
              </a:defRPr>
            </a:lvl1pPr>
            <a:lvl2pPr marL="742950" indent="-285750" defTabSz="615950">
              <a:defRPr sz="1100">
                <a:solidFill>
                  <a:schemeClr val="tx1"/>
                </a:solidFill>
                <a:latin typeface="Arial" charset="0"/>
              </a:defRPr>
            </a:lvl2pPr>
            <a:lvl3pPr marL="1143000" indent="-228600" defTabSz="615950">
              <a:defRPr sz="1100">
                <a:solidFill>
                  <a:schemeClr val="tx1"/>
                </a:solidFill>
                <a:latin typeface="Arial" charset="0"/>
              </a:defRPr>
            </a:lvl3pPr>
            <a:lvl4pPr marL="1600200" indent="-228600" defTabSz="615950">
              <a:defRPr sz="1100">
                <a:solidFill>
                  <a:schemeClr val="tx1"/>
                </a:solidFill>
                <a:latin typeface="Arial" charset="0"/>
              </a:defRPr>
            </a:lvl4pPr>
            <a:lvl5pPr marL="2057400" indent="-228600" defTabSz="615950">
              <a:defRPr sz="1100">
                <a:solidFill>
                  <a:schemeClr val="tx1"/>
                </a:solidFill>
                <a:latin typeface="Arial" charset="0"/>
              </a:defRPr>
            </a:lvl5pPr>
            <a:lvl6pPr marL="2514600" indent="-228600" defTabSz="615950" eaLnBrk="0" fontAlgn="base" hangingPunct="0">
              <a:spcBef>
                <a:spcPct val="0"/>
              </a:spcBef>
              <a:spcAft>
                <a:spcPct val="0"/>
              </a:spcAft>
              <a:defRPr sz="1100">
                <a:solidFill>
                  <a:schemeClr val="tx1"/>
                </a:solidFill>
                <a:latin typeface="Arial" charset="0"/>
              </a:defRPr>
            </a:lvl6pPr>
            <a:lvl7pPr marL="2971800" indent="-228600" defTabSz="615950" eaLnBrk="0" fontAlgn="base" hangingPunct="0">
              <a:spcBef>
                <a:spcPct val="0"/>
              </a:spcBef>
              <a:spcAft>
                <a:spcPct val="0"/>
              </a:spcAft>
              <a:defRPr sz="1100">
                <a:solidFill>
                  <a:schemeClr val="tx1"/>
                </a:solidFill>
                <a:latin typeface="Arial" charset="0"/>
              </a:defRPr>
            </a:lvl7pPr>
            <a:lvl8pPr marL="3429000" indent="-228600" defTabSz="615950" eaLnBrk="0" fontAlgn="base" hangingPunct="0">
              <a:spcBef>
                <a:spcPct val="0"/>
              </a:spcBef>
              <a:spcAft>
                <a:spcPct val="0"/>
              </a:spcAft>
              <a:defRPr sz="1100">
                <a:solidFill>
                  <a:schemeClr val="tx1"/>
                </a:solidFill>
                <a:latin typeface="Arial" charset="0"/>
              </a:defRPr>
            </a:lvl8pPr>
            <a:lvl9pPr marL="3886200" indent="-228600" defTabSz="615950" eaLnBrk="0" fontAlgn="base" hangingPunct="0">
              <a:spcBef>
                <a:spcPct val="0"/>
              </a:spcBef>
              <a:spcAft>
                <a:spcPct val="0"/>
              </a:spcAft>
              <a:defRPr sz="1100">
                <a:solidFill>
                  <a:schemeClr val="tx1"/>
                </a:solidFill>
                <a:latin typeface="Arial" charset="0"/>
              </a:defRPr>
            </a:lvl9pPr>
          </a:lstStyle>
          <a:p>
            <a:pPr algn="ctr" eaLnBrk="1" fontAlgn="auto" hangingPunct="1">
              <a:spcBef>
                <a:spcPts val="0"/>
              </a:spcBef>
              <a:spcAft>
                <a:spcPts val="0"/>
              </a:spcAft>
              <a:defRPr/>
            </a:pPr>
            <a:r>
              <a:rPr lang="ru-RU" altLang="ru-RU" sz="1200" dirty="0" err="1">
                <a:cs typeface="+mn-cs"/>
              </a:rPr>
              <a:t>Облыстық</a:t>
            </a:r>
            <a:r>
              <a:rPr lang="ru-RU" altLang="ru-RU" sz="1200" dirty="0">
                <a:cs typeface="+mn-cs"/>
              </a:rPr>
              <a:t> </a:t>
            </a:r>
            <a:r>
              <a:rPr lang="ru-RU" altLang="ru-RU" sz="1200" dirty="0" err="1">
                <a:cs typeface="+mn-cs"/>
              </a:rPr>
              <a:t>мәслихатқа</a:t>
            </a:r>
            <a:r>
              <a:rPr lang="ru-RU" altLang="ru-RU" sz="1200" dirty="0">
                <a:cs typeface="+mn-cs"/>
              </a:rPr>
              <a:t> </a:t>
            </a:r>
            <a:r>
              <a:rPr lang="kk-KZ" altLang="ru-RU" sz="1200" b="1" dirty="0">
                <a:cs typeface="+mn-cs"/>
              </a:rPr>
              <a:t>үстіміздегі</a:t>
            </a:r>
            <a:r>
              <a:rPr lang="ru-RU" altLang="ru-RU" sz="1200" b="1" dirty="0">
                <a:cs typeface="+mn-cs"/>
              </a:rPr>
              <a:t> </a:t>
            </a:r>
            <a:r>
              <a:rPr lang="ru-RU" altLang="ru-RU" sz="1200" b="1" dirty="0" err="1">
                <a:cs typeface="+mn-cs"/>
              </a:rPr>
              <a:t>жылғы</a:t>
            </a:r>
            <a:r>
              <a:rPr lang="ru-RU" altLang="ru-RU" sz="1200" b="1" dirty="0">
                <a:cs typeface="+mn-cs"/>
              </a:rPr>
              <a:t> </a:t>
            </a:r>
          </a:p>
          <a:p>
            <a:pPr algn="ctr" eaLnBrk="1" fontAlgn="auto" hangingPunct="1">
              <a:spcBef>
                <a:spcPts val="0"/>
              </a:spcBef>
              <a:spcAft>
                <a:spcPts val="0"/>
              </a:spcAft>
              <a:defRPr/>
            </a:pPr>
            <a:r>
              <a:rPr lang="ru-RU" altLang="ru-RU" sz="1200" b="1" dirty="0">
                <a:cs typeface="+mn-cs"/>
              </a:rPr>
              <a:t>1 </a:t>
            </a:r>
            <a:r>
              <a:rPr lang="ru-RU" altLang="ru-RU" sz="1200" b="1" dirty="0" err="1">
                <a:cs typeface="+mn-cs"/>
              </a:rPr>
              <a:t>сәуірге</a:t>
            </a:r>
            <a:r>
              <a:rPr lang="ru-RU" altLang="ru-RU" sz="1200" b="1" dirty="0">
                <a:cs typeface="+mn-cs"/>
              </a:rPr>
              <a:t> </a:t>
            </a:r>
            <a:r>
              <a:rPr lang="ru-RU" altLang="ru-RU" sz="1200" b="1" dirty="0" err="1">
                <a:cs typeface="+mn-cs"/>
              </a:rPr>
              <a:t>дейін</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қаржы</a:t>
            </a:r>
            <a:r>
              <a:rPr lang="ru-RU" altLang="ru-RU" sz="1200" dirty="0">
                <a:cs typeface="+mn-cs"/>
              </a:rPr>
              <a:t> </a:t>
            </a:r>
            <a:r>
              <a:rPr lang="ru-RU" altLang="ru-RU" sz="1200" dirty="0" err="1">
                <a:cs typeface="+mn-cs"/>
              </a:rPr>
              <a:t>жылы</a:t>
            </a:r>
            <a:r>
              <a:rPr lang="ru-RU" altLang="ru-RU" sz="1200" dirty="0">
                <a:cs typeface="+mn-cs"/>
              </a:rPr>
              <a:t> </a:t>
            </a:r>
            <a:r>
              <a:rPr lang="ru-RU" altLang="ru-RU" sz="1200" dirty="0" err="1">
                <a:cs typeface="+mn-cs"/>
              </a:rPr>
              <a:t>ішіндегі</a:t>
            </a:r>
            <a:r>
              <a:rPr lang="ru-RU" altLang="ru-RU" sz="1200" dirty="0">
                <a:cs typeface="+mn-cs"/>
              </a:rPr>
              <a:t> </a:t>
            </a:r>
            <a:r>
              <a:rPr lang="ru-RU" altLang="ru-RU" sz="1200" dirty="0" err="1">
                <a:cs typeface="+mn-cs"/>
              </a:rPr>
              <a:t>облыстық</a:t>
            </a:r>
            <a:r>
              <a:rPr lang="ru-RU" altLang="ru-RU" sz="1200" dirty="0">
                <a:cs typeface="+mn-cs"/>
              </a:rPr>
              <a:t> </a:t>
            </a:r>
            <a:r>
              <a:rPr lang="ru-RU" altLang="ru-RU" sz="1200" dirty="0" err="1">
                <a:cs typeface="+mn-cs"/>
              </a:rPr>
              <a:t>бюджеттің</a:t>
            </a:r>
            <a:r>
              <a:rPr lang="ru-RU" altLang="ru-RU" sz="1200" dirty="0">
                <a:cs typeface="+mn-cs"/>
              </a:rPr>
              <a:t> </a:t>
            </a:r>
            <a:r>
              <a:rPr lang="ru-RU" altLang="ru-RU" sz="1200" dirty="0" err="1">
                <a:cs typeface="+mn-cs"/>
              </a:rPr>
              <a:t>атқарылуы</a:t>
            </a:r>
            <a:r>
              <a:rPr lang="ru-RU" altLang="ru-RU" sz="1200" dirty="0">
                <a:cs typeface="+mn-cs"/>
              </a:rPr>
              <a:t> </a:t>
            </a:r>
            <a:r>
              <a:rPr lang="ru-RU" altLang="ru-RU" sz="1200" dirty="0" err="1">
                <a:cs typeface="+mn-cs"/>
              </a:rPr>
              <a:t>туралы</a:t>
            </a:r>
            <a:r>
              <a:rPr lang="ru-RU" altLang="ru-RU" sz="1200" dirty="0">
                <a:cs typeface="+mn-cs"/>
              </a:rPr>
              <a:t> </a:t>
            </a:r>
            <a:r>
              <a:rPr lang="ru-RU" altLang="ru-RU" sz="1200" dirty="0" err="1">
                <a:cs typeface="+mn-cs"/>
              </a:rPr>
              <a:t>жылдық</a:t>
            </a:r>
            <a:r>
              <a:rPr lang="ru-RU" altLang="ru-RU" sz="1200" dirty="0">
                <a:cs typeface="+mn-cs"/>
              </a:rPr>
              <a:t> </a:t>
            </a:r>
            <a:r>
              <a:rPr lang="ru-RU" altLang="ru-RU" sz="1200" dirty="0" err="1">
                <a:cs typeface="+mn-cs"/>
              </a:rPr>
              <a:t>есепті</a:t>
            </a:r>
            <a:r>
              <a:rPr lang="ru-RU" altLang="ru-RU" sz="1200" dirty="0">
                <a:cs typeface="+mn-cs"/>
              </a:rPr>
              <a:t> </a:t>
            </a:r>
            <a:r>
              <a:rPr lang="ru-RU" altLang="ru-RU" sz="1200" dirty="0" err="1">
                <a:cs typeface="+mn-cs"/>
              </a:rPr>
              <a:t>ұсыну</a:t>
            </a:r>
            <a:r>
              <a:rPr lang="ru-RU" altLang="ru-RU" sz="1200" dirty="0">
                <a:cs typeface="+mn-cs"/>
              </a:rPr>
              <a:t>                         </a:t>
            </a:r>
            <a:endParaRPr lang="ru-RU" altLang="ru-RU" sz="1200" kern="0" dirty="0">
              <a:cs typeface="Arial"/>
            </a:endParaRPr>
          </a:p>
        </p:txBody>
      </p:sp>
      <p:sp>
        <p:nvSpPr>
          <p:cNvPr id="19" name="AutoShape 46">
            <a:extLst>
              <a:ext uri="{FF2B5EF4-FFF2-40B4-BE49-F238E27FC236}"/>
            </a:extLst>
          </p:cNvPr>
          <p:cNvSpPr>
            <a:spLocks noChangeArrowheads="1"/>
          </p:cNvSpPr>
          <p:nvPr/>
        </p:nvSpPr>
        <p:spPr bwMode="auto">
          <a:xfrm>
            <a:off x="6588224" y="2708920"/>
            <a:ext cx="431800" cy="177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0" name="AutoShape 47">
            <a:extLst>
              <a:ext uri="{FF2B5EF4-FFF2-40B4-BE49-F238E27FC236}"/>
            </a:extLst>
          </p:cNvPr>
          <p:cNvSpPr>
            <a:spLocks noChangeArrowheads="1"/>
          </p:cNvSpPr>
          <p:nvPr/>
        </p:nvSpPr>
        <p:spPr bwMode="auto">
          <a:xfrm>
            <a:off x="6659563" y="5051425"/>
            <a:ext cx="431800" cy="465138"/>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1" name="AutoShape 48">
            <a:extLst>
              <a:ext uri="{FF2B5EF4-FFF2-40B4-BE49-F238E27FC236}"/>
            </a:extLst>
          </p:cNvPr>
          <p:cNvSpPr>
            <a:spLocks noChangeArrowheads="1"/>
          </p:cNvSpPr>
          <p:nvPr/>
        </p:nvSpPr>
        <p:spPr bwMode="auto">
          <a:xfrm>
            <a:off x="6588125" y="3789363"/>
            <a:ext cx="431800" cy="431800"/>
          </a:xfrm>
          <a:prstGeom prst="downArrow">
            <a:avLst>
              <a:gd name="adj1" fmla="val 50000"/>
              <a:gd name="adj2" fmla="val 25000"/>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
        <p:nvSpPr>
          <p:cNvPr id="22" name="AutoShape 49">
            <a:extLst>
              <a:ext uri="{FF2B5EF4-FFF2-40B4-BE49-F238E27FC236}"/>
            </a:extLst>
          </p:cNvPr>
          <p:cNvSpPr>
            <a:spLocks noChangeArrowheads="1"/>
          </p:cNvSpPr>
          <p:nvPr/>
        </p:nvSpPr>
        <p:spPr bwMode="auto">
          <a:xfrm flipV="1">
            <a:off x="4139952" y="836712"/>
            <a:ext cx="719138" cy="287685"/>
          </a:xfrm>
          <a:prstGeom prst="rightArrow">
            <a:avLst>
              <a:gd name="adj1" fmla="val 50000"/>
              <a:gd name="adj2" fmla="val 62225"/>
            </a:avLst>
          </a:prstGeom>
          <a:noFill/>
          <a:ln w="9525">
            <a:solidFill>
              <a:srgbClr val="000000"/>
            </a:solidFill>
            <a:miter lim="800000"/>
            <a:headEnd/>
            <a:tailEnd/>
          </a:ln>
          <a:effectLst/>
        </p:spPr>
        <p:txBody>
          <a:bodyPr wrap="none" lIns="0" tIns="0" rIns="0" bIns="0" anchor="ctr"/>
          <a:lstStyle>
            <a:lvl1pPr>
              <a:defRPr sz="1100">
                <a:solidFill>
                  <a:schemeClr val="tx1"/>
                </a:solidFill>
                <a:latin typeface="Arial" charset="0"/>
              </a:defRPr>
            </a:lvl1pPr>
            <a:lvl2pPr marL="742950" indent="-285750">
              <a:defRPr sz="1100">
                <a:solidFill>
                  <a:schemeClr val="tx1"/>
                </a:solidFill>
                <a:latin typeface="Arial" charset="0"/>
              </a:defRPr>
            </a:lvl2pPr>
            <a:lvl3pPr marL="1143000" indent="-228600">
              <a:defRPr sz="1100">
                <a:solidFill>
                  <a:schemeClr val="tx1"/>
                </a:solidFill>
                <a:latin typeface="Arial" charset="0"/>
              </a:defRPr>
            </a:lvl3pPr>
            <a:lvl4pPr marL="1600200" indent="-228600">
              <a:defRPr sz="1100">
                <a:solidFill>
                  <a:schemeClr val="tx1"/>
                </a:solidFill>
                <a:latin typeface="Arial" charset="0"/>
              </a:defRPr>
            </a:lvl4pPr>
            <a:lvl5pPr marL="2057400" indent="-228600">
              <a:defRPr sz="1100">
                <a:solidFill>
                  <a:schemeClr val="tx1"/>
                </a:solidFill>
                <a:latin typeface="Arial" charset="0"/>
              </a:defRPr>
            </a:lvl5pPr>
            <a:lvl6pPr marL="2514600" indent="-228600" eaLnBrk="0" fontAlgn="base" hangingPunct="0">
              <a:spcBef>
                <a:spcPct val="0"/>
              </a:spcBef>
              <a:spcAft>
                <a:spcPct val="0"/>
              </a:spcAft>
              <a:defRPr sz="1100">
                <a:solidFill>
                  <a:schemeClr val="tx1"/>
                </a:solidFill>
                <a:latin typeface="Arial" charset="0"/>
              </a:defRPr>
            </a:lvl6pPr>
            <a:lvl7pPr marL="2971800" indent="-228600" eaLnBrk="0" fontAlgn="base" hangingPunct="0">
              <a:spcBef>
                <a:spcPct val="0"/>
              </a:spcBef>
              <a:spcAft>
                <a:spcPct val="0"/>
              </a:spcAft>
              <a:defRPr sz="1100">
                <a:solidFill>
                  <a:schemeClr val="tx1"/>
                </a:solidFill>
                <a:latin typeface="Arial" charset="0"/>
              </a:defRPr>
            </a:lvl7pPr>
            <a:lvl8pPr marL="3429000" indent="-228600" eaLnBrk="0" fontAlgn="base" hangingPunct="0">
              <a:spcBef>
                <a:spcPct val="0"/>
              </a:spcBef>
              <a:spcAft>
                <a:spcPct val="0"/>
              </a:spcAft>
              <a:defRPr sz="1100">
                <a:solidFill>
                  <a:schemeClr val="tx1"/>
                </a:solidFill>
                <a:latin typeface="Arial" charset="0"/>
              </a:defRPr>
            </a:lvl8pPr>
            <a:lvl9pPr marL="3886200" indent="-228600" eaLnBrk="0" fontAlgn="base" hangingPunct="0">
              <a:spcBef>
                <a:spcPct val="0"/>
              </a:spcBef>
              <a:spcAft>
                <a:spcPct val="0"/>
              </a:spcAft>
              <a:defRPr sz="1100">
                <a:solidFill>
                  <a:schemeClr val="tx1"/>
                </a:solidFill>
                <a:latin typeface="Arial" charset="0"/>
              </a:defRPr>
            </a:lvl9pPr>
          </a:lstStyle>
          <a:p>
            <a:pPr eaLnBrk="1" hangingPunct="1">
              <a:defRPr/>
            </a:pPr>
            <a:endParaRPr lang="ru-RU" altLang="ru-RU" sz="1800" kern="0">
              <a:solidFill>
                <a:srgbClr val="000000"/>
              </a:solidFill>
              <a:cs typeface="Aria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457200" y="404664"/>
            <a:ext cx="8229600" cy="576064"/>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sz="2200" dirty="0" smtClean="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2020-2025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жж</a:t>
            </a:r>
            <a: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a:r>
            <a:b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br>
            <a:r>
              <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ҚР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әлеуметтік-экономикалық</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дамуының</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негізгі</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a:t>
            </a:r>
            <a:r>
              <a:rPr lang="ru-RU" sz="2200" dirty="0" err="1">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көрсеткіштері</a:t>
            </a:r>
            <a: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t/>
            </a:r>
            <a:br>
              <a:rPr lang="ru-RU" sz="22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rPr>
            </a:br>
            <a:endParaRPr lang="ru-RU" sz="2000" dirty="0">
              <a:ln w="900" cmpd="sng">
                <a:solidFill>
                  <a:schemeClr val="accent1">
                    <a:satMod val="190000"/>
                    <a:alpha val="55000"/>
                  </a:schemeClr>
                </a:solidFill>
                <a:prstDash val="solid"/>
              </a:ln>
              <a:solidFill>
                <a:schemeClr val="tx1"/>
              </a:solidFill>
              <a:effectLst>
                <a:innerShdw blurRad="101600" dist="76200" dir="5400000">
                  <a:schemeClr val="accent1">
                    <a:satMod val="190000"/>
                    <a:tint val="100000"/>
                    <a:alpha val="74000"/>
                  </a:schemeClr>
                </a:innerShdw>
              </a:effectLst>
              <a:latin typeface="Arial" panose="020B0604020202020204" pitchFamily="34" charset="0"/>
              <a:cs typeface="Arial" panose="020B0604020202020204" pitchFamily="34" charset="0"/>
            </a:endParaRPr>
          </a:p>
        </p:txBody>
      </p:sp>
      <p:graphicFrame>
        <p:nvGraphicFramePr>
          <p:cNvPr id="3" name="Таблица 2">
            <a:extLst>
              <a:ext uri="{FF2B5EF4-FFF2-40B4-BE49-F238E27FC236}"/>
            </a:extLst>
          </p:cNvPr>
          <p:cNvGraphicFramePr>
            <a:graphicFrameLocks noGrp="1"/>
          </p:cNvGraphicFramePr>
          <p:nvPr/>
        </p:nvGraphicFramePr>
        <p:xfrm>
          <a:off x="683567" y="1124743"/>
          <a:ext cx="7849247" cy="4680521"/>
        </p:xfrm>
        <a:graphic>
          <a:graphicData uri="http://schemas.openxmlformats.org/drawingml/2006/table">
            <a:tbl>
              <a:tblPr/>
              <a:tblGrid>
                <a:gridCol w="690405">
                  <a:extLst>
                    <a:ext uri="{9D8B030D-6E8A-4147-A177-3AD203B41FA5}"/>
                  </a:extLst>
                </a:gridCol>
                <a:gridCol w="2443815">
                  <a:extLst>
                    <a:ext uri="{9D8B030D-6E8A-4147-A177-3AD203B41FA5}"/>
                  </a:extLst>
                </a:gridCol>
                <a:gridCol w="964375">
                  <a:extLst>
                    <a:ext uri="{9D8B030D-6E8A-4147-A177-3AD203B41FA5}"/>
                  </a:extLst>
                </a:gridCol>
                <a:gridCol w="745199">
                  <a:extLst>
                    <a:ext uri="{9D8B030D-6E8A-4147-A177-3AD203B41FA5}"/>
                  </a:extLst>
                </a:gridCol>
                <a:gridCol w="747940">
                  <a:extLst>
                    <a:ext uri="{9D8B030D-6E8A-4147-A177-3AD203B41FA5}"/>
                  </a:extLst>
                </a:gridCol>
                <a:gridCol w="756157">
                  <a:extLst>
                    <a:ext uri="{9D8B030D-6E8A-4147-A177-3AD203B41FA5}"/>
                  </a:extLst>
                </a:gridCol>
                <a:gridCol w="756157">
                  <a:extLst>
                    <a:ext uri="{9D8B030D-6E8A-4147-A177-3AD203B41FA5}"/>
                  </a:extLst>
                </a:gridCol>
                <a:gridCol w="745199">
                  <a:extLst>
                    <a:ext uri="{9D8B030D-6E8A-4147-A177-3AD203B41FA5}"/>
                  </a:extLst>
                </a:gridCol>
              </a:tblGrid>
              <a:tr h="328435">
                <a:tc rowSpan="2">
                  <a:txBody>
                    <a:bodyPr/>
                    <a:lstStyle/>
                    <a:p>
                      <a:pPr algn="ctr" rtl="0" fontAlgn="ctr"/>
                      <a:r>
                        <a:rPr lang="ru-RU" sz="1600" b="1" i="0" u="none" strike="noStrike" dirty="0">
                          <a:solidFill>
                            <a:srgbClr val="000000"/>
                          </a:solidFill>
                          <a:effectLst/>
                          <a:latin typeface="Arial" panose="020B0604020202020204" pitchFamily="34" charset="0"/>
                        </a:rPr>
                        <a:t>№ </a:t>
                      </a:r>
                      <a:r>
                        <a:rPr lang="ru-RU" sz="1600" b="1" i="0" u="none" strike="noStrike" dirty="0" err="1">
                          <a:solidFill>
                            <a:srgbClr val="000000"/>
                          </a:solidFill>
                          <a:effectLst/>
                          <a:latin typeface="Arial" panose="020B0604020202020204" pitchFamily="34" charset="0"/>
                        </a:rPr>
                        <a:t>п</a:t>
                      </a:r>
                      <a:r>
                        <a:rPr lang="ru-RU" sz="1600" b="1" i="0" u="none" strike="noStrike" dirty="0">
                          <a:solidFill>
                            <a:srgbClr val="000000"/>
                          </a:solidFill>
                          <a:effectLst/>
                          <a:latin typeface="Arial" panose="020B0604020202020204" pitchFamily="34" charset="0"/>
                        </a:rPr>
                        <a:t>/</a:t>
                      </a:r>
                      <a:r>
                        <a:rPr lang="ru-RU" sz="1600" b="1" i="0" u="none" strike="noStrike" dirty="0" err="1">
                          <a:solidFill>
                            <a:srgbClr val="000000"/>
                          </a:solidFill>
                          <a:effectLst/>
                          <a:latin typeface="Arial" panose="020B0604020202020204" pitchFamily="34" charset="0"/>
                        </a:rPr>
                        <a:t>п</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ru-RU" sz="1600" b="1" i="0" u="none" strike="noStrike" dirty="0" err="1">
                          <a:solidFill>
                            <a:srgbClr val="000000"/>
                          </a:solidFill>
                          <a:effectLst/>
                          <a:latin typeface="Arial" panose="020B0604020202020204" pitchFamily="34" charset="0"/>
                        </a:rPr>
                        <a:t>Көрсеткіштердің</a:t>
                      </a:r>
                      <a:r>
                        <a:rPr lang="ru-RU" sz="1600" b="1" i="0" u="none" strike="noStrike" dirty="0">
                          <a:solidFill>
                            <a:srgbClr val="000000"/>
                          </a:solidFill>
                          <a:effectLst/>
                          <a:latin typeface="Arial" panose="020B0604020202020204" pitchFamily="34" charset="0"/>
                        </a:rPr>
                        <a:t> </a:t>
                      </a:r>
                      <a:r>
                        <a:rPr lang="ru-RU" sz="1600" b="1" i="0" u="none" strike="noStrike" dirty="0" err="1">
                          <a:solidFill>
                            <a:srgbClr val="000000"/>
                          </a:solidFill>
                          <a:effectLst/>
                          <a:latin typeface="Arial" panose="020B0604020202020204" pitchFamily="34" charset="0"/>
                        </a:rPr>
                        <a:t>атауы</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fontAlgn="ctr"/>
                      <a:r>
                        <a:rPr lang="ru-RU" sz="1600" b="1" i="0" u="none" strike="noStrike" dirty="0" smtClean="0">
                          <a:solidFill>
                            <a:srgbClr val="000000"/>
                          </a:solidFill>
                          <a:effectLst/>
                          <a:latin typeface="Arial" panose="020B0604020202020204" pitchFamily="34" charset="0"/>
                        </a:rPr>
                        <a:t>2020</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rtl="0" fontAlgn="ctr"/>
                      <a:r>
                        <a:rPr lang="ru-RU" sz="1400" b="1" i="0" u="none" strike="noStrike" dirty="0" err="1" smtClean="0">
                          <a:solidFill>
                            <a:srgbClr val="000000"/>
                          </a:solidFill>
                          <a:effectLst/>
                          <a:latin typeface="Arial" panose="020B0604020202020204" pitchFamily="34" charset="0"/>
                        </a:rPr>
                        <a:t>Болжам</a:t>
                      </a:r>
                      <a:r>
                        <a:rPr lang="ru-RU" sz="1400" b="1" i="0" u="none" strike="noStrike" dirty="0" smtClean="0">
                          <a:solidFill>
                            <a:srgbClr val="000000"/>
                          </a:solidFill>
                          <a:effectLst/>
                          <a:latin typeface="Arial" panose="020B0604020202020204" pitchFamily="34" charset="0"/>
                        </a:rPr>
                        <a:t>     тенге</a:t>
                      </a:r>
                      <a:endParaRPr lang="ru-RU" sz="14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extLst>
              </a:tr>
              <a:tr h="567663">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600" b="1" i="0" u="none" strike="noStrike" dirty="0" smtClean="0">
                          <a:solidFill>
                            <a:srgbClr val="000000"/>
                          </a:solidFill>
                          <a:effectLst/>
                          <a:latin typeface="Arial" panose="020B0604020202020204" pitchFamily="34" charset="0"/>
                        </a:rPr>
                        <a:t>2021</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Arial" panose="020B0604020202020204" pitchFamily="34" charset="0"/>
                        </a:rPr>
                        <a:t>2022</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Arial" panose="020B0604020202020204" pitchFamily="34" charset="0"/>
                        </a:rPr>
                        <a:t>2023</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Arial" panose="020B0604020202020204" pitchFamily="34" charset="0"/>
                        </a:rPr>
                        <a:t>2024</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600" b="1" i="0" u="none" strike="noStrike" dirty="0" smtClean="0">
                          <a:solidFill>
                            <a:srgbClr val="000000"/>
                          </a:solidFill>
                          <a:effectLst/>
                          <a:latin typeface="Arial" panose="020B0604020202020204" pitchFamily="34" charset="0"/>
                        </a:rPr>
                        <a:t>2025</a:t>
                      </a:r>
                      <a:endParaRPr lang="ru-RU" sz="1600" b="1"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83031">
                <a:tc>
                  <a:txBody>
                    <a:bodyPr/>
                    <a:lstStyle/>
                    <a:p>
                      <a:pPr algn="ctr" rtl="0" fontAlgn="ctr"/>
                      <a:r>
                        <a:rPr lang="ru-RU" sz="1400" b="0" i="0" u="none" strike="noStrike">
                          <a:solidFill>
                            <a:srgbClr val="000000"/>
                          </a:solidFill>
                          <a:effectLst/>
                          <a:latin typeface="Arial" panose="020B0604020202020204" pitchFamily="34" charset="0"/>
                        </a:rPr>
                        <a:t>1</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400" b="0" i="0" u="none" strike="noStrike" dirty="0" err="1">
                          <a:solidFill>
                            <a:srgbClr val="000000"/>
                          </a:solidFill>
                          <a:effectLst/>
                          <a:latin typeface="Arial" panose="020B0604020202020204" pitchFamily="34" charset="0"/>
                        </a:rPr>
                        <a:t>Ең</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төменгі</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күнкөріс</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деңгейі</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теңге</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32 668</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34 302</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35 743</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37 244</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38 808</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40 438</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1088023">
                <a:tc>
                  <a:txBody>
                    <a:bodyPr/>
                    <a:lstStyle/>
                    <a:p>
                      <a:pPr algn="ctr" rtl="0" fontAlgn="ctr"/>
                      <a:r>
                        <a:rPr lang="ru-RU" sz="1400" b="0" i="0" u="none" strike="noStrike">
                          <a:solidFill>
                            <a:srgbClr val="000000"/>
                          </a:solidFill>
                          <a:effectLst/>
                          <a:latin typeface="Arial" panose="020B0604020202020204" pitchFamily="34" charset="0"/>
                        </a:rPr>
                        <a:t>2</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400" b="0" i="0" u="none" strike="noStrike" dirty="0" err="1">
                          <a:solidFill>
                            <a:srgbClr val="000000"/>
                          </a:solidFill>
                          <a:effectLst/>
                          <a:latin typeface="Arial" panose="020B0604020202020204" pitchFamily="34" charset="0"/>
                        </a:rPr>
                        <a:t>Айлық</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есептік</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қөрсеткіш</a:t>
                      </a:r>
                      <a:r>
                        <a:rPr lang="ru-RU" sz="1400" b="0" i="0" u="none" strike="noStrike" dirty="0">
                          <a:solidFill>
                            <a:srgbClr val="000000"/>
                          </a:solidFill>
                          <a:effectLst/>
                          <a:latin typeface="Arial" panose="020B0604020202020204" pitchFamily="34" charset="0"/>
                        </a:rPr>
                        <a:t> (АЕП), </a:t>
                      </a:r>
                      <a:r>
                        <a:rPr lang="ru-RU" sz="1400" b="0" i="0" u="none" strike="noStrike" dirty="0" err="1">
                          <a:solidFill>
                            <a:srgbClr val="000000"/>
                          </a:solidFill>
                          <a:effectLst/>
                          <a:latin typeface="Arial" panose="020B0604020202020204" pitchFamily="34" charset="0"/>
                        </a:rPr>
                        <a:t>теңге</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2 </a:t>
                      </a:r>
                      <a:r>
                        <a:rPr lang="ru-RU" sz="1400" b="0" i="0" u="none" strike="noStrike" dirty="0" smtClean="0">
                          <a:solidFill>
                            <a:srgbClr val="000000"/>
                          </a:solidFill>
                          <a:effectLst/>
                          <a:latin typeface="Arial" panose="020B0604020202020204" pitchFamily="34" charset="0"/>
                        </a:rPr>
                        <a:t>778</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2 </a:t>
                      </a:r>
                      <a:r>
                        <a:rPr lang="ru-RU" sz="1400" b="0" i="0" u="none" strike="noStrike" dirty="0" smtClean="0">
                          <a:solidFill>
                            <a:srgbClr val="000000"/>
                          </a:solidFill>
                          <a:effectLst/>
                          <a:latin typeface="Arial" panose="020B0604020202020204" pitchFamily="34" charset="0"/>
                        </a:rPr>
                        <a:t>917</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3 063</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3 </a:t>
                      </a:r>
                      <a:r>
                        <a:rPr lang="ru-RU" sz="1400" b="0" i="0" u="none" strike="noStrike" dirty="0" smtClean="0">
                          <a:solidFill>
                            <a:srgbClr val="000000"/>
                          </a:solidFill>
                          <a:effectLst/>
                          <a:latin typeface="Arial" panose="020B0604020202020204" pitchFamily="34" charset="0"/>
                        </a:rPr>
                        <a:t>216</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3 </a:t>
                      </a:r>
                      <a:r>
                        <a:rPr lang="ru-RU" sz="1400" b="0" i="0" u="none" strike="noStrike" dirty="0" smtClean="0">
                          <a:solidFill>
                            <a:srgbClr val="000000"/>
                          </a:solidFill>
                          <a:effectLst/>
                          <a:latin typeface="Arial" panose="020B0604020202020204" pitchFamily="34" charset="0"/>
                        </a:rPr>
                        <a:t>377</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3 546</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883031">
                <a:tc>
                  <a:txBody>
                    <a:bodyPr/>
                    <a:lstStyle/>
                    <a:p>
                      <a:pPr algn="ctr" rtl="0" fontAlgn="ctr"/>
                      <a:r>
                        <a:rPr lang="ru-RU" sz="1400" b="0" i="0" u="none" strike="noStrike">
                          <a:solidFill>
                            <a:srgbClr val="000000"/>
                          </a:solidFill>
                          <a:effectLst/>
                          <a:latin typeface="Arial" panose="020B0604020202020204" pitchFamily="34" charset="0"/>
                        </a:rPr>
                        <a:t>3</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400" b="0" i="0" u="none" strike="noStrike" dirty="0" err="1">
                          <a:solidFill>
                            <a:srgbClr val="000000"/>
                          </a:solidFill>
                          <a:effectLst/>
                          <a:latin typeface="Arial" panose="020B0604020202020204" pitchFamily="34" charset="0"/>
                        </a:rPr>
                        <a:t>Жалақының</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ең</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төмен</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мөлшері</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теңге</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a:solidFill>
                            <a:srgbClr val="000000"/>
                          </a:solidFill>
                          <a:effectLst/>
                          <a:latin typeface="Arial" panose="020B0604020202020204" pitchFamily="34" charset="0"/>
                        </a:rPr>
                        <a:t>42 </a:t>
                      </a:r>
                      <a:r>
                        <a:rPr lang="ru-RU" sz="1400" b="0" i="0" u="none" strike="noStrike" dirty="0" smtClean="0">
                          <a:solidFill>
                            <a:srgbClr val="000000"/>
                          </a:solidFill>
                          <a:effectLst/>
                          <a:latin typeface="Arial" panose="020B0604020202020204" pitchFamily="34" charset="0"/>
                        </a:rPr>
                        <a:t>500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30338">
                <a:tc>
                  <a:txBody>
                    <a:bodyPr/>
                    <a:lstStyle/>
                    <a:p>
                      <a:pPr algn="ctr" rtl="0" fontAlgn="ctr"/>
                      <a:r>
                        <a:rPr lang="ru-RU" sz="1400" b="0" i="0" u="none" strike="noStrike" dirty="0">
                          <a:solidFill>
                            <a:srgbClr val="000000"/>
                          </a:solidFill>
                          <a:effectLst/>
                          <a:latin typeface="Arial" panose="020B0604020202020204" pitchFamily="34" charset="0"/>
                        </a:rPr>
                        <a:t>4</a:t>
                      </a: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ctr"/>
                      <a:r>
                        <a:rPr lang="ru-RU" sz="1400" b="0" i="0" u="none" strike="noStrike" dirty="0" err="1">
                          <a:solidFill>
                            <a:srgbClr val="000000"/>
                          </a:solidFill>
                          <a:effectLst/>
                          <a:latin typeface="Arial" panose="020B0604020202020204" pitchFamily="34" charset="0"/>
                        </a:rPr>
                        <a:t>Зейнетақының</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ең</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төмен</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мөлшері</a:t>
                      </a:r>
                      <a:r>
                        <a:rPr lang="ru-RU" sz="1400" b="0" i="0" u="none" strike="noStrike" dirty="0">
                          <a:solidFill>
                            <a:srgbClr val="000000"/>
                          </a:solidFill>
                          <a:effectLst/>
                          <a:latin typeface="Arial" panose="020B0604020202020204" pitchFamily="34" charset="0"/>
                        </a:rPr>
                        <a:t>, </a:t>
                      </a:r>
                      <a:r>
                        <a:rPr lang="ru-RU" sz="1400" b="0" i="0" u="none" strike="noStrike" dirty="0" err="1">
                          <a:solidFill>
                            <a:srgbClr val="000000"/>
                          </a:solidFill>
                          <a:effectLst/>
                          <a:latin typeface="Arial" panose="020B0604020202020204" pitchFamily="34" charset="0"/>
                        </a:rPr>
                        <a:t>теңге</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40 441</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43 272</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46 301</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49 542</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53 010</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ru-RU" sz="1400" b="0" i="0" u="none" strike="noStrike" dirty="0" smtClean="0">
                          <a:solidFill>
                            <a:srgbClr val="000000"/>
                          </a:solidFill>
                          <a:effectLst/>
                          <a:latin typeface="Arial" panose="020B0604020202020204" pitchFamily="34" charset="0"/>
                        </a:rPr>
                        <a:t>56 721</a:t>
                      </a:r>
                      <a:endParaRPr lang="ru-RU" sz="1400" b="0" i="0" u="none" strike="noStrike" dirty="0">
                        <a:solidFill>
                          <a:srgbClr val="000000"/>
                        </a:solidFill>
                        <a:effectLst/>
                        <a:latin typeface="Arial" panose="020B0604020202020204" pitchFamily="34" charset="0"/>
                      </a:endParaRPr>
                    </a:p>
                  </a:txBody>
                  <a:tcPr marL="6917" marR="6917" marT="691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extLst>
          </p:cNvPr>
          <p:cNvSpPr>
            <a:spLocks noGrp="1"/>
          </p:cNvSpPr>
          <p:nvPr>
            <p:ph type="title"/>
          </p:nvPr>
        </p:nvSpPr>
        <p:spPr>
          <a:xfrm>
            <a:off x="611560" y="692696"/>
            <a:ext cx="8280920" cy="5112568"/>
          </a:xfrm>
        </p:spPr>
        <p:txBody>
          <a:bodyPr>
            <a:normAutofit fontScale="90000"/>
          </a:bodyPr>
          <a:lstStyle/>
          <a:p>
            <a:pPr marL="0" indent="0" algn="ctr" eaLnBrk="1" fontAlgn="auto" hangingPunct="1">
              <a:spcAft>
                <a:spcPts val="0"/>
              </a:spcAft>
              <a:buClr>
                <a:schemeClr val="accent6">
                  <a:lumMod val="75000"/>
                </a:schemeClr>
              </a:buClr>
              <a:buFont typeface="Georgia" pitchFamily="18" charset="0"/>
              <a:buNone/>
              <a:defRPr/>
            </a:pP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r>
            <a:b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b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Ақсу ауданының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дене</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шынықтыру</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және </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спорт</a:t>
            </a:r>
            <a:r>
              <a:rPr lang="ru-RU" sz="7200" dirty="0"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 </a:t>
            </a:r>
            <a:r>
              <a:rPr lang="ru-RU" sz="7200" dirty="0" err="1" smtClean="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rPr>
              <a:t>нақтылау, түзету</a:t>
            </a:r>
            <a:endParaRPr lang="ru-RU" sz="7200" dirty="0">
              <a:ln w="12700">
                <a:solidFill>
                  <a:schemeClr val="accent1">
                    <a:lumMod val="60000"/>
                    <a:lumOff val="4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66"/>
          <p:cNvGraphicFramePr>
            <a:graphicFrameLocks/>
          </p:cNvGraphicFramePr>
          <p:nvPr>
            <p:extLst>
              <p:ext uri="{D42A27DB-BD31-4B8C-83A1-F6EECF244321}">
                <p14:modId xmlns="" xmlns:p14="http://schemas.microsoft.com/office/powerpoint/2010/main" val="298567344"/>
              </p:ext>
            </p:extLst>
          </p:nvPr>
        </p:nvGraphicFramePr>
        <p:xfrm>
          <a:off x="467544" y="2214554"/>
          <a:ext cx="8176421" cy="4291989"/>
        </p:xfrm>
        <a:graphic>
          <a:graphicData uri="http://schemas.openxmlformats.org/drawingml/2006/table">
            <a:tbl>
              <a:tblPr/>
              <a:tblGrid>
                <a:gridCol w="4680520">
                  <a:extLst>
                    <a:ext uri="{9D8B030D-6E8A-4147-A177-3AD203B41FA5}">
                      <a16:colId xmlns="" xmlns:a16="http://schemas.microsoft.com/office/drawing/2014/main" val="20000"/>
                    </a:ext>
                  </a:extLst>
                </a:gridCol>
                <a:gridCol w="1258787">
                  <a:extLst>
                    <a:ext uri="{9D8B030D-6E8A-4147-A177-3AD203B41FA5}">
                      <a16:colId xmlns="" xmlns:a16="http://schemas.microsoft.com/office/drawing/2014/main" val="20002"/>
                    </a:ext>
                  </a:extLst>
                </a:gridCol>
                <a:gridCol w="1117608">
                  <a:extLst>
                    <a:ext uri="{9D8B030D-6E8A-4147-A177-3AD203B41FA5}">
                      <a16:colId xmlns="" xmlns:a16="http://schemas.microsoft.com/office/drawing/2014/main" val="20003"/>
                    </a:ext>
                  </a:extLst>
                </a:gridCol>
                <a:gridCol w="1119506">
                  <a:extLst>
                    <a:ext uri="{9D8B030D-6E8A-4147-A177-3AD203B41FA5}">
                      <a16:colId xmlns="" xmlns:a16="http://schemas.microsoft.com/office/drawing/2014/main" val="20004"/>
                    </a:ext>
                  </a:extLst>
                </a:gridCol>
              </a:tblGrid>
              <a:tr h="597334">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kk-KZ" sz="2800" b="0" i="0" u="none" strike="noStrike" cap="none" normalizeH="0" baseline="0" dirty="0" smtClean="0">
                          <a:ln>
                            <a:noFill/>
                          </a:ln>
                          <a:solidFill>
                            <a:srgbClr val="0070C0"/>
                          </a:solidFill>
                          <a:effectLst/>
                          <a:latin typeface="Times New Roman" pitchFamily="18" charset="0"/>
                          <a:cs typeface="Times New Roman" pitchFamily="18" charset="0"/>
                        </a:rPr>
                        <a:t>0</a:t>
                      </a: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cap="flat">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b" horzOverflow="overflow">
                    <a:lnL>
                      <a:noFill/>
                    </a:lnL>
                    <a:lnR>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r" defTabSz="914400" rtl="0" eaLnBrk="0" fontAlgn="b" latinLnBrk="0" hangingPunct="0">
                        <a:lnSpc>
                          <a:spcPct val="100000"/>
                        </a:lnSpc>
                        <a:spcBef>
                          <a:spcPct val="0"/>
                        </a:spcBef>
                        <a:spcAft>
                          <a:spcPct val="0"/>
                        </a:spcAft>
                        <a:buClr>
                          <a:schemeClr val="bg1"/>
                        </a:buClr>
                        <a:buSzTx/>
                        <a:buFontTx/>
                        <a:buNone/>
                        <a:tabLst/>
                      </a:pPr>
                      <a:r>
                        <a:rPr kumimoji="0" lang="ru-RU" sz="1400" b="1" i="1" u="none" strike="noStrike" cap="none" normalizeH="0" baseline="0" dirty="0" err="1" smtClean="0">
                          <a:ln>
                            <a:noFill/>
                          </a:ln>
                          <a:solidFill>
                            <a:schemeClr val="tx1"/>
                          </a:solidFill>
                          <a:effectLst/>
                          <a:latin typeface="Times New Roman" pitchFamily="18" charset="0"/>
                          <a:cs typeface="Times New Roman" pitchFamily="18" charset="0"/>
                        </a:rPr>
                        <a:t>мың теңге</a:t>
                      </a:r>
                      <a:endParaRPr kumimoji="0" lang="ru-RU" sz="1400" b="1" i="1" u="none" strike="noStrike" cap="none" normalizeH="0" baseline="0" dirty="0" smtClean="0">
                        <a:ln>
                          <a:noFill/>
                        </a:ln>
                        <a:solidFill>
                          <a:schemeClr val="tx1"/>
                        </a:solidFill>
                        <a:effectLst/>
                        <a:latin typeface="Times New Roman" pitchFamily="18" charset="0"/>
                        <a:cs typeface="Times New Roman" pitchFamily="18" charset="0"/>
                      </a:endParaRPr>
                    </a:p>
                  </a:txBody>
                  <a:tcPr marT="45712" marB="45712" anchor="b" horzOverflow="overflow">
                    <a:lnL>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extLst>
                  <a:ext uri="{0D108BD9-81ED-4DB2-BD59-A6C34878D82A}">
                    <a16:rowId xmlns="" xmlns:a16="http://schemas.microsoft.com/office/drawing/2014/main" val="10000"/>
                  </a:ext>
                </a:extLst>
              </a:tr>
              <a:tr h="784468">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ctr"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Бағдарламаның атауы</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2021год</a:t>
                      </a:r>
                      <a:endParaRPr kumimoji="0" lang="ru-RU" sz="1400" b="0"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2022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smtClean="0">
                          <a:ln>
                            <a:noFill/>
                          </a:ln>
                          <a:solidFill>
                            <a:srgbClr val="0070C0"/>
                          </a:solidFill>
                          <a:effectLst/>
                          <a:latin typeface="Times New Roman" pitchFamily="18" charset="0"/>
                          <a:cs typeface="Times New Roman" pitchFamily="18" charset="0"/>
                        </a:rPr>
                        <a:t>2023 </a:t>
                      </a:r>
                      <a:r>
                        <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год</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extLst>
                  <a:ext uri="{0D108BD9-81ED-4DB2-BD59-A6C34878D82A}">
                    <a16:rowId xmlns="" xmlns:a16="http://schemas.microsoft.com/office/drawing/2014/main" val="10001"/>
                  </a:ext>
                </a:extLst>
              </a:tr>
              <a:tr h="373122">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Брлығы</a:t>
                      </a:r>
                      <a:r>
                        <a:rPr kumimoji="0" lang="ru-RU" sz="1400" b="1" i="0" u="none" strike="noStrike" cap="none" normalizeH="0" baseline="0" dirty="0" err="1" smtClean="0">
                          <a:ln>
                            <a:noFill/>
                          </a:ln>
                          <a:solidFill>
                            <a:srgbClr val="0070C0"/>
                          </a:solidFill>
                          <a:effectLst/>
                          <a:latin typeface="Times New Roman" pitchFamily="18" charset="0"/>
                          <a:cs typeface="Times New Roman" pitchFamily="18" charset="0"/>
                        </a:rPr>
                        <a:t>:</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14 340</a:t>
                      </a:r>
                      <a:endParaRPr kumimoji="0" lang="ru-RU"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rPr>
                        <a:t>14 913</a:t>
                      </a:r>
                      <a:endParaRPr kumimoji="0" lang="kk-KZ" sz="1400" b="1" i="0" u="none" strike="noStrike" kern="1200" cap="none" normalizeH="0" baseline="0" dirty="0" smtClean="0">
                        <a:ln>
                          <a:noFill/>
                        </a:ln>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ctr" defTabSz="914400" rtl="0" eaLnBrk="0" fontAlgn="b" latinLnBrk="0" hangingPunct="0">
                        <a:lnSpc>
                          <a:spcPct val="100000"/>
                        </a:lnSpc>
                        <a:spcBef>
                          <a:spcPct val="0"/>
                        </a:spcBef>
                        <a:spcAft>
                          <a:spcPct val="0"/>
                        </a:spcAft>
                        <a:buClr>
                          <a:schemeClr val="bg1"/>
                        </a:buClr>
                        <a:buSzTx/>
                        <a:buFontTx/>
                        <a:buNone/>
                        <a:tabLst/>
                      </a:pPr>
                      <a:r>
                        <a:rPr kumimoji="0" lang="kk-KZ" sz="1400" b="1" i="0" u="none" strike="noStrike" cap="none" normalizeH="0" baseline="0" dirty="0" smtClean="0">
                          <a:ln>
                            <a:noFill/>
                          </a:ln>
                          <a:solidFill>
                            <a:srgbClr val="0070C0"/>
                          </a:solidFill>
                          <a:effectLst/>
                          <a:latin typeface="Times New Roman" pitchFamily="18" charset="0"/>
                          <a:cs typeface="Times New Roman" pitchFamily="18" charset="0"/>
                        </a:rPr>
                        <a:t>15 510</a:t>
                      </a:r>
                      <a:endParaRPr kumimoji="0" lang="ru-RU" sz="1400" b="1" i="0" u="none" strike="noStrike" cap="none" normalizeH="0" baseline="0" dirty="0" smtClean="0">
                        <a:ln>
                          <a:noFill/>
                        </a:ln>
                        <a:solidFill>
                          <a:srgbClr val="0070C0"/>
                        </a:solidFill>
                        <a:effectLst/>
                        <a:latin typeface="Times New Roman" pitchFamily="18" charset="0"/>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2"/>
                  </a:ext>
                </a:extLst>
              </a:tr>
              <a:tr h="725401">
                <a:tc>
                  <a:txBody>
                    <a:bodyPr/>
                    <a:lstStyle/>
                    <a:p>
                      <a:pPr algn="l" fontAlgn="ctr"/>
                      <a:r>
                        <a:rPr lang="ru-RU" sz="1400" b="1" i="0" u="none" strike="noStrike" dirty="0" smtClean="0">
                          <a:solidFill>
                            <a:srgbClr val="0070C0"/>
                          </a:solidFill>
                          <a:latin typeface="Times New Roman" pitchFamily="18" charset="0"/>
                          <a:cs typeface="Times New Roman" pitchFamily="18" charset="0"/>
                        </a:rPr>
                        <a:t>001Жергілікті </a:t>
                      </a:r>
                      <a:r>
                        <a:rPr lang="ru-RU" sz="1400" b="1" i="0" u="none" strike="noStrike" dirty="0" err="1">
                          <a:solidFill>
                            <a:srgbClr val="0070C0"/>
                          </a:solidFill>
                          <a:latin typeface="Times New Roman" pitchFamily="18" charset="0"/>
                          <a:cs typeface="Times New Roman" pitchFamily="18" charset="0"/>
                        </a:rPr>
                        <a:t>деңгейде дене</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шынықтыру және </a:t>
                      </a:r>
                      <a:r>
                        <a:rPr lang="ru-RU" sz="1400" b="1" i="0" u="none" strike="noStrike" dirty="0">
                          <a:solidFill>
                            <a:srgbClr val="0070C0"/>
                          </a:solidFill>
                          <a:latin typeface="Times New Roman" pitchFamily="18" charset="0"/>
                          <a:cs typeface="Times New Roman" pitchFamily="18" charset="0"/>
                        </a:rPr>
                        <a:t>спорт </a:t>
                      </a:r>
                      <a:r>
                        <a:rPr lang="ru-RU" sz="1400" b="1" i="0" u="none" strike="noStrike" dirty="0" err="1">
                          <a:solidFill>
                            <a:srgbClr val="0070C0"/>
                          </a:solidFill>
                          <a:latin typeface="Times New Roman" pitchFamily="18" charset="0"/>
                          <a:cs typeface="Times New Roman" pitchFamily="18" charset="0"/>
                        </a:rPr>
                        <a:t>саласындағы мемлекеттік</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саясатты</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іске</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асыру</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жөніндегі қызметтер</a:t>
                      </a:r>
                      <a:endParaRPr lang="ru-RU" sz="1400" b="1" i="0" u="none" strike="noStrike" dirty="0">
                        <a:solidFill>
                          <a:srgbClr val="0070C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8 481</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8 820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9173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3"/>
                  </a:ext>
                </a:extLst>
              </a:tr>
              <a:tr h="351365">
                <a:tc>
                  <a:txBody>
                    <a:bodyPr/>
                    <a:lstStyle>
                      <a:lvl1pPr>
                        <a:spcBef>
                          <a:spcPct val="20000"/>
                        </a:spcBef>
                        <a:defRPr sz="2800">
                          <a:solidFill>
                            <a:schemeClr val="tx1"/>
                          </a:solidFill>
                          <a:latin typeface="Tahoma" panose="020B0604030504040204" pitchFamily="34" charset="0"/>
                        </a:defRPr>
                      </a:lvl1pPr>
                      <a:lvl2pPr>
                        <a:spcBef>
                          <a:spcPct val="20000"/>
                        </a:spcBef>
                        <a:buSzPct val="75000"/>
                        <a:defRPr sz="2400">
                          <a:solidFill>
                            <a:schemeClr val="tx1"/>
                          </a:solidFill>
                          <a:latin typeface="Tahoma" panose="020B0604030504040204" pitchFamily="34" charset="0"/>
                        </a:defRPr>
                      </a:lvl2pPr>
                      <a:lvl3pPr>
                        <a:spcBef>
                          <a:spcPct val="20000"/>
                        </a:spcBef>
                        <a:defRPr sz="2000">
                          <a:solidFill>
                            <a:schemeClr val="tx1"/>
                          </a:solidFill>
                          <a:latin typeface="Tahoma" panose="020B0604030504040204" pitchFamily="34" charset="0"/>
                        </a:defRPr>
                      </a:lvl3pPr>
                      <a:lvl4pPr>
                        <a:spcBef>
                          <a:spcPct val="20000"/>
                        </a:spcBef>
                        <a:defRPr>
                          <a:solidFill>
                            <a:schemeClr val="tx1"/>
                          </a:solidFill>
                          <a:latin typeface="Tahoma" panose="020B0604030504040204" pitchFamily="34" charset="0"/>
                        </a:defRPr>
                      </a:lvl4pPr>
                      <a:lvl5pPr>
                        <a:spcBef>
                          <a:spcPct val="20000"/>
                        </a:spcBef>
                        <a:buClr>
                          <a:schemeClr val="tx2"/>
                        </a:buClr>
                        <a:defRPr>
                          <a:solidFill>
                            <a:schemeClr val="tx1"/>
                          </a:solidFill>
                          <a:latin typeface="Tahoma" panose="020B0604030504040204" pitchFamily="34" charset="0"/>
                        </a:defRPr>
                      </a:lvl5pPr>
                      <a:lvl6pPr fontAlgn="base">
                        <a:spcBef>
                          <a:spcPct val="20000"/>
                        </a:spcBef>
                        <a:spcAft>
                          <a:spcPct val="0"/>
                        </a:spcAft>
                        <a:buClr>
                          <a:schemeClr val="tx2"/>
                        </a:buClr>
                        <a:defRPr>
                          <a:solidFill>
                            <a:schemeClr val="tx1"/>
                          </a:solidFill>
                          <a:latin typeface="Tahoma" panose="020B0604030504040204" pitchFamily="34" charset="0"/>
                        </a:defRPr>
                      </a:lvl6pPr>
                      <a:lvl7pPr fontAlgn="base">
                        <a:spcBef>
                          <a:spcPct val="20000"/>
                        </a:spcBef>
                        <a:spcAft>
                          <a:spcPct val="0"/>
                        </a:spcAft>
                        <a:buClr>
                          <a:schemeClr val="tx2"/>
                        </a:buClr>
                        <a:defRPr>
                          <a:solidFill>
                            <a:schemeClr val="tx1"/>
                          </a:solidFill>
                          <a:latin typeface="Tahoma" panose="020B0604030504040204" pitchFamily="34" charset="0"/>
                        </a:defRPr>
                      </a:lvl7pPr>
                      <a:lvl8pPr fontAlgn="base">
                        <a:spcBef>
                          <a:spcPct val="20000"/>
                        </a:spcBef>
                        <a:spcAft>
                          <a:spcPct val="0"/>
                        </a:spcAft>
                        <a:buClr>
                          <a:schemeClr val="tx2"/>
                        </a:buClr>
                        <a:defRPr>
                          <a:solidFill>
                            <a:schemeClr val="tx1"/>
                          </a:solidFill>
                          <a:latin typeface="Tahoma" panose="020B0604030504040204" pitchFamily="34" charset="0"/>
                        </a:defRPr>
                      </a:lvl8pPr>
                      <a:lvl9pPr fontAlgn="base">
                        <a:spcBef>
                          <a:spcPct val="20000"/>
                        </a:spcBef>
                        <a:spcAft>
                          <a:spcPct val="0"/>
                        </a:spcAft>
                        <a:buClr>
                          <a:schemeClr val="tx2"/>
                        </a:buClr>
                        <a:defRPr>
                          <a:solidFill>
                            <a:schemeClr val="tx1"/>
                          </a:solidFill>
                          <a:latin typeface="Tahoma" panose="020B0604030504040204" pitchFamily="34" charset="0"/>
                        </a:defRPr>
                      </a:lvl9pPr>
                    </a:lstStyle>
                    <a:p>
                      <a:pPr marL="0" marR="0" lvl="0" indent="0" algn="l" defTabSz="914400" rtl="0" eaLnBrk="0" fontAlgn="t" latinLnBrk="0" hangingPunct="0">
                        <a:lnSpc>
                          <a:spcPct val="100000"/>
                        </a:lnSpc>
                        <a:spcBef>
                          <a:spcPct val="0"/>
                        </a:spcBef>
                        <a:spcAft>
                          <a:spcPct val="0"/>
                        </a:spcAft>
                        <a:buClr>
                          <a:schemeClr val="bg1"/>
                        </a:buClr>
                        <a:buSzTx/>
                        <a:buFontTx/>
                        <a:buNone/>
                        <a:tabLst/>
                      </a:pPr>
                      <a:r>
                        <a:rPr kumimoji="0" lang="kk-KZ" sz="1400" b="0" i="0" u="none" strike="noStrike" kern="1200" baseline="0" dirty="0" smtClean="0">
                          <a:solidFill>
                            <a:srgbClr val="0070C0"/>
                          </a:solidFill>
                          <a:effectLst/>
                          <a:latin typeface="Times New Roman" pitchFamily="18" charset="0"/>
                          <a:ea typeface="+mn-ea"/>
                          <a:cs typeface="Times New Roman" pitchFamily="18" charset="0"/>
                        </a:rPr>
                        <a:t>004 Мемлекеттік органның күрделі шығыстары</a:t>
                      </a:r>
                      <a:endParaRPr kumimoji="0" lang="ru-RU" sz="1400" b="0" i="0" u="none" strike="noStrike" kern="1200" baseline="0" dirty="0" smtClean="0">
                        <a:solidFill>
                          <a:srgbClr val="0070C0"/>
                        </a:solidFill>
                        <a:effectLst/>
                        <a:latin typeface="Times New Roman" pitchFamily="18" charset="0"/>
                        <a:ea typeface="+mn-ea"/>
                        <a:cs typeface="Times New Roman" pitchFamily="18" charset="0"/>
                      </a:endParaRPr>
                    </a:p>
                  </a:txBody>
                  <a:tcPr marT="45712" marB="4571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ru-RU" sz="1400" b="0" i="0" u="none" strike="noStrike" baseline="0" dirty="0" smtClean="0">
                          <a:solidFill>
                            <a:srgbClr val="0070C0"/>
                          </a:solidFill>
                          <a:effectLst/>
                          <a:latin typeface="Times New Roman" pitchFamily="18" charset="0"/>
                          <a:cs typeface="Times New Roman" pitchFamily="18" charset="0"/>
                        </a:rPr>
                        <a:t>580</a:t>
                      </a:r>
                      <a:endParaRPr lang="kk-KZ" sz="1400" b="0" i="0" u="none" strike="noStrike" baseline="0" dirty="0" smtClean="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603</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a:r>
                        <a:rPr lang="kk-KZ" sz="1400" dirty="0" smtClean="0">
                          <a:solidFill>
                            <a:srgbClr val="0070C0"/>
                          </a:solidFill>
                          <a:latin typeface="Times New Roman" pitchFamily="18" charset="0"/>
                          <a:cs typeface="Times New Roman" pitchFamily="18" charset="0"/>
                        </a:rPr>
                        <a:t>627</a:t>
                      </a:r>
                      <a:endParaRPr lang="kk-KZ" sz="1400" dirty="0" smtClean="0">
                        <a:solidFill>
                          <a:srgbClr val="0070C0"/>
                        </a:solidFill>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5"/>
                  </a:ext>
                </a:extLst>
              </a:tr>
              <a:tr h="597334">
                <a:tc>
                  <a:txBody>
                    <a:bodyPr/>
                    <a:lstStyle/>
                    <a:p>
                      <a:pPr algn="l" fontAlgn="ctr"/>
                      <a:r>
                        <a:rPr lang="ru-RU" sz="1400" b="1" i="0" u="none" strike="noStrike" dirty="0" smtClean="0">
                          <a:solidFill>
                            <a:srgbClr val="0070C0"/>
                          </a:solidFill>
                          <a:latin typeface="Times New Roman" pitchFamily="18" charset="0"/>
                          <a:cs typeface="Times New Roman" pitchFamily="18" charset="0"/>
                        </a:rPr>
                        <a:t>006Аудандық </a:t>
                      </a:r>
                      <a:r>
                        <a:rPr lang="ru-RU" sz="1400" b="1" i="0" u="none" strike="noStrike" dirty="0" err="1">
                          <a:solidFill>
                            <a:srgbClr val="0070C0"/>
                          </a:solidFill>
                          <a:latin typeface="Times New Roman" pitchFamily="18" charset="0"/>
                          <a:cs typeface="Times New Roman" pitchFamily="18" charset="0"/>
                        </a:rPr>
                        <a:t>(облыстық маңызы </a:t>
                      </a:r>
                      <a:r>
                        <a:rPr lang="ru-RU" sz="1400" b="1" i="0" u="none" strike="noStrike" dirty="0">
                          <a:solidFill>
                            <a:srgbClr val="0070C0"/>
                          </a:solidFill>
                          <a:latin typeface="Times New Roman" pitchFamily="18" charset="0"/>
                          <a:cs typeface="Times New Roman" pitchFamily="18" charset="0"/>
                        </a:rPr>
                        <a:t>бар </a:t>
                      </a:r>
                      <a:r>
                        <a:rPr lang="ru-RU" sz="1400" b="1" i="0" u="none" strike="noStrike" dirty="0" err="1">
                          <a:solidFill>
                            <a:srgbClr val="0070C0"/>
                          </a:solidFill>
                          <a:latin typeface="Times New Roman" pitchFamily="18" charset="0"/>
                          <a:cs typeface="Times New Roman" pitchFamily="18" charset="0"/>
                        </a:rPr>
                        <a:t>қалалық</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деңгейде спорттық жарыстар</a:t>
                      </a:r>
                      <a:r>
                        <a:rPr lang="ru-RU" sz="1400" b="1" i="0" u="none" strike="noStrike" dirty="0">
                          <a:solidFill>
                            <a:srgbClr val="0070C0"/>
                          </a:solidFill>
                          <a:latin typeface="Times New Roman" pitchFamily="18" charset="0"/>
                          <a:cs typeface="Times New Roman" pitchFamily="18" charset="0"/>
                        </a:rPr>
                        <a:t> </a:t>
                      </a:r>
                      <a:r>
                        <a:rPr lang="ru-RU" sz="1400" b="1" i="0" u="none" strike="noStrike" dirty="0" err="1">
                          <a:solidFill>
                            <a:srgbClr val="0070C0"/>
                          </a:solidFill>
                          <a:latin typeface="Times New Roman" pitchFamily="18" charset="0"/>
                          <a:cs typeface="Times New Roman" pitchFamily="18" charset="0"/>
                        </a:rPr>
                        <a:t>өтк</a:t>
                      </a:r>
                      <a:r>
                        <a:rPr lang="en-US" sz="1400" b="1" i="0" u="none" strike="noStrike" dirty="0" err="1">
                          <a:solidFill>
                            <a:srgbClr val="0070C0"/>
                          </a:solidFill>
                          <a:latin typeface="Times New Roman" pitchFamily="18" charset="0"/>
                          <a:cs typeface="Times New Roman" pitchFamily="18" charset="0"/>
                        </a:rPr>
                        <a:t>i</a:t>
                      </a:r>
                      <a:r>
                        <a:rPr lang="ru-RU" sz="1400" b="1" i="0" u="none" strike="noStrike" dirty="0" err="1">
                          <a:solidFill>
                            <a:srgbClr val="0070C0"/>
                          </a:solidFill>
                          <a:latin typeface="Times New Roman" pitchFamily="18" charset="0"/>
                          <a:cs typeface="Times New Roman" pitchFamily="18" charset="0"/>
                        </a:rPr>
                        <a:t>зу</a:t>
                      </a:r>
                      <a:endParaRPr lang="ru-RU" sz="1400" b="1" i="0" u="none" strike="noStrike" dirty="0">
                        <a:solidFill>
                          <a:srgbClr val="0070C0"/>
                        </a:solidFill>
                        <a:latin typeface="Times New Roman" pitchFamily="18" charset="0"/>
                        <a:cs typeface="Times New Roman" pitchFamily="18"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960</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998</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1 038</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 xmlns:a16="http://schemas.microsoft.com/office/drawing/2014/main" val="10006"/>
                  </a:ext>
                </a:extLst>
              </a:tr>
              <a:tr h="597334">
                <a:tc>
                  <a:txBody>
                    <a:bodyPr/>
                    <a:lstStyle/>
                    <a:p>
                      <a:pPr algn="l" fontAlgn="ctr"/>
                      <a:r>
                        <a:rPr lang="ru-RU" sz="1400" b="1" i="0" u="none" strike="noStrike" dirty="0" smtClean="0">
                          <a:solidFill>
                            <a:srgbClr val="0070C0"/>
                          </a:solidFill>
                          <a:latin typeface="Times New Roman"/>
                        </a:rPr>
                        <a:t>007Әртүрл</a:t>
                      </a:r>
                      <a:r>
                        <a:rPr lang="en-US" sz="1400" b="1" i="0" u="none" strike="noStrike" dirty="0" err="1">
                          <a:solidFill>
                            <a:srgbClr val="0070C0"/>
                          </a:solidFill>
                          <a:latin typeface="Times New Roman"/>
                        </a:rPr>
                        <a:t>i</a:t>
                      </a:r>
                      <a:r>
                        <a:rPr lang="en-US" sz="1400" b="1" i="0" u="none" strike="noStrike" dirty="0">
                          <a:solidFill>
                            <a:srgbClr val="0070C0"/>
                          </a:solidFill>
                          <a:latin typeface="Times New Roman"/>
                        </a:rPr>
                        <a:t> </a:t>
                      </a:r>
                      <a:r>
                        <a:rPr lang="ru-RU" sz="1400" b="1" i="0" u="none" strike="noStrike" dirty="0">
                          <a:solidFill>
                            <a:srgbClr val="0070C0"/>
                          </a:solidFill>
                          <a:latin typeface="Times New Roman"/>
                        </a:rPr>
                        <a:t>спорт </a:t>
                      </a:r>
                      <a:r>
                        <a:rPr lang="ru-RU" sz="1400" b="1" i="0" u="none" strike="noStrike" dirty="0" err="1">
                          <a:solidFill>
                            <a:srgbClr val="0070C0"/>
                          </a:solidFill>
                          <a:latin typeface="Times New Roman"/>
                        </a:rPr>
                        <a:t>түрлер</a:t>
                      </a:r>
                      <a:r>
                        <a:rPr lang="en-US" sz="1400" b="1" i="0" u="none" strike="noStrike" dirty="0" err="1">
                          <a:solidFill>
                            <a:srgbClr val="0070C0"/>
                          </a:solidFill>
                          <a:latin typeface="Times New Roman"/>
                        </a:rPr>
                        <a:t>i</a:t>
                      </a:r>
                      <a:r>
                        <a:rPr lang="en-US" sz="1400" b="1" i="0" u="none" strike="noStrike" dirty="0">
                          <a:solidFill>
                            <a:srgbClr val="0070C0"/>
                          </a:solidFill>
                          <a:latin typeface="Times New Roman"/>
                        </a:rPr>
                        <a:t> </a:t>
                      </a:r>
                      <a:r>
                        <a:rPr lang="ru-RU" sz="1400" b="1" i="0" u="none" strike="noStrike" dirty="0" err="1">
                          <a:solidFill>
                            <a:srgbClr val="0070C0"/>
                          </a:solidFill>
                          <a:latin typeface="Times New Roman"/>
                        </a:rPr>
                        <a:t>бойынша</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аудан</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(облыстық </a:t>
                      </a:r>
                      <a:r>
                        <a:rPr lang="ru-RU" sz="1400" b="1" i="0" u="none" strike="noStrike" dirty="0" err="1" smtClean="0">
                          <a:solidFill>
                            <a:srgbClr val="0070C0"/>
                          </a:solidFill>
                          <a:latin typeface="Times New Roman"/>
                        </a:rPr>
                        <a:t>маңызы </a:t>
                      </a:r>
                      <a:r>
                        <a:rPr lang="ru-RU" sz="1400" b="1" i="0" u="none" strike="noStrike" dirty="0">
                          <a:solidFill>
                            <a:srgbClr val="0070C0"/>
                          </a:solidFill>
                          <a:latin typeface="Times New Roman"/>
                        </a:rPr>
                        <a:t>бар </a:t>
                      </a:r>
                      <a:r>
                        <a:rPr lang="ru-RU" sz="1400" b="1" i="0" u="none" strike="noStrike" dirty="0" err="1">
                          <a:solidFill>
                            <a:srgbClr val="0070C0"/>
                          </a:solidFill>
                          <a:latin typeface="Times New Roman"/>
                        </a:rPr>
                        <a:t>қала</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құрама командаларының мүшелер</a:t>
                      </a:r>
                      <a:r>
                        <a:rPr lang="en-US" sz="1400" b="1" i="0" u="none" strike="noStrike" dirty="0" err="1">
                          <a:solidFill>
                            <a:srgbClr val="0070C0"/>
                          </a:solidFill>
                          <a:latin typeface="Times New Roman"/>
                        </a:rPr>
                        <a:t>i</a:t>
                      </a:r>
                      <a:r>
                        <a:rPr lang="ru-RU" sz="1400" b="1" i="0" u="none" strike="noStrike" dirty="0" err="1">
                          <a:solidFill>
                            <a:srgbClr val="0070C0"/>
                          </a:solidFill>
                          <a:latin typeface="Times New Roman"/>
                        </a:rPr>
                        <a:t>н</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дайындау</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және олардың облыстық </a:t>
                      </a:r>
                      <a:r>
                        <a:rPr lang="ru-RU" sz="1400" b="1" i="0" u="none" strike="noStrike" dirty="0">
                          <a:solidFill>
                            <a:srgbClr val="0070C0"/>
                          </a:solidFill>
                          <a:latin typeface="Times New Roman"/>
                        </a:rPr>
                        <a:t>спорт </a:t>
                      </a:r>
                      <a:r>
                        <a:rPr lang="ru-RU" sz="1400" b="1" i="0" u="none" strike="noStrike" dirty="0" err="1">
                          <a:solidFill>
                            <a:srgbClr val="0070C0"/>
                          </a:solidFill>
                          <a:latin typeface="Times New Roman"/>
                        </a:rPr>
                        <a:t>жарыстарына</a:t>
                      </a:r>
                      <a:r>
                        <a:rPr lang="ru-RU" sz="1400" b="1" i="0" u="none" strike="noStrike" dirty="0">
                          <a:solidFill>
                            <a:srgbClr val="0070C0"/>
                          </a:solidFill>
                          <a:latin typeface="Times New Roman"/>
                        </a:rPr>
                        <a:t> </a:t>
                      </a:r>
                      <a:r>
                        <a:rPr lang="ru-RU" sz="1400" b="1" i="0" u="none" strike="noStrike" dirty="0" err="1">
                          <a:solidFill>
                            <a:srgbClr val="0070C0"/>
                          </a:solidFill>
                          <a:latin typeface="Times New Roman"/>
                        </a:rPr>
                        <a:t>қатысуы</a:t>
                      </a:r>
                      <a:endParaRPr lang="ru-RU" sz="1400" b="1" i="0" u="none" strike="noStrike" dirty="0">
                        <a:solidFill>
                          <a:srgbClr val="0070C0"/>
                        </a:solidFill>
                        <a:latin typeface="Times New Roman"/>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4 319</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4492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ctr" fontAlgn="ctr"/>
                      <a:r>
                        <a:rPr lang="kk-KZ" sz="1400" b="0" i="0" u="none" strike="noStrike" baseline="0" dirty="0" smtClean="0">
                          <a:solidFill>
                            <a:srgbClr val="0070C0"/>
                          </a:solidFill>
                          <a:effectLst/>
                          <a:latin typeface="Times New Roman" pitchFamily="18" charset="0"/>
                          <a:cs typeface="Times New Roman" pitchFamily="18" charset="0"/>
                        </a:rPr>
                        <a:t>4672</a:t>
                      </a:r>
                      <a:endParaRPr lang="ru-RU" sz="1400" b="0" i="0" u="none" strike="noStrike" baseline="0" dirty="0">
                        <a:solidFill>
                          <a:srgbClr val="0070C0"/>
                        </a:solidFill>
                        <a:effectLst/>
                        <a:latin typeface="Times New Roman" pitchFamily="18" charset="0"/>
                        <a:cs typeface="Times New Roman" pitchFamily="18" charset="0"/>
                      </a:endParaRP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5" name="Заголовок 3"/>
          <p:cNvSpPr txBox="1">
            <a:spLocks/>
          </p:cNvSpPr>
          <p:nvPr/>
        </p:nvSpPr>
        <p:spPr>
          <a:xfrm>
            <a:off x="428596" y="404664"/>
            <a:ext cx="8286808" cy="1584176"/>
          </a:xfrm>
          <a:prstGeom prst="rect">
            <a:avLst/>
          </a:prstGeom>
        </p:spPr>
        <p:txBody>
          <a:bodyPr vert="horz" anchor="b">
            <a:noAutofit/>
          </a:bodyPr>
          <a:lstStyle/>
          <a:p>
            <a:pPr algn="ctr">
              <a:spcBef>
                <a:spcPct val="50000"/>
              </a:spcBef>
              <a:buFontTx/>
              <a:buNone/>
            </a:pPr>
            <a:r>
              <a:rPr lang="kk-KZ" sz="2400" b="1" dirty="0" smtClean="0">
                <a:solidFill>
                  <a:srgbClr val="0070C0"/>
                </a:solidFill>
                <a:latin typeface="Times New Roman" pitchFamily="18" charset="0"/>
                <a:cs typeface="Times New Roman" pitchFamily="18" charset="0"/>
              </a:rPr>
              <a:t>“Ақсу ауданының </a:t>
            </a:r>
            <a:r>
              <a:rPr lang="kk-KZ" sz="2400" b="1" dirty="0" smtClean="0">
                <a:solidFill>
                  <a:srgbClr val="0070C0"/>
                </a:solidFill>
                <a:latin typeface="Times New Roman" pitchFamily="18" charset="0"/>
                <a:cs typeface="Times New Roman" pitchFamily="18" charset="0"/>
              </a:rPr>
              <a:t>дене шынықтыру </a:t>
            </a:r>
            <a:r>
              <a:rPr lang="kk-KZ" sz="2400" b="1" dirty="0" smtClean="0">
                <a:solidFill>
                  <a:srgbClr val="0070C0"/>
                </a:solidFill>
                <a:latin typeface="Times New Roman" pitchFamily="18" charset="0"/>
                <a:cs typeface="Times New Roman" pitchFamily="18" charset="0"/>
              </a:rPr>
              <a:t>және спорт бөлімі</a:t>
            </a:r>
            <a:r>
              <a:rPr lang="kk-KZ" sz="2400" b="1" dirty="0" smtClean="0">
                <a:solidFill>
                  <a:srgbClr val="0070C0"/>
                </a:solidFill>
                <a:latin typeface="Times New Roman" pitchFamily="18" charset="0"/>
                <a:cs typeface="Times New Roman" pitchFamily="18" charset="0"/>
              </a:rPr>
              <a:t>” ММ-нің   2021-2023 жылға арналған азаматтық бюджеті жобасының  шығыстары орындалуы қалыптастыру кезінде</a:t>
            </a:r>
            <a:endParaRPr lang="ru-RU" sz="2400" b="1" dirty="0">
              <a:solidFill>
                <a:srgbClr val="0070C0"/>
              </a:solidFill>
              <a:latin typeface="Times New Roman" pitchFamily="18" charset="0"/>
              <a:ea typeface="+mj-ea"/>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p:nvPr/>
        </p:nvGraphicFramePr>
        <p:xfrm>
          <a:off x="323528" y="2348880"/>
          <a:ext cx="8496944" cy="4320480"/>
        </p:xfrm>
        <a:graphic>
          <a:graphicData uri="http://schemas.openxmlformats.org/drawingml/2006/chart">
            <c:chart xmlns:c="http://schemas.openxmlformats.org/drawingml/2006/chart" xmlns:r="http://schemas.openxmlformats.org/officeDocument/2006/relationships" r:id="rId2"/>
          </a:graphicData>
        </a:graphic>
      </p:graphicFrame>
      <p:sp>
        <p:nvSpPr>
          <p:cNvPr id="6" name="Заголовок 3"/>
          <p:cNvSpPr txBox="1">
            <a:spLocks/>
          </p:cNvSpPr>
          <p:nvPr/>
        </p:nvSpPr>
        <p:spPr>
          <a:xfrm>
            <a:off x="395536" y="692696"/>
            <a:ext cx="8319868" cy="1800200"/>
          </a:xfrm>
          <a:prstGeom prst="rect">
            <a:avLst/>
          </a:prstGeom>
        </p:spPr>
        <p:txBody>
          <a:bodyPr vert="horz" anchor="ctr">
            <a:noAutofit/>
          </a:bodyPr>
          <a:lstStyle/>
          <a:p>
            <a:pPr algn="ctr">
              <a:spcBef>
                <a:spcPct val="50000"/>
              </a:spcBef>
              <a:buFontTx/>
              <a:buNone/>
            </a:pPr>
            <a:r>
              <a:rPr lang="kk-KZ" sz="2400" b="1" dirty="0" smtClean="0">
                <a:solidFill>
                  <a:srgbClr val="0070C0"/>
                </a:solidFill>
                <a:latin typeface="Times New Roman" pitchFamily="18" charset="0"/>
                <a:cs typeface="Times New Roman" pitchFamily="18" charset="0"/>
              </a:rPr>
              <a:t>“Ақсу ауданының </a:t>
            </a:r>
            <a:r>
              <a:rPr lang="kk-KZ" sz="2400" b="1" dirty="0" smtClean="0">
                <a:solidFill>
                  <a:srgbClr val="0070C0"/>
                </a:solidFill>
                <a:latin typeface="Times New Roman" pitchFamily="18" charset="0"/>
                <a:cs typeface="Times New Roman" pitchFamily="18" charset="0"/>
              </a:rPr>
              <a:t>дене шынықтыру және спорт </a:t>
            </a:r>
            <a:r>
              <a:rPr lang="kk-KZ" sz="2400" b="1" dirty="0" smtClean="0">
                <a:solidFill>
                  <a:srgbClr val="0070C0"/>
                </a:solidFill>
                <a:latin typeface="Times New Roman" pitchFamily="18" charset="0"/>
                <a:cs typeface="Times New Roman" pitchFamily="18" charset="0"/>
              </a:rPr>
              <a:t>бөлімі” ММ-нің   2021-2023 жылға арналған азаматтық бюджеті жобасының  шығыстары орындалуы қалыптастыру кезінде        </a:t>
            </a:r>
          </a:p>
          <a:p>
            <a:pPr algn="ctr">
              <a:spcBef>
                <a:spcPct val="50000"/>
              </a:spcBef>
              <a:buFontTx/>
              <a:buNone/>
            </a:pPr>
            <a:r>
              <a:rPr lang="kk-KZ" sz="2400" b="1" dirty="0" smtClean="0">
                <a:latin typeface="Times New Roman" pitchFamily="18" charset="0"/>
                <a:cs typeface="Times New Roman" pitchFamily="18" charset="0"/>
              </a:rPr>
              <a:t>                                                                                    мың тенге</a:t>
            </a:r>
            <a:endParaRPr lang="ru-RU" sz="2400" b="1" dirty="0">
              <a:latin typeface="Times New Roman" pitchFamily="18" charset="0"/>
              <a:cs typeface="Times New Roman" pitchFamily="18" charset="0"/>
            </a:endParaRPr>
          </a:p>
        </p:txBody>
      </p:sp>
      <p:sp>
        <p:nvSpPr>
          <p:cNvPr id="4" name="Заголовок 3"/>
          <p:cNvSpPr txBox="1">
            <a:spLocks/>
          </p:cNvSpPr>
          <p:nvPr/>
        </p:nvSpPr>
        <p:spPr>
          <a:xfrm>
            <a:off x="6948264" y="2204864"/>
            <a:ext cx="1705226" cy="432048"/>
          </a:xfrm>
          <a:prstGeom prst="rect">
            <a:avLst/>
          </a:prstGeom>
        </p:spPr>
        <p:txBody>
          <a:bodyPr vert="horz" anchor="ctr">
            <a:noAutofit/>
          </a:bodyPr>
          <a:lstStyle/>
          <a:p>
            <a:pPr algn="ctr">
              <a:spcBef>
                <a:spcPct val="50000"/>
              </a:spcBef>
              <a:buFontTx/>
              <a:buNone/>
            </a:pPr>
            <a:endParaRPr lang="ru-RU" sz="2000" b="1" dirty="0">
              <a:latin typeface="Times New Roman" pitchFamily="18" charset="0"/>
              <a:ea typeface="+mj-ea"/>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1066</TotalTime>
  <Words>513</Words>
  <Application>Microsoft Office PowerPoint</Application>
  <PresentationFormat>Экран (4:3)</PresentationFormat>
  <Paragraphs>112</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Аспект</vt:lpstr>
      <vt:lpstr>“Ақсу ауданының дене шынықтыру және спорт бөлімі” ММ-нің   2021-2023 жылға арналған азаматтық бюджеті жобасының  шығыстары орындалуы қалыптастыру кезінде</vt:lpstr>
      <vt:lpstr>Құрметті аудан тұрғындары!</vt:lpstr>
      <vt:lpstr>Бюджеттік процестің заңнамалық базасы</vt:lpstr>
      <vt:lpstr>Бюджеттік процесстің заңнамалық базасы</vt:lpstr>
      <vt:lpstr>БЮДЖЕТТІК ПРОЦЕСТІҢ СЫЗБАСЫ  </vt:lpstr>
      <vt:lpstr>2020-2025 жж  ҚР әлеуметтік-экономикалық дамуының негізгі көрсеткіштері </vt:lpstr>
      <vt:lpstr>     Ақсу ауданының дене шынықтыру және спорт, нақтылау, түзету</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  отдела экономики и  бюджетного планирования Аксуского района бюджета  на 2019 год</dc:title>
  <dc:creator>User</dc:creator>
  <cp:lastModifiedBy>User</cp:lastModifiedBy>
  <cp:revision>84</cp:revision>
  <dcterms:created xsi:type="dcterms:W3CDTF">2019-10-29T05:55:48Z</dcterms:created>
  <dcterms:modified xsi:type="dcterms:W3CDTF">2021-02-04T15:42:33Z</dcterms:modified>
</cp:coreProperties>
</file>