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Административные </a:t>
            </a:r>
            <a:r>
              <a:rPr lang="ru-RU" dirty="0" smtClean="0"/>
              <a:t>расходы 2020 год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3810334141941641E-3"/>
          <c:y val="3.5290860530258635E-3"/>
          <c:w val="0.61426069311717479"/>
          <c:h val="0.851692072177708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Административные расходы</c:v>
                </c:pt>
              </c:strCache>
            </c:strRef>
          </c:tx>
          <c:dLbls>
            <c:dLblPos val="bestFit"/>
            <c:showPercent val="1"/>
            <c:showLeaderLines val="1"/>
          </c:dLbls>
          <c:cat>
            <c:strRef>
              <c:f>Лист1!$A$2:$A$16</c:f>
              <c:strCache>
                <c:ptCount val="15"/>
                <c:pt idx="0">
                  <c:v>Оплата труда</c:v>
                </c:pt>
                <c:pt idx="1">
                  <c:v>Компенсационные выплаты</c:v>
                </c:pt>
                <c:pt idx="2">
                  <c:v>Обязательные пенсионные выплаты</c:v>
                </c:pt>
                <c:pt idx="3">
                  <c:v>Социальный налог</c:v>
                </c:pt>
                <c:pt idx="4">
                  <c:v>Социальные отчисления в Государственный фонд социального страхования</c:v>
                </c:pt>
                <c:pt idx="5">
                  <c:v>Отчисления на обязательное социальное медицинское  страхование</c:v>
                </c:pt>
                <c:pt idx="6">
                  <c:v>Оплата труда внештатных работников</c:v>
                </c:pt>
                <c:pt idx="7">
                  <c:v>Взносы работодателей по внештатным работникам</c:v>
                </c:pt>
                <c:pt idx="8">
                  <c:v>Командировки и служебные разъезды внутри страны технического персонала</c:v>
                </c:pt>
                <c:pt idx="9">
                  <c:v>Приобретение прочих запасов</c:v>
                </c:pt>
                <c:pt idx="10">
                  <c:v>Оплата коммунальных услуг</c:v>
                </c:pt>
                <c:pt idx="11">
                  <c:v>Оплата услуг связи</c:v>
                </c:pt>
                <c:pt idx="12">
                  <c:v>Оплата прочих услуг и работ</c:v>
                </c:pt>
                <c:pt idx="13">
                  <c:v>Командировки и служебные разъезды внутри страны</c:v>
                </c:pt>
                <c:pt idx="14">
                  <c:v>Капитальные расходы государственных органов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46012</c:v>
                </c:pt>
                <c:pt idx="1">
                  <c:v>7669</c:v>
                </c:pt>
                <c:pt idx="2">
                  <c:v>0</c:v>
                </c:pt>
                <c:pt idx="3">
                  <c:v>2485</c:v>
                </c:pt>
                <c:pt idx="4">
                  <c:v>1449</c:v>
                </c:pt>
                <c:pt idx="5">
                  <c:v>920</c:v>
                </c:pt>
                <c:pt idx="6">
                  <c:v>3156</c:v>
                </c:pt>
                <c:pt idx="7">
                  <c:v>333</c:v>
                </c:pt>
                <c:pt idx="8">
                  <c:v>1366</c:v>
                </c:pt>
                <c:pt idx="9">
                  <c:v>6080</c:v>
                </c:pt>
                <c:pt idx="10">
                  <c:v>5193</c:v>
                </c:pt>
                <c:pt idx="11">
                  <c:v>5193</c:v>
                </c:pt>
                <c:pt idx="12">
                  <c:v>5671</c:v>
                </c:pt>
                <c:pt idx="13">
                  <c:v>11361</c:v>
                </c:pt>
                <c:pt idx="14">
                  <c:v>300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99891215203871"/>
          <c:y val="7.3431333741168614E-2"/>
          <c:w val="0.39600108784796217"/>
          <c:h val="0.92656866625883161"/>
        </c:manualLayout>
      </c:layout>
      <c:spPr>
        <a:ln w="3175">
          <a:solidFill>
            <a:schemeClr val="tx1"/>
          </a:solidFill>
        </a:ln>
      </c:spPr>
      <c:txPr>
        <a:bodyPr/>
        <a:lstStyle/>
        <a:p>
          <a:pPr>
            <a:defRPr sz="1450" kern="0" spc="-1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 err="1" smtClean="0"/>
              <a:t>жыл</a:t>
            </a:r>
            <a:r>
              <a:rPr lang="kk-KZ" dirty="0" err="1" smtClean="0"/>
              <a:t>ға</a:t>
            </a:r>
            <a:r>
              <a:rPr lang="kk-KZ" dirty="0" smtClean="0"/>
              <a:t> </a:t>
            </a:r>
            <a:r>
              <a:rPr lang="ru-RU" dirty="0" err="1" smtClean="0"/>
              <a:t>Әкімшілік </a:t>
            </a:r>
            <a:r>
              <a:rPr lang="ru-RU" dirty="0" err="1"/>
              <a:t>шығыстар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3810334141941641E-3"/>
          <c:y val="3.5290860530258644E-3"/>
          <c:w val="0.61426069311717502"/>
          <c:h val="0.851692072177709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Әкімшілік шығыстар</c:v>
                </c:pt>
              </c:strCache>
            </c:strRef>
          </c:tx>
          <c:dLbls>
            <c:showPercent val="1"/>
            <c:showLeaderLines val="1"/>
          </c:dLbls>
          <c:cat>
            <c:strRef>
              <c:f>Лист1!$A$2:$A$16</c:f>
              <c:strCache>
                <c:ptCount val="15"/>
                <c:pt idx="0">
                  <c:v>Еңбек ақы</c:v>
                </c:pt>
                <c:pt idx="1">
                  <c:v>Өтемақы төлемдерi</c:v>
                </c:pt>
                <c:pt idx="2">
                  <c:v>Міндетті зейнетақы жарналар</c:v>
                </c:pt>
                <c:pt idx="3">
                  <c:v>Әлеуметтiк салық</c:v>
                </c:pt>
                <c:pt idx="4">
                  <c:v>Мемлекеттiк әлеуметтiк сақтандыру қорына әлеуметтiк аударымдар</c:v>
                </c:pt>
                <c:pt idx="5">
                  <c:v>Міндетті әлеуметтік медициналық сақтандыруға аударымдар</c:v>
                </c:pt>
                <c:pt idx="6">
                  <c:v>Техникалық персоналдың еңбегіне ақы төлеу</c:v>
                </c:pt>
                <c:pt idx="7">
                  <c:v>Техникалық персонал бойынша жұмыс берушілердің жарналары</c:v>
                </c:pt>
                <c:pt idx="8">
                  <c:v>Ел iшiндегi iссапарлар мен қызметтiк сапарлар техникалық қызметкерлер</c:v>
                </c:pt>
                <c:pt idx="9">
                  <c:v>Өзге де қорларды сатып алу</c:v>
                </c:pt>
                <c:pt idx="10">
                  <c:v>Коммуналдық қызметтерге ақы төлеу</c:v>
                </c:pt>
                <c:pt idx="11">
                  <c:v>Байланыс қызметтерiне ақы төлеу</c:v>
                </c:pt>
                <c:pt idx="12">
                  <c:v>Өзге де қызметтер мен жұмыстарға ақы төлеу</c:v>
                </c:pt>
                <c:pt idx="13">
                  <c:v>Ел iшiндегi iссапарлар мен қызметтiк сапарлар</c:v>
                </c:pt>
                <c:pt idx="14">
                  <c:v>Мемлекеттік органның капиталдық шығындары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46012</c:v>
                </c:pt>
                <c:pt idx="1">
                  <c:v>7669</c:v>
                </c:pt>
                <c:pt idx="2">
                  <c:v>0</c:v>
                </c:pt>
                <c:pt idx="3">
                  <c:v>2485</c:v>
                </c:pt>
                <c:pt idx="4">
                  <c:v>1449</c:v>
                </c:pt>
                <c:pt idx="5">
                  <c:v>920</c:v>
                </c:pt>
                <c:pt idx="6">
                  <c:v>3156</c:v>
                </c:pt>
                <c:pt idx="7">
                  <c:v>333</c:v>
                </c:pt>
                <c:pt idx="8">
                  <c:v>1366</c:v>
                </c:pt>
                <c:pt idx="9">
                  <c:v>6080</c:v>
                </c:pt>
                <c:pt idx="10">
                  <c:v>5193</c:v>
                </c:pt>
                <c:pt idx="11">
                  <c:v>5193</c:v>
                </c:pt>
                <c:pt idx="12">
                  <c:v>5671</c:v>
                </c:pt>
                <c:pt idx="13">
                  <c:v>11361</c:v>
                </c:pt>
                <c:pt idx="14">
                  <c:v>300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0399891215203894"/>
          <c:y val="7.3431333741168572E-2"/>
          <c:w val="0.39600108784796245"/>
          <c:h val="0.92656866625883161"/>
        </c:manualLayout>
      </c:layout>
      <c:spPr>
        <a:ln w="3175">
          <a:solidFill>
            <a:schemeClr val="tx1"/>
          </a:solidFill>
        </a:ln>
      </c:spPr>
      <c:txPr>
        <a:bodyPr/>
        <a:lstStyle/>
        <a:p>
          <a:pPr>
            <a:defRPr sz="1450" kern="0" spc="-1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6FDD-734C-4370-90DD-50DA774FD57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76FDD-734C-4370-90DD-50DA774FD57E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2C7DD-18CC-4529-BD68-519070C3F1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188640"/>
          <a:ext cx="8964488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188640"/>
          <a:ext cx="8964488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9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44</cp:revision>
  <dcterms:created xsi:type="dcterms:W3CDTF">2019-10-31T04:26:18Z</dcterms:created>
  <dcterms:modified xsi:type="dcterms:W3CDTF">2020-05-14T11:39:41Z</dcterms:modified>
</cp:coreProperties>
</file>