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1" r:id="rId3"/>
    <p:sldId id="262" r:id="rId4"/>
    <p:sldId id="263" r:id="rId5"/>
    <p:sldId id="268" r:id="rId6"/>
    <p:sldId id="264" r:id="rId7"/>
    <p:sldId id="271" r:id="rId8"/>
    <p:sldId id="258" r:id="rId9"/>
    <p:sldId id="273" r:id="rId10"/>
    <p:sldId id="274" r:id="rId11"/>
    <p:sldId id="27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p:scale>
          <a:sx n="46" d="100"/>
          <a:sy n="46" d="100"/>
        </p:scale>
        <p:origin x="-2040" y="-594"/>
      </p:cViewPr>
      <p:guideLst>
        <p:guide orient="horz" pos="2160"/>
        <p:guide pos="2880"/>
      </p:guideLst>
    </p:cSldViewPr>
  </p:slideViewPr>
  <p:outlineViewPr>
    <p:cViewPr>
      <p:scale>
        <a:sx n="33" d="100"/>
        <a:sy n="33" d="100"/>
      </p:scale>
      <p:origin x="0" y="51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AngAx val="1"/>
    </c:view3D>
    <c:floor>
      <c:spPr>
        <a:solidFill>
          <a:srgbClr val="92D050"/>
        </a:solidFill>
      </c:spPr>
    </c:floor>
    <c:plotArea>
      <c:layout/>
      <c:bar3DChart>
        <c:barDir val="col"/>
        <c:grouping val="stacked"/>
        <c:shape val="cylinder"/>
        <c:axId val="138263168"/>
        <c:axId val="145775616"/>
        <c:axId val="0"/>
      </c:bar3DChart>
      <c:catAx>
        <c:axId val="138263168"/>
        <c:scaling>
          <c:orientation val="minMax"/>
        </c:scaling>
        <c:axPos val="b"/>
        <c:tickLblPos val="nextTo"/>
        <c:crossAx val="145775616"/>
        <c:crosses val="autoZero"/>
        <c:auto val="1"/>
        <c:lblAlgn val="ctr"/>
        <c:lblOffset val="100"/>
      </c:catAx>
      <c:valAx>
        <c:axId val="145775616"/>
        <c:scaling>
          <c:orientation val="minMax"/>
        </c:scaling>
        <c:delete val="1"/>
        <c:axPos val="l"/>
        <c:numFmt formatCode="#,##0" sourceLinked="1"/>
        <c:tickLblPos val="none"/>
        <c:crossAx val="138263168"/>
        <c:crosses val="autoZero"/>
        <c:crossBetween val="between"/>
      </c:valAx>
    </c:plotArea>
    <c:plotVisOnly val="1"/>
  </c:chart>
  <c:txPr>
    <a:bodyPr/>
    <a:lstStyle/>
    <a:p>
      <a:pPr>
        <a:defRPr sz="2800" b="1">
          <a:solidFill>
            <a:srgbClr val="0070C0"/>
          </a:solidFill>
          <a:latin typeface="Times New Roman" pitchFamily="18" charset="0"/>
          <a:cs typeface="Times New Roman"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view3D>
      <c:rAngAx val="1"/>
    </c:view3D>
    <c:floor>
      <c:spPr>
        <a:solidFill>
          <a:srgbClr val="92D050"/>
        </a:solidFill>
      </c:spPr>
    </c:floor>
    <c:plotArea>
      <c:layout>
        <c:manualLayout>
          <c:layoutTarget val="inner"/>
          <c:xMode val="edge"/>
          <c:yMode val="edge"/>
          <c:x val="2.5409135331479218E-2"/>
          <c:y val="6.7608228715327928E-2"/>
          <c:w val="0.95814965945403519"/>
          <c:h val="0.76975498092804562"/>
        </c:manualLayout>
      </c:layout>
      <c:bar3DChart>
        <c:barDir val="col"/>
        <c:grouping val="clustered"/>
        <c:ser>
          <c:idx val="0"/>
          <c:order val="0"/>
          <c:tx>
            <c:strRef>
              <c:f>Лист1!$B$1</c:f>
              <c:strCache>
                <c:ptCount val="1"/>
                <c:pt idx="0">
                  <c:v>Ряд 1</c:v>
                </c:pt>
              </c:strCache>
            </c:strRef>
          </c:tx>
          <c:spPr>
            <a:solidFill>
              <a:schemeClr val="bg2">
                <a:lumMod val="50000"/>
              </a:schemeClr>
            </a:solidFill>
          </c:spPr>
          <c:dPt>
            <c:idx val="0"/>
            <c:spPr>
              <a:solidFill>
                <a:srgbClr val="FF0000"/>
              </a:solidFill>
            </c:spPr>
          </c:dPt>
          <c:dPt>
            <c:idx val="1"/>
            <c:spPr>
              <a:solidFill>
                <a:srgbClr val="FFFF00"/>
              </a:solidFill>
            </c:spPr>
          </c:dPt>
          <c:dPt>
            <c:idx val="2"/>
            <c:spPr>
              <a:solidFill>
                <a:srgbClr val="0070C0"/>
              </a:solidFill>
              <a:ln>
                <a:solidFill>
                  <a:srgbClr val="0070C0"/>
                </a:solidFill>
              </a:ln>
            </c:spPr>
          </c:dPt>
          <c:dLbls>
            <c:dLbl>
              <c:idx val="0"/>
              <c:layout>
                <c:manualLayout>
                  <c:x val="2.0250104037404511E-2"/>
                  <c:y val="-0.52013248527941336"/>
                </c:manualLayout>
              </c:layout>
              <c:tx>
                <c:rich>
                  <a:bodyPr/>
                  <a:lstStyle/>
                  <a:p>
                    <a:r>
                      <a:rPr lang="kk-KZ" dirty="0" smtClean="0"/>
                      <a:t>752315</a:t>
                    </a:r>
                    <a:endParaRPr lang="en-US" dirty="0"/>
                  </a:p>
                </c:rich>
              </c:tx>
              <c:showVal val="1"/>
            </c:dLbl>
            <c:dLbl>
              <c:idx val="1"/>
              <c:layout>
                <c:manualLayout>
                  <c:x val="2.3495623838405953E-2"/>
                  <c:y val="-0.28277621930896651"/>
                </c:manualLayout>
              </c:layout>
              <c:showVal val="1"/>
            </c:dLbl>
            <c:dLbl>
              <c:idx val="2"/>
              <c:layout>
                <c:manualLayout>
                  <c:x val="2.3751715911038151E-2"/>
                  <c:y val="-0.37260188682738982"/>
                </c:manualLayout>
              </c:layout>
              <c:showVal val="1"/>
            </c:dLbl>
            <c:showVal val="1"/>
          </c:dLbls>
          <c:cat>
            <c:strRef>
              <c:f>Лист1!$A$2:$A$4</c:f>
              <c:strCache>
                <c:ptCount val="3"/>
                <c:pt idx="0">
                  <c:v>2021 год</c:v>
                </c:pt>
                <c:pt idx="1">
                  <c:v>2022 год</c:v>
                </c:pt>
                <c:pt idx="2">
                  <c:v>2023 год</c:v>
                </c:pt>
              </c:strCache>
            </c:strRef>
          </c:cat>
          <c:val>
            <c:numRef>
              <c:f>Лист1!$B$2:$B$4</c:f>
              <c:numCache>
                <c:formatCode>#,##0</c:formatCode>
                <c:ptCount val="3"/>
                <c:pt idx="0">
                  <c:v>752315</c:v>
                </c:pt>
                <c:pt idx="1">
                  <c:v>709285</c:v>
                </c:pt>
                <c:pt idx="2">
                  <c:v>663991</c:v>
                </c:pt>
              </c:numCache>
            </c:numRef>
          </c:val>
        </c:ser>
        <c:shape val="cylinder"/>
        <c:axId val="115497216"/>
        <c:axId val="115499776"/>
        <c:axId val="0"/>
      </c:bar3DChart>
      <c:catAx>
        <c:axId val="115497216"/>
        <c:scaling>
          <c:orientation val="minMax"/>
        </c:scaling>
        <c:axPos val="b"/>
        <c:tickLblPos val="nextTo"/>
        <c:crossAx val="115499776"/>
        <c:crosses val="autoZero"/>
        <c:auto val="1"/>
        <c:lblAlgn val="ctr"/>
        <c:lblOffset val="100"/>
      </c:catAx>
      <c:valAx>
        <c:axId val="115499776"/>
        <c:scaling>
          <c:orientation val="minMax"/>
        </c:scaling>
        <c:delete val="1"/>
        <c:axPos val="l"/>
        <c:numFmt formatCode="#,##0" sourceLinked="1"/>
        <c:tickLblPos val="none"/>
        <c:crossAx val="115497216"/>
        <c:crosses val="autoZero"/>
        <c:crossBetween val="between"/>
      </c:valAx>
    </c:plotArea>
    <c:plotVisOnly val="1"/>
  </c:chart>
  <c:txPr>
    <a:bodyPr/>
    <a:lstStyle/>
    <a:p>
      <a:pPr>
        <a:defRPr sz="2800" b="1">
          <a:solidFill>
            <a:srgbClr val="0070C0"/>
          </a:solidFill>
          <a:latin typeface="Times New Roman" pitchFamily="18" charset="0"/>
          <a:cs typeface="Times New Roman" pitchFamily="18" charset="0"/>
        </a:defRPr>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62425-78BE-49D0-B04C-2977D47320A9}" type="datetimeFigureOut">
              <a:rPr lang="ru-RU" smtClean="0"/>
              <a:pPr/>
              <a:t>31.01.2021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D4579-BECA-4EE8-B12C-298516E8021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CA66439F-C104-456B-BB29-6DE23B2003C8}" type="slidenum">
              <a:rPr lang="ru-RU" altLang="ru-RU">
                <a:latin typeface="Arial" charset="0"/>
              </a:rPr>
              <a:pPr/>
              <a:t>2</a:t>
            </a:fld>
            <a:endParaRPr lang="ru-RU" altLang="ru-RU">
              <a:latin typeface="Arial"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8772DDF-F040-4DE3-9555-1421B92A8F72}" type="datetimeFigureOut">
              <a:rPr lang="ru-RU" smtClean="0"/>
              <a:pPr/>
              <a:t>31.01.2021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A779F8-9430-4EE1-82D4-672BD55EB6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476672"/>
            <a:ext cx="7992888" cy="1800200"/>
          </a:xfrm>
        </p:spPr>
        <p:txBody>
          <a:bodyPr>
            <a:noAutofit/>
          </a:bodyPr>
          <a:lstStyle/>
          <a:p>
            <a:pPr algn="ctr"/>
            <a:r>
              <a:rPr lang="kk-KZ" sz="2800" dirty="0" smtClean="0">
                <a:solidFill>
                  <a:srgbClr val="0070C0"/>
                </a:solidFill>
                <a:latin typeface="Times New Roman" pitchFamily="18" charset="0"/>
                <a:cs typeface="Times New Roman" pitchFamily="18" charset="0"/>
              </a:rPr>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a:t>
            </a:r>
            <a:r>
              <a:rPr lang="kk-KZ" sz="2800" dirty="0" smtClean="0">
                <a:solidFill>
                  <a:srgbClr val="0070C0"/>
                </a:solidFill>
                <a:latin typeface="Times New Roman" pitchFamily="18" charset="0"/>
                <a:cs typeface="Times New Roman" pitchFamily="18" charset="0"/>
              </a:rPr>
              <a:t>Ақсу ауданының </a:t>
            </a:r>
            <a:r>
              <a:rPr lang="kk-KZ" sz="2800" dirty="0" smtClean="0">
                <a:solidFill>
                  <a:srgbClr val="0070C0"/>
                </a:solidFill>
                <a:latin typeface="Times New Roman" pitchFamily="18" charset="0"/>
                <a:cs typeface="Times New Roman" pitchFamily="18" charset="0"/>
              </a:rPr>
              <a:t>жұмыспен қамту </a:t>
            </a:r>
            <a:r>
              <a:rPr lang="kk-KZ" sz="2800" dirty="0" smtClean="0">
                <a:solidFill>
                  <a:srgbClr val="0070C0"/>
                </a:solidFill>
                <a:latin typeface="Times New Roman" pitchFamily="18" charset="0"/>
                <a:cs typeface="Times New Roman" pitchFamily="18" charset="0"/>
              </a:rPr>
              <a:t>және </a:t>
            </a:r>
            <a:br>
              <a:rPr lang="kk-KZ" sz="2800" dirty="0" smtClean="0">
                <a:solidFill>
                  <a:srgbClr val="0070C0"/>
                </a:solidFill>
                <a:latin typeface="Times New Roman" pitchFamily="18" charset="0"/>
                <a:cs typeface="Times New Roman" pitchFamily="18" charset="0"/>
              </a:rPr>
            </a:br>
            <a:r>
              <a:rPr lang="kk-KZ" sz="2800" dirty="0" smtClean="0">
                <a:solidFill>
                  <a:srgbClr val="0070C0"/>
                </a:solidFill>
                <a:latin typeface="Times New Roman" pitchFamily="18" charset="0"/>
                <a:cs typeface="Times New Roman" pitchFamily="18" charset="0"/>
              </a:rPr>
              <a:t>бағдарламалар </a:t>
            </a:r>
            <a:r>
              <a:rPr lang="kk-KZ" sz="2800" dirty="0" smtClean="0">
                <a:solidFill>
                  <a:srgbClr val="0070C0"/>
                </a:solidFill>
                <a:latin typeface="Times New Roman" pitchFamily="18" charset="0"/>
                <a:cs typeface="Times New Roman" pitchFamily="18" charset="0"/>
              </a:rPr>
              <a:t>бөлімі” ММ-нің   2021-2023 жылға арналған азаматтық бюджеті жобасының  шығыстары орындалуы қалыптастыру кезінде</a:t>
            </a:r>
            <a:endParaRPr lang="ru-RU" sz="2800" dirty="0">
              <a:solidFill>
                <a:srgbClr val="0070C0"/>
              </a:solidFill>
              <a:latin typeface="Times New Roman" pitchFamily="18" charset="0"/>
              <a:cs typeface="Times New Roman" pitchFamily="18" charset="0"/>
            </a:endParaRPr>
          </a:p>
        </p:txBody>
      </p:sp>
      <p:sp>
        <p:nvSpPr>
          <p:cNvPr id="6" name="Заголовок 3"/>
          <p:cNvSpPr txBox="1">
            <a:spLocks/>
          </p:cNvSpPr>
          <p:nvPr/>
        </p:nvSpPr>
        <p:spPr>
          <a:xfrm>
            <a:off x="1500166" y="5786454"/>
            <a:ext cx="5929354" cy="571504"/>
          </a:xfrm>
          <a:prstGeom prst="rect">
            <a:avLst/>
          </a:prstGeom>
        </p:spPr>
        <p:txBody>
          <a:bodyPr vert="horz" lIns="45720" rIns="45720" bIns="4572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Жансүгіров</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ауылы</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 2020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жыл</a:t>
            </a:r>
            <a:endParaRPr kumimoji="0" lang="ru-RU" sz="2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pic>
        <p:nvPicPr>
          <p:cNvPr id="7" name="Picture 2"/>
          <p:cNvPicPr>
            <a:picLocks noChangeAspect="1" noChangeArrowheads="1"/>
          </p:cNvPicPr>
          <p:nvPr/>
        </p:nvPicPr>
        <p:blipFill>
          <a:blip r:embed="rId2" cstate="print"/>
          <a:srcRect/>
          <a:stretch>
            <a:fillRect/>
          </a:stretch>
        </p:blipFill>
        <p:spPr bwMode="auto">
          <a:xfrm>
            <a:off x="899592" y="3573016"/>
            <a:ext cx="3672408" cy="2376264"/>
          </a:xfrm>
          <a:prstGeom prst="rect">
            <a:avLst/>
          </a:prstGeom>
          <a:noFill/>
          <a:ln w="9525">
            <a:noFill/>
            <a:miter lim="800000"/>
            <a:headEnd/>
            <a:tailEnd/>
          </a:ln>
        </p:spPr>
      </p:pic>
      <p:pic>
        <p:nvPicPr>
          <p:cNvPr id="8" name="Picture 2" descr="C:\Users\User\Desktop\2021\Открытые бюджеты\логотип\sm.png"/>
          <p:cNvPicPr>
            <a:picLocks noChangeAspect="1" noChangeArrowheads="1"/>
          </p:cNvPicPr>
          <p:nvPr/>
        </p:nvPicPr>
        <p:blipFill>
          <a:blip r:embed="rId3" cstate="print"/>
          <a:srcRect/>
          <a:stretch>
            <a:fillRect/>
          </a:stretch>
        </p:blipFill>
        <p:spPr bwMode="auto">
          <a:xfrm>
            <a:off x="4932040" y="3429000"/>
            <a:ext cx="3744416" cy="25202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 xmlns:p14="http://schemas.microsoft.com/office/powerpoint/2010/main" val="298567344"/>
              </p:ext>
            </p:extLst>
          </p:nvPr>
        </p:nvGraphicFramePr>
        <p:xfrm>
          <a:off x="500034" y="2208946"/>
          <a:ext cx="8143931" cy="3740334"/>
        </p:xfrm>
        <a:graphic>
          <a:graphicData uri="http://schemas.openxmlformats.org/drawingml/2006/table">
            <a:tbl>
              <a:tblPr/>
              <a:tblGrid>
                <a:gridCol w="4864054">
                  <a:extLst>
                    <a:ext uri="{9D8B030D-6E8A-4147-A177-3AD203B41FA5}">
                      <a16:colId xmlns="" xmlns:a16="http://schemas.microsoft.com/office/drawing/2014/main" val="20000"/>
                    </a:ext>
                  </a:extLst>
                </a:gridCol>
                <a:gridCol w="1042763">
                  <a:extLst>
                    <a:ext uri="{9D8B030D-6E8A-4147-A177-3AD203B41FA5}">
                      <a16:colId xmlns="" xmlns:a16="http://schemas.microsoft.com/office/drawing/2014/main" val="20002"/>
                    </a:ext>
                  </a:extLst>
                </a:gridCol>
                <a:gridCol w="1117608">
                  <a:extLst>
                    <a:ext uri="{9D8B030D-6E8A-4147-A177-3AD203B41FA5}">
                      <a16:colId xmlns="" xmlns:a16="http://schemas.microsoft.com/office/drawing/2014/main" val="20003"/>
                    </a:ext>
                  </a:extLst>
                </a:gridCol>
                <a:gridCol w="1119506">
                  <a:extLst>
                    <a:ext uri="{9D8B030D-6E8A-4147-A177-3AD203B41FA5}">
                      <a16:colId xmlns="" xmlns:a16="http://schemas.microsoft.com/office/drawing/2014/main" val="20004"/>
                    </a:ext>
                  </a:extLst>
                </a:gridCol>
              </a:tblGrid>
              <a:tr h="554563">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r" defTabSz="914400" rtl="0" eaLnBrk="0" fontAlgn="b" latinLnBrk="0" hangingPunct="0">
                        <a:lnSpc>
                          <a:spcPct val="100000"/>
                        </a:lnSpc>
                        <a:spcBef>
                          <a:spcPct val="0"/>
                        </a:spcBef>
                        <a:spcAft>
                          <a:spcPct val="0"/>
                        </a:spcAft>
                        <a:buClr>
                          <a:schemeClr val="bg1"/>
                        </a:buClr>
                        <a:buSzTx/>
                        <a:buFontTx/>
                        <a:buNone/>
                        <a:tabLst/>
                      </a:pPr>
                      <a:r>
                        <a:rPr kumimoji="0" lang="ru-RU" sz="1400" b="1" i="1" u="none" strike="noStrike" cap="none" normalizeH="0" baseline="0" dirty="0" err="1" smtClean="0">
                          <a:ln>
                            <a:noFill/>
                          </a:ln>
                          <a:solidFill>
                            <a:schemeClr val="tx1"/>
                          </a:solidFill>
                          <a:effectLst/>
                          <a:latin typeface="Times New Roman" pitchFamily="18" charset="0"/>
                          <a:cs typeface="Times New Roman" pitchFamily="18" charset="0"/>
                        </a:rPr>
                        <a:t>мың теңге</a:t>
                      </a:r>
                      <a:endParaRPr kumimoji="0" lang="ru-RU" sz="14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45712" marB="45712"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 xmlns:a16="http://schemas.microsoft.com/office/drawing/2014/main" val="10000"/>
                  </a:ext>
                </a:extLst>
              </a:tr>
              <a:tr h="1830215">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342900" marR="0" lvl="0" indent="-342900" algn="l" defTabSz="914400" rtl="0" eaLnBrk="0" fontAlgn="t" latinLnBrk="0" hangingPunct="0">
                        <a:lnSpc>
                          <a:spcPct val="100000"/>
                        </a:lnSpc>
                        <a:spcBef>
                          <a:spcPct val="0"/>
                        </a:spcBef>
                        <a:spcAft>
                          <a:spcPct val="0"/>
                        </a:spcAft>
                        <a:buClr>
                          <a:schemeClr val="bg1"/>
                        </a:buClr>
                        <a:buSzTx/>
                        <a:buFontTx/>
                        <a:buNone/>
                        <a:tabLst/>
                        <a:defRPr/>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017   </a:t>
                      </a:r>
                      <a:r>
                        <a:rPr kumimoji="0" lang="kk-KZ" sz="1600" kern="1200" dirty="0" smtClean="0">
                          <a:solidFill>
                            <a:srgbClr val="0070C0"/>
                          </a:solidFill>
                          <a:latin typeface="Times New Roman" pitchFamily="18" charset="0"/>
                          <a:ea typeface="+mn-ea"/>
                          <a:cs typeface="Times New Roman" pitchFamily="18" charset="0"/>
                        </a:rPr>
                        <a:t>Оңалтудың жеке бағдарламасына сәйкес мұқтаж мүгедектердi мiндеттi гигиеналық құралдармен қамтамасыз ету, қозғалуға қиындығы бар бірінші топтағы мүгедектерге жеке көмекшінің және есту бойынша мүгедектерге қолмен көрсететiн тіл маманының қызметтерін ұсыну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0" i="0" u="none" strike="noStrike" cap="none" normalizeH="0" baseline="0" dirty="0" smtClean="0">
                          <a:ln>
                            <a:noFill/>
                          </a:ln>
                          <a:solidFill>
                            <a:srgbClr val="0070C0"/>
                          </a:solidFill>
                          <a:effectLst/>
                          <a:latin typeface="Times New Roman" pitchFamily="18" charset="0"/>
                          <a:cs typeface="Times New Roman" pitchFamily="18" charset="0"/>
                        </a:rPr>
                        <a:t>56 743</a:t>
                      </a:r>
                      <a:endParaRPr kumimoji="0" lang="ru-RU" sz="14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57 480</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57480</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474769">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342900" marR="0" lvl="0" indent="-342900" algn="l" defTabSz="914400" rtl="0" eaLnBrk="0" fontAlgn="t" latinLnBrk="0" hangingPunct="0">
                        <a:lnSpc>
                          <a:spcPct val="100000"/>
                        </a:lnSpc>
                        <a:spcBef>
                          <a:spcPct val="0"/>
                        </a:spcBef>
                        <a:spcAft>
                          <a:spcPct val="0"/>
                        </a:spcAft>
                        <a:buClr>
                          <a:schemeClr val="bg1"/>
                        </a:buClr>
                        <a:buSzTx/>
                        <a:buFontTx/>
                        <a:buNone/>
                        <a:tabLst/>
                        <a:defRPr/>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021  </a:t>
                      </a:r>
                      <a:r>
                        <a:rPr kumimoji="0" lang="kk-KZ" sz="1600" kern="1200" dirty="0" smtClean="0">
                          <a:solidFill>
                            <a:srgbClr val="0070C0"/>
                          </a:solidFill>
                          <a:latin typeface="Times New Roman" pitchFamily="18" charset="0"/>
                          <a:ea typeface="+mn-ea"/>
                          <a:cs typeface="Times New Roman" pitchFamily="18" charset="0"/>
                        </a:rPr>
                        <a:t>Мемлекеттік органның күрделі шығыстары</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530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567</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607</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880787">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050  </a:t>
                      </a:r>
                      <a:r>
                        <a:rPr kumimoji="0" lang="kk-KZ" sz="1600" kern="1200" dirty="0" smtClean="0">
                          <a:solidFill>
                            <a:srgbClr val="0070C0"/>
                          </a:solidFill>
                          <a:latin typeface="Times New Roman" pitchFamily="18" charset="0"/>
                          <a:ea typeface="+mn-ea"/>
                          <a:cs typeface="Times New Roman" pitchFamily="18" charset="0"/>
                        </a:rPr>
                        <a:t>Қазақстан Республикасында мүгедектердің құқықтарын қамтамасыз етуге және өмір сүру сапасын жақсарту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4 </a:t>
                      </a:r>
                      <a:r>
                        <a:rPr lang="kk-KZ" sz="1400" b="0" i="0" u="none" strike="noStrike" baseline="0" dirty="0" smtClean="0">
                          <a:solidFill>
                            <a:srgbClr val="0070C0"/>
                          </a:solidFill>
                          <a:effectLst/>
                          <a:latin typeface="Times New Roman" pitchFamily="18" charset="0"/>
                          <a:cs typeface="Times New Roman" pitchFamily="18" charset="0"/>
                        </a:rPr>
                        <a:t>521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4521</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endParaRPr lang="kk-KZ" sz="1400" dirty="0" smtClean="0">
                        <a:solidFill>
                          <a:srgbClr val="0070C0"/>
                        </a:solidFill>
                        <a:latin typeface="Times New Roman" pitchFamily="18" charset="0"/>
                        <a:cs typeface="Times New Roman" pitchFamily="18" charset="0"/>
                      </a:endParaRPr>
                    </a:p>
                    <a:p>
                      <a:pPr algn="ctr"/>
                      <a:r>
                        <a:rPr lang="kk-KZ" sz="1400" dirty="0" smtClean="0">
                          <a:solidFill>
                            <a:srgbClr val="0070C0"/>
                          </a:solidFill>
                          <a:latin typeface="Times New Roman" pitchFamily="18" charset="0"/>
                          <a:cs typeface="Times New Roman" pitchFamily="18" charset="0"/>
                        </a:rPr>
                        <a:t>4521</a:t>
                      </a:r>
                      <a:endParaRPr lang="kk-KZ" sz="1400" dirty="0" smtClean="0">
                        <a:solidFill>
                          <a:srgbClr val="0070C0"/>
                        </a:solidFill>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5" name="Заголовок 3"/>
          <p:cNvSpPr txBox="1">
            <a:spLocks/>
          </p:cNvSpPr>
          <p:nvPr/>
        </p:nvSpPr>
        <p:spPr>
          <a:xfrm>
            <a:off x="428596" y="404664"/>
            <a:ext cx="8286808" cy="1728192"/>
          </a:xfrm>
          <a:prstGeom prst="rect">
            <a:avLst/>
          </a:prstGeom>
        </p:spPr>
        <p:txBody>
          <a:bodyPr vert="horz" anchor="b">
            <a:noAutofit/>
          </a:bodyPr>
          <a:lstStyle/>
          <a:p>
            <a:pPr algn="ctr">
              <a:spcBef>
                <a:spcPct val="50000"/>
              </a:spcBef>
              <a:buFontTx/>
              <a:buNone/>
            </a:pPr>
            <a:endParaRPr lang="ru-RU" sz="2400" b="1" dirty="0">
              <a:solidFill>
                <a:srgbClr val="0070C0"/>
              </a:solidFill>
              <a:latin typeface="Times New Roman" pitchFamily="18" charset="0"/>
              <a:ea typeface="+mj-ea"/>
              <a:cs typeface="Times New Roman" pitchFamily="18" charset="0"/>
            </a:endParaRPr>
          </a:p>
        </p:txBody>
      </p:sp>
      <p:pic>
        <p:nvPicPr>
          <p:cNvPr id="6" name="Picture 2" descr="C:\Users\User\Desktop\2021\Открытые бюджеты\логотип\01-42.jpg"/>
          <p:cNvPicPr>
            <a:picLocks noChangeAspect="1" noChangeArrowheads="1"/>
          </p:cNvPicPr>
          <p:nvPr/>
        </p:nvPicPr>
        <p:blipFill>
          <a:blip r:embed="rId2" cstate="print"/>
          <a:srcRect/>
          <a:stretch>
            <a:fillRect/>
          </a:stretch>
        </p:blipFill>
        <p:spPr bwMode="auto">
          <a:xfrm>
            <a:off x="827584" y="548680"/>
            <a:ext cx="3672408" cy="20882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nvGraphicFramePr>
        <p:xfrm>
          <a:off x="323528" y="2348880"/>
          <a:ext cx="8496944"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6" name="Заголовок 3"/>
          <p:cNvSpPr txBox="1">
            <a:spLocks/>
          </p:cNvSpPr>
          <p:nvPr/>
        </p:nvSpPr>
        <p:spPr>
          <a:xfrm>
            <a:off x="395536" y="692696"/>
            <a:ext cx="8319868" cy="1800200"/>
          </a:xfrm>
          <a:prstGeom prst="rect">
            <a:avLst/>
          </a:prstGeom>
        </p:spPr>
        <p:txBody>
          <a:bodyPr vert="horz" anchor="ctr">
            <a:noAutofit/>
          </a:bodyPr>
          <a:lstStyle/>
          <a:p>
            <a:pPr algn="ctr">
              <a:spcBef>
                <a:spcPct val="50000"/>
              </a:spcBef>
              <a:buFontTx/>
              <a:buNone/>
            </a:pPr>
            <a:r>
              <a:rPr lang="kk-KZ" sz="2400" b="1" dirty="0" smtClean="0">
                <a:solidFill>
                  <a:srgbClr val="0070C0"/>
                </a:solidFill>
                <a:latin typeface="Times New Roman" pitchFamily="18" charset="0"/>
                <a:cs typeface="Times New Roman" pitchFamily="18" charset="0"/>
              </a:rPr>
              <a:t>“Ақсу ауданының </a:t>
            </a:r>
            <a:r>
              <a:rPr lang="kk-KZ" sz="2400" b="1" dirty="0" smtClean="0">
                <a:solidFill>
                  <a:srgbClr val="0070C0"/>
                </a:solidFill>
                <a:latin typeface="Times New Roman" pitchFamily="18" charset="0"/>
                <a:cs typeface="Times New Roman" pitchFamily="18" charset="0"/>
              </a:rPr>
              <a:t>жұмыспен қамту </a:t>
            </a:r>
            <a:r>
              <a:rPr lang="kk-KZ" sz="2400" b="1" dirty="0" smtClean="0">
                <a:solidFill>
                  <a:srgbClr val="0070C0"/>
                </a:solidFill>
                <a:latin typeface="Times New Roman" pitchFamily="18" charset="0"/>
                <a:cs typeface="Times New Roman" pitchFamily="18" charset="0"/>
              </a:rPr>
              <a:t>және </a:t>
            </a:r>
            <a:r>
              <a:rPr lang="kk-KZ" sz="2400" b="1" dirty="0" smtClean="0">
                <a:solidFill>
                  <a:srgbClr val="0070C0"/>
                </a:solidFill>
                <a:latin typeface="Times New Roman" pitchFamily="18" charset="0"/>
                <a:cs typeface="Times New Roman" pitchFamily="18" charset="0"/>
              </a:rPr>
              <a:t>бағдарламалар </a:t>
            </a:r>
            <a:r>
              <a:rPr lang="kk-KZ" sz="2400" b="1" dirty="0" smtClean="0">
                <a:solidFill>
                  <a:srgbClr val="0070C0"/>
                </a:solidFill>
                <a:latin typeface="Times New Roman" pitchFamily="18" charset="0"/>
                <a:cs typeface="Times New Roman" pitchFamily="18" charset="0"/>
              </a:rPr>
              <a:t/>
            </a:r>
            <a:br>
              <a:rPr lang="kk-KZ" sz="2400" b="1" dirty="0" smtClean="0">
                <a:solidFill>
                  <a:srgbClr val="0070C0"/>
                </a:solidFill>
                <a:latin typeface="Times New Roman" pitchFamily="18" charset="0"/>
                <a:cs typeface="Times New Roman" pitchFamily="18" charset="0"/>
              </a:rPr>
            </a:br>
            <a:r>
              <a:rPr lang="kk-KZ" sz="2400" b="1" dirty="0" smtClean="0">
                <a:solidFill>
                  <a:srgbClr val="0070C0"/>
                </a:solidFill>
                <a:latin typeface="Times New Roman" pitchFamily="18" charset="0"/>
                <a:cs typeface="Times New Roman" pitchFamily="18" charset="0"/>
              </a:rPr>
              <a:t> </a:t>
            </a:r>
            <a:r>
              <a:rPr lang="kk-KZ" sz="2400" b="1" dirty="0" smtClean="0">
                <a:solidFill>
                  <a:srgbClr val="0070C0"/>
                </a:solidFill>
                <a:latin typeface="Times New Roman" pitchFamily="18" charset="0"/>
                <a:cs typeface="Times New Roman" pitchFamily="18" charset="0"/>
              </a:rPr>
              <a:t>бөлімі” ММ-нің   2021-2023 жылға арналған азаматтық бюджеті жобасының  шығыстары орындалуы қалыптастыру кезінде        </a:t>
            </a:r>
          </a:p>
          <a:p>
            <a:pPr algn="ctr">
              <a:spcBef>
                <a:spcPct val="50000"/>
              </a:spcBef>
              <a:buFontTx/>
              <a:buNone/>
            </a:pPr>
            <a:r>
              <a:rPr lang="kk-KZ" sz="2400" b="1" dirty="0" smtClean="0">
                <a:latin typeface="Times New Roman" pitchFamily="18" charset="0"/>
                <a:cs typeface="Times New Roman" pitchFamily="18" charset="0"/>
              </a:rPr>
              <a:t>                                                                                    </a:t>
            </a:r>
            <a:r>
              <a:rPr lang="kk-KZ" sz="1600" b="1" dirty="0" smtClean="0">
                <a:solidFill>
                  <a:srgbClr val="0070C0"/>
                </a:solidFill>
                <a:latin typeface="Times New Roman" pitchFamily="18" charset="0"/>
                <a:cs typeface="Times New Roman" pitchFamily="18" charset="0"/>
              </a:rPr>
              <a:t>мың тенге</a:t>
            </a:r>
            <a:endParaRPr lang="ru-RU" sz="1600" b="1" dirty="0">
              <a:solidFill>
                <a:srgbClr val="0070C0"/>
              </a:solidFill>
              <a:latin typeface="Times New Roman" pitchFamily="18" charset="0"/>
              <a:cs typeface="Times New Roman" pitchFamily="18" charset="0"/>
            </a:endParaRPr>
          </a:p>
        </p:txBody>
      </p:sp>
      <p:sp>
        <p:nvSpPr>
          <p:cNvPr id="4" name="Заголовок 3"/>
          <p:cNvSpPr txBox="1">
            <a:spLocks/>
          </p:cNvSpPr>
          <p:nvPr/>
        </p:nvSpPr>
        <p:spPr>
          <a:xfrm>
            <a:off x="6948264" y="2204864"/>
            <a:ext cx="1705226" cy="432048"/>
          </a:xfrm>
          <a:prstGeom prst="rect">
            <a:avLst/>
          </a:prstGeom>
        </p:spPr>
        <p:txBody>
          <a:bodyPr vert="horz" anchor="ctr">
            <a:noAutofit/>
          </a:bodyPr>
          <a:lstStyle/>
          <a:p>
            <a:pPr algn="ctr">
              <a:spcBef>
                <a:spcPct val="50000"/>
              </a:spcBef>
              <a:buFontTx/>
              <a:buNone/>
            </a:pPr>
            <a:endParaRPr lang="ru-RU" sz="2000" b="1" dirty="0">
              <a:latin typeface="Times New Roman" pitchFamily="18" charset="0"/>
              <a:ea typeface="+mj-ea"/>
              <a:cs typeface="Times New Roman" pitchFamily="18" charset="0"/>
            </a:endParaRPr>
          </a:p>
        </p:txBody>
      </p:sp>
      <p:graphicFrame>
        <p:nvGraphicFramePr>
          <p:cNvPr id="8" name="Диаграмма 7"/>
          <p:cNvGraphicFramePr/>
          <p:nvPr/>
        </p:nvGraphicFramePr>
        <p:xfrm>
          <a:off x="251520" y="2636912"/>
          <a:ext cx="8352928"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404664"/>
            <a:ext cx="8458200" cy="738336"/>
          </a:xfrm>
        </p:spPr>
        <p:txBody>
          <a:bodyPr wrap="square" numCol="1" compatLnSpc="1">
            <a:prstTxWarp prst="textNoShape">
              <a:avLst/>
            </a:prstTxWarp>
          </a:bodyPr>
          <a:lstStyle/>
          <a:p>
            <a:pPr marL="0" indent="0" algn="ctr" eaLnBrk="1" hangingPunct="1">
              <a:buFont typeface="Georgia" pitchFamily="18" charset="0"/>
              <a:buNone/>
            </a:pPr>
            <a:r>
              <a:rPr lang="ru-RU" altLang="ru-RU" sz="2800" dirty="0" err="1" smtClean="0">
                <a:solidFill>
                  <a:schemeClr val="tx1"/>
                </a:solidFill>
                <a:effectLst/>
                <a:latin typeface="Times New Roman" pitchFamily="18" charset="0"/>
                <a:cs typeface="Times New Roman" pitchFamily="18" charset="0"/>
              </a:rPr>
              <a:t>Құрметті</a:t>
            </a:r>
            <a:r>
              <a:rPr lang="ru-RU" altLang="ru-RU" sz="2800" dirty="0" smtClean="0">
                <a:solidFill>
                  <a:schemeClr val="tx1"/>
                </a:solidFill>
                <a:effectLst/>
                <a:latin typeface="Times New Roman" pitchFamily="18" charset="0"/>
                <a:cs typeface="Times New Roman" pitchFamily="18" charset="0"/>
              </a:rPr>
              <a:t> </a:t>
            </a:r>
            <a:r>
              <a:rPr lang="ru-RU" altLang="ru-RU" sz="2800" dirty="0" err="1" smtClean="0">
                <a:solidFill>
                  <a:schemeClr val="tx1"/>
                </a:solidFill>
                <a:effectLst/>
                <a:latin typeface="Times New Roman" pitchFamily="18" charset="0"/>
                <a:cs typeface="Times New Roman" pitchFamily="18" charset="0"/>
              </a:rPr>
              <a:t>аудан</a:t>
            </a:r>
            <a:r>
              <a:rPr lang="ru-RU" altLang="ru-RU" sz="2800" dirty="0" smtClean="0">
                <a:solidFill>
                  <a:schemeClr val="tx1"/>
                </a:solidFill>
                <a:effectLst/>
                <a:latin typeface="Times New Roman" pitchFamily="18" charset="0"/>
                <a:cs typeface="Times New Roman" pitchFamily="18" charset="0"/>
              </a:rPr>
              <a:t> </a:t>
            </a:r>
            <a:r>
              <a:rPr lang="ru-RU" altLang="ru-RU" sz="2800" dirty="0" err="1" smtClean="0">
                <a:solidFill>
                  <a:schemeClr val="tx1"/>
                </a:solidFill>
                <a:effectLst/>
                <a:latin typeface="Times New Roman" pitchFamily="18" charset="0"/>
                <a:cs typeface="Times New Roman" pitchFamily="18" charset="0"/>
              </a:rPr>
              <a:t>тұрғындары</a:t>
            </a:r>
            <a:r>
              <a:rPr lang="ru-RU" altLang="ru-RU" sz="3600" dirty="0" smtClean="0">
                <a:solidFill>
                  <a:schemeClr val="tx1"/>
                </a:solidFill>
                <a:effectLst/>
                <a:latin typeface="Arial" charset="0"/>
                <a:cs typeface="Arial" charset="0"/>
              </a:rPr>
              <a:t>!</a:t>
            </a:r>
          </a:p>
        </p:txBody>
      </p:sp>
      <p:sp>
        <p:nvSpPr>
          <p:cNvPr id="35843" name="Rectangle 3">
            <a:extLst>
              <a:ext uri="{FF2B5EF4-FFF2-40B4-BE49-F238E27FC236}"/>
            </a:extLst>
          </p:cNvPr>
          <p:cNvSpPr>
            <a:spLocks noGrp="1" noChangeArrowheads="1"/>
          </p:cNvSpPr>
          <p:nvPr>
            <p:ph sz="quarter" idx="4294967295"/>
          </p:nvPr>
        </p:nvSpPr>
        <p:spPr>
          <a:xfrm>
            <a:off x="323850" y="1124744"/>
            <a:ext cx="8424614" cy="5183981"/>
          </a:xfrm>
          <a:prstGeom prst="rect">
            <a:avLst/>
          </a:prstGeom>
        </p:spPr>
        <p:txBody>
          <a:bodyPr rtlCol="0">
            <a:normAutofit fontScale="85000" lnSpcReduction="10000"/>
          </a:bodyPr>
          <a:lstStyle/>
          <a:p>
            <a:pPr indent="-182880" algn="just" eaLnBrk="1" fontAlgn="auto" hangingPunct="1">
              <a:lnSpc>
                <a:spcPct val="150000"/>
              </a:lnSpc>
              <a:buClr>
                <a:schemeClr val="accent6">
                  <a:lumMod val="75000"/>
                </a:schemeClr>
              </a:buClr>
              <a:buFont typeface="Georgia" pitchFamily="18" charset="0"/>
              <a:buNone/>
              <a:defRPr/>
            </a:pPr>
            <a:r>
              <a:rPr lang="ru-RU" sz="2400" dirty="0">
                <a:solidFill>
                  <a:schemeClr val="tx1"/>
                </a:solidFill>
              </a:rPr>
              <a:t>	</a:t>
            </a:r>
            <a:r>
              <a:rPr lang="ru-RU" sz="1900" dirty="0" err="1">
                <a:solidFill>
                  <a:schemeClr val="tx1"/>
                </a:solidFill>
                <a:latin typeface="Times New Roman" pitchFamily="18" charset="0"/>
                <a:cs typeface="Times New Roman" pitchFamily="18" charset="0"/>
              </a:rPr>
              <a:t>Сіздің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назарыңызға</a:t>
            </a:r>
            <a:r>
              <a:rPr lang="ru-RU" sz="1900" dirty="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Ақсу</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ауданының</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жұмыспен</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қамту</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және</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әлеуметтік</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бағдарламалар</a:t>
            </a:r>
            <a:r>
              <a:rPr lang="ru-RU" sz="1900" dirty="0" smtClean="0">
                <a:solidFill>
                  <a:schemeClr val="tx1"/>
                </a:solidFill>
                <a:latin typeface="Times New Roman" pitchFamily="18" charset="0"/>
                <a:cs typeface="Times New Roman" pitchFamily="18" charset="0"/>
              </a:rPr>
              <a:t> </a:t>
            </a:r>
            <a:r>
              <a:rPr lang="ru-RU" sz="1900" dirty="0" err="1" smtClean="0">
                <a:solidFill>
                  <a:schemeClr val="tx1"/>
                </a:solidFill>
                <a:latin typeface="Times New Roman" pitchFamily="18" charset="0"/>
                <a:cs typeface="Times New Roman" pitchFamily="18" charset="0"/>
              </a:rPr>
              <a:t>бөлімінің</a:t>
            </a:r>
            <a:r>
              <a:rPr lang="ru-RU" sz="1900" dirty="0" smtClean="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негізгі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көрсеткіштері</a:t>
            </a:r>
            <a:r>
              <a:rPr lang="ru-RU" sz="1900" dirty="0">
                <a:solidFill>
                  <a:schemeClr val="tx1"/>
                </a:solidFill>
                <a:latin typeface="Times New Roman" pitchFamily="18" charset="0"/>
                <a:cs typeface="Times New Roman" pitchFamily="18" charset="0"/>
              </a:rPr>
              <a:t>, оны </a:t>
            </a:r>
            <a:r>
              <a:rPr lang="ru-RU" sz="1900" dirty="0" err="1">
                <a:solidFill>
                  <a:schemeClr val="tx1"/>
                </a:solidFill>
                <a:latin typeface="Times New Roman" pitchFamily="18" charset="0"/>
                <a:cs typeface="Times New Roman" pitchFamily="18" charset="0"/>
              </a:rPr>
              <a:t>қалыптастыру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параметрлері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және</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бюджеттік</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қаражат</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шығыстарының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бағыттары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туралы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ақпараты</a:t>
            </a:r>
            <a:r>
              <a:rPr lang="ru-RU" sz="1900" dirty="0">
                <a:solidFill>
                  <a:schemeClr val="tx1"/>
                </a:solidFill>
                <a:latin typeface="Times New Roman" pitchFamily="18" charset="0"/>
                <a:cs typeface="Times New Roman" pitchFamily="18" charset="0"/>
              </a:rPr>
              <a:t> бар </a:t>
            </a:r>
            <a:r>
              <a:rPr lang="ru-RU" sz="1900" dirty="0" smtClean="0">
                <a:solidFill>
                  <a:schemeClr val="tx1"/>
                </a:solidFill>
                <a:latin typeface="Times New Roman" pitchFamily="18" charset="0"/>
                <a:cs typeface="Times New Roman" pitchFamily="18" charset="0"/>
              </a:rPr>
              <a:t>2021-2023 </a:t>
            </a:r>
            <a:r>
              <a:rPr lang="ru-RU" sz="1900" dirty="0" err="1">
                <a:solidFill>
                  <a:schemeClr val="tx1"/>
                </a:solidFill>
                <a:latin typeface="Times New Roman" pitchFamily="18" charset="0"/>
                <a:cs typeface="Times New Roman" pitchFamily="18" charset="0"/>
              </a:rPr>
              <a:t>жылдарға</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арналған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Азаматтық</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бюджетін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ұсынамыз</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оған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келесі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бөлімдер</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кіреді</a:t>
            </a:r>
            <a:r>
              <a:rPr lang="ru-RU" sz="1900" dirty="0">
                <a:solidFill>
                  <a:schemeClr val="tx1"/>
                </a:solidFill>
                <a:latin typeface="Times New Roman" pitchFamily="18" charset="0"/>
                <a:cs typeface="Times New Roman" pitchFamily="18" charset="0"/>
              </a:rPr>
              <a:t>: </a:t>
            </a:r>
          </a:p>
          <a:p>
            <a:pPr indent="-182880" algn="just" eaLnBrk="1" fontAlgn="auto" hangingPunct="1">
              <a:lnSpc>
                <a:spcPct val="150000"/>
              </a:lnSpc>
              <a:buClr>
                <a:schemeClr val="accent6">
                  <a:lumMod val="75000"/>
                </a:schemeClr>
              </a:buClr>
              <a:buFont typeface="Georgia" pitchFamily="18" charset="0"/>
              <a:buNone/>
              <a:defRPr/>
            </a:pPr>
            <a:r>
              <a:rPr lang="ru-RU" sz="1900" dirty="0">
                <a:solidFill>
                  <a:schemeClr val="tx1"/>
                </a:solidFill>
                <a:latin typeface="Times New Roman" pitchFamily="18" charset="0"/>
                <a:cs typeface="Times New Roman" pitchFamily="18" charset="0"/>
              </a:rPr>
              <a:t>	- </a:t>
            </a:r>
            <a:r>
              <a:rPr lang="ru-RU" sz="1900" dirty="0" err="1">
                <a:solidFill>
                  <a:schemeClr val="tx1"/>
                </a:solidFill>
                <a:latin typeface="Times New Roman" pitchFamily="18" charset="0"/>
                <a:cs typeface="Times New Roman" pitchFamily="18" charset="0"/>
              </a:rPr>
              <a:t>бюджеттік</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үдерістің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заңнамалық</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базасы</a:t>
            </a:r>
            <a:r>
              <a:rPr lang="ru-RU" sz="1900" dirty="0">
                <a:solidFill>
                  <a:schemeClr val="tx1"/>
                </a:solidFill>
                <a:latin typeface="Times New Roman" pitchFamily="18" charset="0"/>
                <a:cs typeface="Times New Roman" pitchFamily="18" charset="0"/>
              </a:rPr>
              <a:t>;</a:t>
            </a:r>
          </a:p>
          <a:p>
            <a:pPr indent="-182880" algn="just" eaLnBrk="1" fontAlgn="auto" hangingPunct="1">
              <a:lnSpc>
                <a:spcPct val="150000"/>
              </a:lnSpc>
              <a:buClr>
                <a:schemeClr val="accent6">
                  <a:lumMod val="75000"/>
                </a:schemeClr>
              </a:buClr>
              <a:buFont typeface="Georgia" pitchFamily="18" charset="0"/>
              <a:buNone/>
              <a:defRPr/>
            </a:pPr>
            <a:r>
              <a:rPr lang="ru-RU" sz="1900" dirty="0">
                <a:solidFill>
                  <a:schemeClr val="tx1"/>
                </a:solidFill>
                <a:latin typeface="Times New Roman" pitchFamily="18" charset="0"/>
                <a:cs typeface="Times New Roman" pitchFamily="18" charset="0"/>
              </a:rPr>
              <a:t>	- </a:t>
            </a:r>
            <a:r>
              <a:rPr lang="ru-RU" sz="1900" dirty="0" err="1">
                <a:solidFill>
                  <a:schemeClr val="tx1"/>
                </a:solidFill>
                <a:latin typeface="Times New Roman" pitchFamily="18" charset="0"/>
                <a:cs typeface="Times New Roman" pitchFamily="18" charset="0"/>
              </a:rPr>
              <a:t>бюджеттік</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үдерістің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сызбасы</a:t>
            </a:r>
            <a:r>
              <a:rPr lang="ru-RU" sz="1900" dirty="0">
                <a:solidFill>
                  <a:schemeClr val="tx1"/>
                </a:solidFill>
                <a:latin typeface="Times New Roman" pitchFamily="18" charset="0"/>
                <a:cs typeface="Times New Roman" pitchFamily="18" charset="0"/>
              </a:rPr>
              <a:t>; </a:t>
            </a:r>
          </a:p>
          <a:p>
            <a:pPr indent="-182880" algn="just" eaLnBrk="1" fontAlgn="auto" hangingPunct="1">
              <a:lnSpc>
                <a:spcPct val="150000"/>
              </a:lnSpc>
              <a:buClr>
                <a:schemeClr val="accent6">
                  <a:lumMod val="75000"/>
                </a:schemeClr>
              </a:buClr>
              <a:buFont typeface="Georgia" pitchFamily="18" charset="0"/>
              <a:buNone/>
              <a:defRPr/>
            </a:pPr>
            <a:r>
              <a:rPr lang="ru-RU" sz="1900" dirty="0">
                <a:solidFill>
                  <a:schemeClr val="tx1"/>
                </a:solidFill>
                <a:latin typeface="Times New Roman" pitchFamily="18" charset="0"/>
                <a:cs typeface="Times New Roman" pitchFamily="18" charset="0"/>
              </a:rPr>
              <a:t>	- </a:t>
            </a:r>
            <a:r>
              <a:rPr lang="ru-RU" sz="1900" dirty="0" err="1" smtClean="0">
                <a:solidFill>
                  <a:schemeClr val="tx1"/>
                </a:solidFill>
                <a:latin typeface="Times New Roman" pitchFamily="18" charset="0"/>
                <a:cs typeface="Times New Roman" pitchFamily="18" charset="0"/>
              </a:rPr>
              <a:t>бөлімнің</a:t>
            </a:r>
            <a:r>
              <a:rPr lang="ru-RU" sz="1900" dirty="0" smtClean="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бюджетін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жоспарлау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түзету</a:t>
            </a:r>
            <a:r>
              <a:rPr lang="ru-RU" sz="1900" dirty="0">
                <a:solidFill>
                  <a:schemeClr val="tx1"/>
                </a:solidFill>
                <a:latin typeface="Times New Roman" pitchFamily="18" charset="0"/>
                <a:cs typeface="Times New Roman" pitchFamily="18" charset="0"/>
              </a:rPr>
              <a:t>.</a:t>
            </a:r>
          </a:p>
          <a:p>
            <a:pPr indent="-182880" algn="just" eaLnBrk="1" fontAlgn="auto" hangingPunct="1">
              <a:lnSpc>
                <a:spcPct val="150000"/>
              </a:lnSpc>
              <a:buClr>
                <a:schemeClr val="accent6">
                  <a:lumMod val="75000"/>
                </a:schemeClr>
              </a:buClr>
              <a:buFont typeface="Georgia" pitchFamily="18" charset="0"/>
              <a:buNone/>
              <a:defRPr/>
            </a:pPr>
            <a:r>
              <a:rPr lang="ru-RU" sz="1900" dirty="0" smtClean="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Азаматтық</a:t>
            </a:r>
            <a:r>
              <a:rPr lang="ru-RU" sz="1900" dirty="0">
                <a:solidFill>
                  <a:schemeClr val="tx1"/>
                </a:solidFill>
                <a:latin typeface="Times New Roman" pitchFamily="18" charset="0"/>
                <a:cs typeface="Times New Roman" pitchFamily="18" charset="0"/>
              </a:rPr>
              <a:t> бюджет ҚР 2018 </a:t>
            </a:r>
            <a:r>
              <a:rPr lang="ru-RU" sz="1900" dirty="0" err="1">
                <a:solidFill>
                  <a:schemeClr val="tx1"/>
                </a:solidFill>
                <a:latin typeface="Times New Roman" pitchFamily="18" charset="0"/>
                <a:cs typeface="Times New Roman" pitchFamily="18" charset="0"/>
              </a:rPr>
              <a:t>жылғы</a:t>
            </a:r>
            <a:r>
              <a:rPr lang="ru-RU" sz="1900" dirty="0">
                <a:solidFill>
                  <a:schemeClr val="tx1"/>
                </a:solidFill>
                <a:latin typeface="Times New Roman" pitchFamily="18" charset="0"/>
                <a:cs typeface="Times New Roman" pitchFamily="18" charset="0"/>
              </a:rPr>
              <a:t> 9 </a:t>
            </a:r>
            <a:r>
              <a:rPr lang="ru-RU" sz="1900" dirty="0" err="1">
                <a:solidFill>
                  <a:schemeClr val="tx1"/>
                </a:solidFill>
                <a:latin typeface="Times New Roman" pitchFamily="18" charset="0"/>
                <a:cs typeface="Times New Roman" pitchFamily="18" charset="0"/>
              </a:rPr>
              <a:t>қаңтардағы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Қазақстан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Республикасының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кейбір</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заңнамалық</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актілеріне</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бюджеттік</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заңнаманы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жетілдіру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мәселелері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бойынша</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өзгерістер</a:t>
            </a:r>
            <a:r>
              <a:rPr lang="ru-RU" sz="1900" dirty="0">
                <a:solidFill>
                  <a:schemeClr val="tx1"/>
                </a:solidFill>
                <a:latin typeface="Times New Roman" pitchFamily="18" charset="0"/>
                <a:cs typeface="Times New Roman" pitchFamily="18" charset="0"/>
              </a:rPr>
              <a:t> мен </a:t>
            </a:r>
            <a:r>
              <a:rPr lang="ru-RU" sz="1900" dirty="0" err="1">
                <a:solidFill>
                  <a:schemeClr val="tx1"/>
                </a:solidFill>
                <a:latin typeface="Times New Roman" pitchFamily="18" charset="0"/>
                <a:cs typeface="Times New Roman" pitchFamily="18" charset="0"/>
              </a:rPr>
              <a:t>толықтырулар</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енгізу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туралы</a:t>
            </a:r>
            <a:r>
              <a:rPr lang="ru-RU" sz="1900" dirty="0">
                <a:solidFill>
                  <a:schemeClr val="tx1"/>
                </a:solidFill>
                <a:latin typeface="Times New Roman" pitchFamily="18" charset="0"/>
                <a:cs typeface="Times New Roman" pitchFamily="18" charset="0"/>
              </a:rPr>
              <a:t>»  № 15</a:t>
            </a:r>
            <a:r>
              <a:rPr lang="en-US"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Заңына</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Қаржы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министрінің</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Бюджетті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жоспарлау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және</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бюджетті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орындау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кезеңдерінде</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азаматтық</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бюджетті</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жасау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және</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ұсыну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қиғадаларын</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бекіту</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туралы</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бұйрығына</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сәйкес</a:t>
            </a:r>
            <a:r>
              <a:rPr lang="ru-RU" sz="1900" dirty="0">
                <a:solidFill>
                  <a:schemeClr val="tx1"/>
                </a:solidFill>
                <a:latin typeface="Times New Roman" pitchFamily="18" charset="0"/>
                <a:cs typeface="Times New Roman" pitchFamily="18" charset="0"/>
              </a:rPr>
              <a:t> </a:t>
            </a:r>
            <a:r>
              <a:rPr lang="ru-RU" sz="1900" dirty="0" err="1">
                <a:solidFill>
                  <a:schemeClr val="tx1"/>
                </a:solidFill>
                <a:latin typeface="Times New Roman" pitchFamily="18" charset="0"/>
                <a:cs typeface="Times New Roman" pitchFamily="18" charset="0"/>
              </a:rPr>
              <a:t>жасалды</a:t>
            </a:r>
            <a:endParaRPr lang="ru-RU" sz="19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extLst>
          </p:cNvPr>
          <p:cNvSpPr>
            <a:spLocks noGrp="1" noChangeArrowheads="1"/>
          </p:cNvSpPr>
          <p:nvPr>
            <p:ph type="title"/>
          </p:nvPr>
        </p:nvSpPr>
        <p:spPr>
          <a:xfrm>
            <a:off x="762000" y="457200"/>
            <a:ext cx="7942263" cy="30480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процестің</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заңнамалық</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7171" name="Номер слайда 5"/>
          <p:cNvSpPr txBox="1">
            <a:spLocks/>
          </p:cNvSpPr>
          <p:nvPr/>
        </p:nvSpPr>
        <p:spPr bwMode="auto">
          <a:xfrm>
            <a:off x="4572000" y="7173913"/>
            <a:ext cx="1828800" cy="219075"/>
          </a:xfrm>
          <a:prstGeom prst="rect">
            <a:avLst/>
          </a:prstGeom>
          <a:noFill/>
          <a:ln w="9525">
            <a:noFill/>
            <a:miter lim="800000"/>
            <a:headEnd/>
            <a:tailEnd/>
          </a:ln>
        </p:spPr>
        <p:txBody>
          <a:bodyPr anchor="ctr"/>
          <a:lstStyle/>
          <a:p>
            <a:pPr algn="ctr" eaLnBrk="1" hangingPunct="1"/>
            <a:fld id="{DE97A757-B2F4-4C44-9706-0DA858F7702A}" type="slidenum">
              <a:rPr lang="ru-RU" altLang="ru-RU" sz="1200" b="1">
                <a:solidFill>
                  <a:srgbClr val="7F7F7F"/>
                </a:solidFill>
              </a:rPr>
              <a:pPr algn="ctr" eaLnBrk="1" hangingPunct="1"/>
              <a:t>3</a:t>
            </a:fld>
            <a:endParaRPr lang="ru-RU" altLang="ru-RU" sz="1200" b="1">
              <a:solidFill>
                <a:srgbClr val="7F7F7F"/>
              </a:solidFill>
            </a:endParaRPr>
          </a:p>
        </p:txBody>
      </p:sp>
      <p:sp>
        <p:nvSpPr>
          <p:cNvPr id="7172" name="Rectangle 3"/>
          <p:cNvSpPr>
            <a:spLocks noGrp="1"/>
          </p:cNvSpPr>
          <p:nvPr>
            <p:ph sz="quarter" idx="4294967295"/>
          </p:nvPr>
        </p:nvSpPr>
        <p:spPr>
          <a:xfrm>
            <a:off x="539552" y="908720"/>
            <a:ext cx="8136904" cy="5472609"/>
          </a:xfrm>
          <a:prstGeom prst="rect">
            <a:avLst/>
          </a:prstGeom>
        </p:spPr>
        <p:txBody>
          <a:bodyPr>
            <a:normAutofit/>
          </a:bodyPr>
          <a:lstStyle/>
          <a:p>
            <a:pPr marL="342900" indent="-342900" algn="just" eaLnBrk="1" hangingPunct="1">
              <a:lnSpc>
                <a:spcPct val="80000"/>
              </a:lnSpc>
              <a:spcAft>
                <a:spcPct val="0"/>
              </a:spcAft>
              <a:buClr>
                <a:schemeClr val="bg2"/>
              </a:buClr>
              <a:buSzPct val="75000"/>
              <a:buFont typeface="Georgia" pitchFamily="18" charset="0"/>
              <a:buNone/>
            </a:pPr>
            <a:r>
              <a:rPr lang="ru-RU" altLang="ru-RU" sz="1600" b="1" dirty="0" smtClean="0">
                <a:solidFill>
                  <a:schemeClr val="tx1"/>
                </a:solidFill>
                <a:latin typeface="Arial" charset="0"/>
                <a:cs typeface="Arial" charset="0"/>
              </a:rPr>
              <a:t>      </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Аудандық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облыстық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маңызы</a:t>
            </a:r>
            <a:r>
              <a:rPr lang="ru-RU" altLang="ru-RU" sz="1600" dirty="0" smtClean="0">
                <a:solidFill>
                  <a:schemeClr val="tx1"/>
                </a:solidFill>
                <a:latin typeface="Times New Roman" pitchFamily="18" charset="0"/>
                <a:cs typeface="Times New Roman" pitchFamily="18" charset="0"/>
              </a:rPr>
              <a:t> бар </a:t>
            </a:r>
            <a:r>
              <a:rPr lang="ru-RU" altLang="ru-RU" sz="1600" dirty="0" err="1" smtClean="0">
                <a:solidFill>
                  <a:schemeClr val="tx1"/>
                </a:solidFill>
                <a:latin typeface="Times New Roman" pitchFamily="18" charset="0"/>
                <a:cs typeface="Times New Roman" pitchFamily="18" charset="0"/>
              </a:rPr>
              <a:t>қала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деңгейдегі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жергілікті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мемлекеттік</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органдардың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оларға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ведомстволық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бағынысты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мемлекеттік</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мекемелердің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міндеттері</a:t>
            </a:r>
            <a:r>
              <a:rPr lang="ru-RU" altLang="ru-RU" sz="1600" dirty="0" smtClean="0">
                <a:solidFill>
                  <a:schemeClr val="tx1"/>
                </a:solidFill>
                <a:latin typeface="Times New Roman" pitchFamily="18" charset="0"/>
                <a:cs typeface="Times New Roman" pitchFamily="18" charset="0"/>
              </a:rPr>
              <a:t> мен </a:t>
            </a:r>
            <a:r>
              <a:rPr lang="ru-RU" altLang="ru-RU" sz="1600" dirty="0" err="1" smtClean="0">
                <a:solidFill>
                  <a:schemeClr val="tx1"/>
                </a:solidFill>
                <a:latin typeface="Times New Roman" pitchFamily="18" charset="0"/>
                <a:cs typeface="Times New Roman" pitchFamily="18" charset="0"/>
              </a:rPr>
              <a:t>функцияларын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және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тиісті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ауданда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облыстық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маңызы</a:t>
            </a:r>
            <a:r>
              <a:rPr lang="ru-RU" altLang="ru-RU" sz="1600" dirty="0" smtClean="0">
                <a:solidFill>
                  <a:schemeClr val="tx1"/>
                </a:solidFill>
                <a:latin typeface="Times New Roman" pitchFamily="18" charset="0"/>
                <a:cs typeface="Times New Roman" pitchFamily="18" charset="0"/>
              </a:rPr>
              <a:t> бар </a:t>
            </a:r>
            <a:r>
              <a:rPr lang="ru-RU" altLang="ru-RU" sz="1600" dirty="0" err="1" smtClean="0">
                <a:solidFill>
                  <a:schemeClr val="tx1"/>
                </a:solidFill>
                <a:latin typeface="Times New Roman" pitchFamily="18" charset="0"/>
                <a:cs typeface="Times New Roman" pitchFamily="18" charset="0"/>
              </a:rPr>
              <a:t>қалада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мемлекеттік</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саясатты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іске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асыруды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қаржылық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қамтамасыз</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етуге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арналған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түсім</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есебінен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қалыптасатын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орталықтандырылған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ақша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қоры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аудандық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облыстық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маңызы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бар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қала</a:t>
            </a:r>
            <a:r>
              <a:rPr lang="ru-RU" altLang="ru-RU" sz="1600" dirty="0" smtClean="0">
                <a:solidFill>
                  <a:schemeClr val="tx1"/>
                </a:solidFill>
                <a:latin typeface="Times New Roman" pitchFamily="18" charset="0"/>
                <a:cs typeface="Times New Roman" pitchFamily="18" charset="0"/>
              </a:rPr>
              <a:t>) бюджет </a:t>
            </a:r>
            <a:r>
              <a:rPr lang="ru-RU" altLang="ru-RU" sz="1600" dirty="0" err="1" smtClean="0">
                <a:solidFill>
                  <a:schemeClr val="tx1"/>
                </a:solidFill>
                <a:latin typeface="Times New Roman" pitchFamily="18" charset="0"/>
                <a:cs typeface="Times New Roman" pitchFamily="18" charset="0"/>
              </a:rPr>
              <a:t>болып</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табылады</a:t>
            </a:r>
            <a:r>
              <a:rPr lang="ru-RU" altLang="ru-RU" sz="1600" dirty="0" smtClean="0">
                <a:solidFill>
                  <a:schemeClr val="tx1"/>
                </a:solidFill>
                <a:latin typeface="Times New Roman" pitchFamily="18" charset="0"/>
                <a:cs typeface="Times New Roman" pitchFamily="18"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Times New Roman" pitchFamily="18" charset="0"/>
              <a:cs typeface="Times New Roman" pitchFamily="18"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Times New Roman" pitchFamily="18" charset="0"/>
                <a:cs typeface="Times New Roman" pitchFamily="18" charset="0"/>
              </a:rPr>
              <a:t> 	- </a:t>
            </a:r>
            <a:r>
              <a:rPr lang="ru-RU" altLang="ru-RU" sz="1600" dirty="0" err="1" smtClean="0">
                <a:solidFill>
                  <a:schemeClr val="tx1"/>
                </a:solidFill>
                <a:latin typeface="Times New Roman" pitchFamily="18" charset="0"/>
                <a:cs typeface="Times New Roman" pitchFamily="18" charset="0"/>
              </a:rPr>
              <a:t>Аудандық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облыстық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маңызы</a:t>
            </a:r>
            <a:r>
              <a:rPr lang="ru-RU" altLang="ru-RU" sz="1600" dirty="0" smtClean="0">
                <a:solidFill>
                  <a:schemeClr val="tx1"/>
                </a:solidFill>
                <a:latin typeface="Times New Roman" pitchFamily="18" charset="0"/>
                <a:cs typeface="Times New Roman" pitchFamily="18" charset="0"/>
              </a:rPr>
              <a:t> бар </a:t>
            </a:r>
            <a:r>
              <a:rPr lang="ru-RU" altLang="ru-RU" sz="1600" dirty="0" err="1" smtClean="0">
                <a:solidFill>
                  <a:schemeClr val="tx1"/>
                </a:solidFill>
                <a:latin typeface="Times New Roman" pitchFamily="18" charset="0"/>
                <a:cs typeface="Times New Roman" pitchFamily="18" charset="0"/>
              </a:rPr>
              <a:t>қала</a:t>
            </a:r>
            <a:r>
              <a:rPr lang="ru-RU" altLang="ru-RU" sz="1600" dirty="0" smtClean="0">
                <a:solidFill>
                  <a:schemeClr val="tx1"/>
                </a:solidFill>
                <a:latin typeface="Times New Roman" pitchFamily="18" charset="0"/>
                <a:cs typeface="Times New Roman" pitchFamily="18" charset="0"/>
              </a:rPr>
              <a:t>) бюджет</a:t>
            </a:r>
            <a:r>
              <a:rPr lang="kk-KZ" altLang="ru-RU" sz="1600" dirty="0" smtClean="0">
                <a:solidFill>
                  <a:schemeClr val="tx1"/>
                </a:solidFill>
                <a:latin typeface="Times New Roman" pitchFamily="18" charset="0"/>
                <a:cs typeface="Times New Roman" pitchFamily="18" charset="0"/>
              </a:rPr>
              <a:t> </a:t>
            </a:r>
            <a:r>
              <a:rPr lang="ru-RU" altLang="ru-RU" sz="1600" dirty="0" smtClean="0">
                <a:solidFill>
                  <a:schemeClr val="tx1"/>
                </a:solidFill>
                <a:latin typeface="Times New Roman" pitchFamily="18" charset="0"/>
                <a:cs typeface="Times New Roman" pitchFamily="18" charset="0"/>
              </a:rPr>
              <a:t>ҚР </a:t>
            </a:r>
            <a:r>
              <a:rPr lang="ru-RU" altLang="ru-RU" sz="1600" dirty="0" err="1" smtClean="0">
                <a:solidFill>
                  <a:schemeClr val="tx1"/>
                </a:solidFill>
                <a:latin typeface="Times New Roman" pitchFamily="18" charset="0"/>
                <a:cs typeface="Times New Roman" pitchFamily="18" charset="0"/>
              </a:rPr>
              <a:t>Қаржы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министрінің</a:t>
            </a:r>
            <a:r>
              <a:rPr lang="ru-RU" altLang="ru-RU" sz="1600" dirty="0" smtClean="0">
                <a:solidFill>
                  <a:schemeClr val="tx1"/>
                </a:solidFill>
                <a:latin typeface="Times New Roman" pitchFamily="18" charset="0"/>
                <a:cs typeface="Times New Roman" pitchFamily="18" charset="0"/>
              </a:rPr>
              <a:t> 2014 </a:t>
            </a:r>
            <a:r>
              <a:rPr lang="ru-RU" altLang="ru-RU" sz="1600" dirty="0" err="1" smtClean="0">
                <a:solidFill>
                  <a:schemeClr val="tx1"/>
                </a:solidFill>
                <a:latin typeface="Times New Roman" pitchFamily="18" charset="0"/>
                <a:cs typeface="Times New Roman" pitchFamily="18" charset="0"/>
              </a:rPr>
              <a:t>жылғы</a:t>
            </a:r>
            <a:r>
              <a:rPr lang="ru-RU" altLang="ru-RU" sz="1600" dirty="0" smtClean="0">
                <a:solidFill>
                  <a:schemeClr val="tx1"/>
                </a:solidFill>
                <a:latin typeface="Times New Roman" pitchFamily="18" charset="0"/>
                <a:cs typeface="Times New Roman" pitchFamily="18" charset="0"/>
              </a:rPr>
              <a:t> 31 </a:t>
            </a:r>
            <a:r>
              <a:rPr lang="ru-RU" altLang="ru-RU" sz="1600" dirty="0" err="1" smtClean="0">
                <a:solidFill>
                  <a:schemeClr val="tx1"/>
                </a:solidFill>
                <a:latin typeface="Times New Roman" pitchFamily="18" charset="0"/>
                <a:cs typeface="Times New Roman" pitchFamily="18" charset="0"/>
              </a:rPr>
              <a:t>қазандағы</a:t>
            </a:r>
            <a:r>
              <a:rPr lang="ru-RU" altLang="ru-RU" sz="1600" dirty="0" smtClean="0">
                <a:solidFill>
                  <a:schemeClr val="tx1"/>
                </a:solidFill>
                <a:latin typeface="Times New Roman" pitchFamily="18" charset="0"/>
                <a:cs typeface="Times New Roman" pitchFamily="18" charset="0"/>
              </a:rPr>
              <a:t>  № 470 </a:t>
            </a:r>
            <a:r>
              <a:rPr lang="ru-RU" altLang="ru-RU" sz="1600" dirty="0" err="1" smtClean="0">
                <a:solidFill>
                  <a:schemeClr val="tx1"/>
                </a:solidFill>
                <a:latin typeface="Times New Roman" pitchFamily="18" charset="0"/>
                <a:cs typeface="Times New Roman" pitchFamily="18" charset="0"/>
              </a:rPr>
              <a:t>бұйрығымен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бекітілген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Жергілікті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бюджеттер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жобаларын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әзірлеу</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қағидаларына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сәйкес</a:t>
            </a:r>
            <a:r>
              <a:rPr lang="ru-RU" altLang="ru-RU" sz="1600" dirty="0" smtClean="0">
                <a:solidFill>
                  <a:schemeClr val="tx1"/>
                </a:solidFill>
                <a:latin typeface="Times New Roman" pitchFamily="18" charset="0"/>
                <a:cs typeface="Times New Roman" pitchFamily="18" charset="0"/>
              </a:rPr>
              <a:t> 3 </a:t>
            </a:r>
            <a:r>
              <a:rPr lang="ru-RU" altLang="ru-RU" sz="1600" dirty="0" err="1" smtClean="0">
                <a:solidFill>
                  <a:schemeClr val="tx1"/>
                </a:solidFill>
                <a:latin typeface="Times New Roman" pitchFamily="18" charset="0"/>
                <a:cs typeface="Times New Roman" pitchFamily="18" charset="0"/>
              </a:rPr>
              <a:t>жылдық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кезеңге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жыл</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сайын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әзірленеді</a:t>
            </a:r>
            <a:r>
              <a:rPr lang="ru-RU" altLang="ru-RU" sz="1600" dirty="0" smtClean="0">
                <a:solidFill>
                  <a:schemeClr val="tx1"/>
                </a:solidFill>
                <a:latin typeface="Times New Roman" pitchFamily="18" charset="0"/>
                <a:cs typeface="Times New Roman" pitchFamily="18" charset="0"/>
              </a:rPr>
              <a:t>. </a:t>
            </a:r>
          </a:p>
          <a:p>
            <a:pPr marL="342900" indent="-342900" algn="just" eaLnBrk="1" hangingPunct="1">
              <a:lnSpc>
                <a:spcPct val="80000"/>
              </a:lnSpc>
              <a:spcAft>
                <a:spcPct val="0"/>
              </a:spcAft>
              <a:buClr>
                <a:schemeClr val="bg2"/>
              </a:buClr>
              <a:buSzPct val="75000"/>
              <a:buFont typeface="Georgia" pitchFamily="18" charset="0"/>
              <a:buNone/>
            </a:pPr>
            <a:r>
              <a:rPr lang="kk-KZ" altLang="ru-RU" sz="1600" dirty="0" smtClean="0">
                <a:solidFill>
                  <a:schemeClr val="tx1"/>
                </a:solidFill>
                <a:latin typeface="Times New Roman" pitchFamily="18" charset="0"/>
                <a:cs typeface="Times New Roman" pitchFamily="18" charset="0"/>
              </a:rPr>
              <a:t>	- Аудандық (облыстық маңызы бар қала) бюджетті нақтылау ҚР Бюджет кодексімен қарастырылған жағдайларда қалалық бюджет туралы мәслихат шешіміне өзгерістер мен толықтырулар енгізу арқылы тиісті қаржы жылы ішінде бюджет көрсеткіштерін өзгерту болып табылады. </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Times New Roman" pitchFamily="18" charset="0"/>
              <a:cs typeface="Times New Roman" pitchFamily="18"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Times New Roman" pitchFamily="18" charset="0"/>
                <a:cs typeface="Times New Roman" pitchFamily="18" charset="0"/>
              </a:rPr>
              <a:t>      - </a:t>
            </a:r>
            <a:r>
              <a:rPr lang="ru-RU" altLang="ru-RU" sz="1600" dirty="0" err="1" smtClean="0">
                <a:solidFill>
                  <a:schemeClr val="tx1"/>
                </a:solidFill>
                <a:latin typeface="Times New Roman" pitchFamily="18" charset="0"/>
                <a:cs typeface="Times New Roman" pitchFamily="18" charset="0"/>
              </a:rPr>
              <a:t>Бюджетті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түзету</a:t>
            </a:r>
            <a:r>
              <a:rPr lang="ru-RU" altLang="ru-RU" sz="1600" dirty="0" smtClean="0">
                <a:solidFill>
                  <a:schemeClr val="tx1"/>
                </a:solidFill>
                <a:latin typeface="Times New Roman" pitchFamily="18" charset="0"/>
                <a:cs typeface="Times New Roman" pitchFamily="18" charset="0"/>
              </a:rPr>
              <a:t> ҚР </a:t>
            </a:r>
            <a:r>
              <a:rPr lang="ru-RU" altLang="ru-RU" sz="1600" dirty="0" err="1" smtClean="0">
                <a:solidFill>
                  <a:schemeClr val="tx1"/>
                </a:solidFill>
                <a:latin typeface="Times New Roman" pitchFamily="18" charset="0"/>
                <a:cs typeface="Times New Roman" pitchFamily="18" charset="0"/>
              </a:rPr>
              <a:t>Үкіметінің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жергілікті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атқарушы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органдардың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қаулылары</a:t>
            </a:r>
            <a:r>
              <a:rPr lang="ru-RU" altLang="ru-RU" sz="1600" dirty="0" smtClean="0">
                <a:solidFill>
                  <a:schemeClr val="tx1"/>
                </a:solidFill>
                <a:latin typeface="Times New Roman" pitchFamily="18" charset="0"/>
                <a:cs typeface="Times New Roman" pitchFamily="18" charset="0"/>
              </a:rPr>
              <a:t> мен </a:t>
            </a:r>
            <a:r>
              <a:rPr lang="ru-RU" altLang="ru-RU" sz="1600" dirty="0" err="1" smtClean="0">
                <a:solidFill>
                  <a:schemeClr val="tx1"/>
                </a:solidFill>
                <a:latin typeface="Times New Roman" pitchFamily="18" charset="0"/>
                <a:cs typeface="Times New Roman" pitchFamily="18" charset="0"/>
              </a:rPr>
              <a:t>басқа</a:t>
            </a:r>
            <a:r>
              <a:rPr lang="ru-RU" altLang="ru-RU" sz="1600" dirty="0" smtClean="0">
                <a:solidFill>
                  <a:schemeClr val="tx1"/>
                </a:solidFill>
                <a:latin typeface="Times New Roman" pitchFamily="18" charset="0"/>
                <a:cs typeface="Times New Roman" pitchFamily="18" charset="0"/>
              </a:rPr>
              <a:t> да </a:t>
            </a:r>
            <a:r>
              <a:rPr lang="ru-RU" altLang="ru-RU" sz="1600" dirty="0" err="1" smtClean="0">
                <a:solidFill>
                  <a:schemeClr val="tx1"/>
                </a:solidFill>
                <a:latin typeface="Times New Roman" pitchFamily="18" charset="0"/>
                <a:cs typeface="Times New Roman" pitchFamily="18" charset="0"/>
              </a:rPr>
              <a:t>нормативтік</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құқықтық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актілер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негізінде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бюджеттік</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жоспарлау</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жөніндегі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уәкілетті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орталық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органмен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анықталған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тәртіпте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кезекті</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қаржы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жылына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міндеттемелер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бойынша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қаржыландырудың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жиынтық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жоспарына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түсімдердің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және</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төлемдер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бойынша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қаржыландырудың</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жиынтық</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жоспарына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өзгерістер</a:t>
            </a:r>
            <a:r>
              <a:rPr lang="ru-RU" altLang="ru-RU" sz="1600" dirty="0" smtClean="0">
                <a:solidFill>
                  <a:schemeClr val="tx1"/>
                </a:solidFill>
                <a:latin typeface="Times New Roman" pitchFamily="18" charset="0"/>
                <a:cs typeface="Times New Roman" pitchFamily="18" charset="0"/>
              </a:rPr>
              <a:t> мен </a:t>
            </a:r>
            <a:r>
              <a:rPr lang="ru-RU" altLang="ru-RU" sz="1600" dirty="0" err="1" smtClean="0">
                <a:solidFill>
                  <a:schemeClr val="tx1"/>
                </a:solidFill>
                <a:latin typeface="Times New Roman" pitchFamily="18" charset="0"/>
                <a:cs typeface="Times New Roman" pitchFamily="18" charset="0"/>
              </a:rPr>
              <a:t>толықтырулар</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енгізу</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арқылы</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және</a:t>
            </a:r>
            <a:r>
              <a:rPr lang="ru-RU" altLang="ru-RU" sz="1600" dirty="0" smtClean="0">
                <a:solidFill>
                  <a:schemeClr val="tx1"/>
                </a:solidFill>
                <a:latin typeface="Times New Roman" pitchFamily="18" charset="0"/>
                <a:cs typeface="Times New Roman" pitchFamily="18" charset="0"/>
              </a:rPr>
              <a:t> ҚР Бюджет </a:t>
            </a:r>
            <a:r>
              <a:rPr lang="ru-RU" altLang="ru-RU" sz="1600" dirty="0" err="1" smtClean="0">
                <a:solidFill>
                  <a:schemeClr val="tx1"/>
                </a:solidFill>
                <a:latin typeface="Times New Roman" pitchFamily="18" charset="0"/>
                <a:cs typeface="Times New Roman" pitchFamily="18" charset="0"/>
              </a:rPr>
              <a:t>кодексімен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қарастырылған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жағдайларда</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бекітілген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нақтыланған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бюджет</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көрсеткіштерін</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өзгерту</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болып</a:t>
            </a:r>
            <a:r>
              <a:rPr lang="ru-RU" altLang="ru-RU" sz="1600" dirty="0" smtClean="0">
                <a:solidFill>
                  <a:schemeClr val="tx1"/>
                </a:solidFill>
                <a:latin typeface="Times New Roman" pitchFamily="18" charset="0"/>
                <a:cs typeface="Times New Roman" pitchFamily="18" charset="0"/>
              </a:rPr>
              <a:t> </a:t>
            </a:r>
            <a:r>
              <a:rPr lang="ru-RU" altLang="ru-RU" sz="1600" dirty="0" err="1" smtClean="0">
                <a:solidFill>
                  <a:schemeClr val="tx1"/>
                </a:solidFill>
                <a:latin typeface="Times New Roman" pitchFamily="18" charset="0"/>
                <a:cs typeface="Times New Roman" pitchFamily="18" charset="0"/>
              </a:rPr>
              <a:t>табылады</a:t>
            </a:r>
            <a:r>
              <a:rPr lang="ru-RU" altLang="ru-RU" sz="1600" dirty="0" smtClean="0">
                <a:solidFill>
                  <a:schemeClr val="tx1"/>
                </a:solidFill>
                <a:latin typeface="Times New Roman" pitchFamily="18" charset="0"/>
                <a:cs typeface="Times New Roman" pitchFamily="18"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Times New Roman" pitchFamily="18" charset="0"/>
              <a:cs typeface="Times New Roman" pitchFamily="18"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Times New Roman" pitchFamily="18" charset="0"/>
                <a:cs typeface="Times New Roman" pitchFamily="18" charset="0"/>
              </a:rPr>
              <a:t>	</a:t>
            </a:r>
            <a:endParaRPr lang="ru-RU" altLang="ru-RU" sz="16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extLst>
          </p:cNvPr>
          <p:cNvSpPr>
            <a:spLocks noGrp="1" noChangeArrowheads="1"/>
          </p:cNvSpPr>
          <p:nvPr>
            <p:ph type="title"/>
          </p:nvPr>
        </p:nvSpPr>
        <p:spPr>
          <a:xfrm>
            <a:off x="457200" y="620688"/>
            <a:ext cx="8229600" cy="648072"/>
          </a:xfrm>
        </p:spPr>
        <p:txBody>
          <a:bodyPr>
            <a:noAutofit/>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процесстің заңнамалық 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2" name="Объект 1">
            <a:extLst>
              <a:ext uri="{FF2B5EF4-FFF2-40B4-BE49-F238E27FC236}"/>
            </a:extLst>
          </p:cNvPr>
          <p:cNvSpPr>
            <a:spLocks noGrp="1"/>
          </p:cNvSpPr>
          <p:nvPr>
            <p:ph sz="quarter" idx="4294967295"/>
          </p:nvPr>
        </p:nvSpPr>
        <p:spPr>
          <a:xfrm>
            <a:off x="871538" y="1268761"/>
            <a:ext cx="7660902" cy="4608512"/>
          </a:xfrm>
          <a:prstGeom prst="rect">
            <a:avLst/>
          </a:prstGeom>
        </p:spPr>
        <p:txBody>
          <a:bodyPr rtlCol="0">
            <a:normAutofit/>
          </a:bodyPr>
          <a:lstStyle/>
          <a:p>
            <a:pPr marL="0" indent="0" algn="just">
              <a:lnSpc>
                <a:spcPct val="160000"/>
              </a:lnSpc>
              <a:buClr>
                <a:schemeClr val="accent6">
                  <a:lumMod val="75000"/>
                </a:schemeClr>
              </a:buClr>
              <a:buNone/>
              <a:defRPr/>
            </a:pPr>
            <a:r>
              <a:rPr lang="kk-KZ" altLang="ru-RU" dirty="0" smtClean="0">
                <a:solidFill>
                  <a:schemeClr val="tx1"/>
                </a:solidFill>
                <a:latin typeface="Arial" panose="020B0604020202020204" pitchFamily="34" charset="0"/>
                <a:cs typeface="Arial" panose="020B0604020202020204" pitchFamily="34" charset="0"/>
              </a:rPr>
              <a:t>ҚР </a:t>
            </a:r>
            <a:r>
              <a:rPr lang="kk-KZ" altLang="ru-RU" dirty="0">
                <a:solidFill>
                  <a:schemeClr val="tx1"/>
                </a:solidFill>
                <a:latin typeface="Arial" panose="020B0604020202020204" pitchFamily="34" charset="0"/>
                <a:cs typeface="Arial" panose="020B0604020202020204" pitchFamily="34" charset="0"/>
              </a:rPr>
              <a:t>Бюджет және Салық кодекстеріне, </a:t>
            </a:r>
            <a:r>
              <a:rPr lang="kk-KZ" altLang="ru-RU" dirty="0" smtClean="0">
                <a:latin typeface="Arial" panose="020B0604020202020204" pitchFamily="34" charset="0"/>
                <a:cs typeface="Arial" panose="020B0604020202020204" pitchFamily="34" charset="0"/>
              </a:rPr>
              <a:t>Ақсу ауданының 2021-2023 жылдарға арналған </a:t>
            </a:r>
            <a:r>
              <a:rPr lang="kk-KZ" altLang="ru-RU" dirty="0" smtClean="0">
                <a:solidFill>
                  <a:schemeClr val="tx1"/>
                </a:solidFill>
                <a:latin typeface="Arial" panose="020B0604020202020204" pitchFamily="34" charset="0"/>
                <a:cs typeface="Arial" panose="020B0604020202020204" pitchFamily="34" charset="0"/>
              </a:rPr>
              <a:t>бюджеттері мәслихатының  2020 </a:t>
            </a:r>
            <a:r>
              <a:rPr lang="kk-KZ" altLang="ru-RU" dirty="0">
                <a:solidFill>
                  <a:schemeClr val="tx1"/>
                </a:solidFill>
                <a:latin typeface="Arial" panose="020B0604020202020204" pitchFamily="34" charset="0"/>
                <a:cs typeface="Arial" panose="020B0604020202020204" pitchFamily="34" charset="0"/>
              </a:rPr>
              <a:t>жылғы </a:t>
            </a:r>
            <a:r>
              <a:rPr lang="kk-KZ" altLang="ru-RU" dirty="0" smtClean="0">
                <a:solidFill>
                  <a:schemeClr val="tx1"/>
                </a:solidFill>
                <a:latin typeface="Arial" panose="020B0604020202020204" pitchFamily="34" charset="0"/>
                <a:cs typeface="Arial" panose="020B0604020202020204" pitchFamily="34" charset="0"/>
              </a:rPr>
              <a:t>29 </a:t>
            </a:r>
            <a:r>
              <a:rPr lang="kk-KZ" altLang="ru-RU" dirty="0">
                <a:solidFill>
                  <a:schemeClr val="tx1"/>
                </a:solidFill>
                <a:latin typeface="Arial" panose="020B0604020202020204" pitchFamily="34" charset="0"/>
                <a:cs typeface="Arial" panose="020B0604020202020204" pitchFamily="34" charset="0"/>
              </a:rPr>
              <a:t>желтоқсандағы </a:t>
            </a:r>
            <a:r>
              <a:rPr lang="kk-KZ" altLang="ru-RU" dirty="0" smtClean="0">
                <a:solidFill>
                  <a:schemeClr val="tx1"/>
                </a:solidFill>
                <a:latin typeface="Arial" panose="020B0604020202020204" pitchFamily="34" charset="0"/>
                <a:cs typeface="Arial" panose="020B0604020202020204" pitchFamily="34" charset="0"/>
              </a:rPr>
              <a:t>№ 72-313 шешіміне,</a:t>
            </a:r>
            <a:r>
              <a:rPr lang="kk-KZ" dirty="0">
                <a:latin typeface="Arial" pitchFamily="34" charset="0"/>
                <a:cs typeface="Arial" pitchFamily="34" charset="0"/>
              </a:rPr>
              <a:t> </a:t>
            </a:r>
            <a:r>
              <a:rPr lang="kk-KZ" dirty="0" smtClean="0">
                <a:latin typeface="Arial" pitchFamily="34" charset="0"/>
                <a:cs typeface="Arial" pitchFamily="34" charset="0"/>
              </a:rPr>
              <a:t>Аудан әкімдігінің 2021 </a:t>
            </a:r>
            <a:r>
              <a:rPr lang="kk-KZ" dirty="0">
                <a:latin typeface="Arial" pitchFamily="34" charset="0"/>
                <a:cs typeface="Arial" pitchFamily="34" charset="0"/>
              </a:rPr>
              <a:t>жылғы </a:t>
            </a:r>
            <a:r>
              <a:rPr lang="kk-KZ" dirty="0" smtClean="0">
                <a:latin typeface="Arial" pitchFamily="34" charset="0"/>
                <a:cs typeface="Arial" pitchFamily="34" charset="0"/>
              </a:rPr>
              <a:t>11 қантардағы </a:t>
            </a:r>
            <a:r>
              <a:rPr lang="kk-KZ" dirty="0">
                <a:latin typeface="Arial" pitchFamily="34" charset="0"/>
                <a:cs typeface="Arial" pitchFamily="34" charset="0"/>
              </a:rPr>
              <a:t>№ </a:t>
            </a:r>
            <a:r>
              <a:rPr lang="kk-KZ" dirty="0" smtClean="0">
                <a:latin typeface="Arial" pitchFamily="34" charset="0"/>
                <a:cs typeface="Arial" pitchFamily="34" charset="0"/>
              </a:rPr>
              <a:t>20 қаулысына</a:t>
            </a:r>
            <a:r>
              <a:rPr lang="kk-KZ" altLang="ru-RU" dirty="0" smtClean="0">
                <a:solidFill>
                  <a:schemeClr val="tx1"/>
                </a:solidFill>
                <a:latin typeface="Arial" panose="020B0604020202020204" pitchFamily="34" charset="0"/>
                <a:cs typeface="Arial" panose="020B0604020202020204" pitchFamily="34" charset="0"/>
              </a:rPr>
              <a:t> </a:t>
            </a:r>
            <a:r>
              <a:rPr lang="kk-KZ" altLang="ru-RU" dirty="0">
                <a:solidFill>
                  <a:schemeClr val="tx1"/>
                </a:solidFill>
                <a:latin typeface="Arial" panose="020B0604020202020204" pitchFamily="34" charset="0"/>
                <a:cs typeface="Arial" panose="020B0604020202020204" pitchFamily="34" charset="0"/>
              </a:rPr>
              <a:t>сәйкес </a:t>
            </a:r>
            <a:r>
              <a:rPr lang="kk-KZ" altLang="ru-RU" dirty="0" smtClean="0">
                <a:solidFill>
                  <a:schemeClr val="tx1"/>
                </a:solidFill>
                <a:latin typeface="Arial" panose="020B0604020202020204" pitchFamily="34" charset="0"/>
                <a:cs typeface="Arial" panose="020B0604020202020204" pitchFamily="34" charset="0"/>
              </a:rPr>
              <a:t>құрылды.  </a:t>
            </a:r>
            <a:endParaRPr lang="ru-RU" altLang="ru-RU" dirty="0">
              <a:solidFill>
                <a:schemeClr val="tx1"/>
              </a:solidFill>
              <a:latin typeface="Arial" panose="020B0604020202020204" pitchFamily="34" charset="0"/>
              <a:cs typeface="Arial" panose="020B0604020202020204" pitchFamily="34" charset="0"/>
            </a:endParaRPr>
          </a:p>
          <a:p>
            <a:pPr indent="-182880" eaLnBrk="1" fontAlgn="auto" hangingPunct="1">
              <a:buClr>
                <a:schemeClr val="accent6">
                  <a:lumMod val="75000"/>
                </a:schemeClr>
              </a:buCl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extLst>
          </p:cNvPr>
          <p:cNvSpPr>
            <a:spLocks noGrp="1"/>
          </p:cNvSpPr>
          <p:nvPr>
            <p:ph type="title"/>
          </p:nvPr>
        </p:nvSpPr>
        <p:spPr>
          <a:xfrm>
            <a:off x="539552" y="0"/>
            <a:ext cx="8280920" cy="90872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t>БЮДЖЕТТІК ПРОЦЕСТІҢ СЫЗБАСЫ</a:t>
            </a:r>
            <a:b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br>
            <a:r>
              <a:rPr lang="ru-RU" altLang="ru-RU" dirty="0">
                <a:solidFill>
                  <a:schemeClr val="tx1"/>
                </a:solidFill>
              </a:rPr>
              <a:t/>
            </a:r>
            <a:br>
              <a:rPr lang="ru-RU" altLang="ru-RU" dirty="0">
                <a:solidFill>
                  <a:schemeClr val="tx1"/>
                </a:solidFill>
              </a:rPr>
            </a:br>
            <a:endParaRPr lang="ru-RU" dirty="0">
              <a:solidFill>
                <a:schemeClr val="tx1"/>
              </a:solidFill>
              <a:latin typeface="Times New Roman" pitchFamily="18" charset="0"/>
              <a:cs typeface="Times New Roman" pitchFamily="18" charset="0"/>
            </a:endParaRPr>
          </a:p>
        </p:txBody>
      </p:sp>
      <p:sp>
        <p:nvSpPr>
          <p:cNvPr id="9219" name="Прямоугольник 16"/>
          <p:cNvSpPr>
            <a:spLocks noChangeArrowheads="1"/>
          </p:cNvSpPr>
          <p:nvPr/>
        </p:nvSpPr>
        <p:spPr bwMode="auto">
          <a:xfrm>
            <a:off x="677863" y="1772816"/>
            <a:ext cx="3606105" cy="830972"/>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a:latin typeface="Times New Roman" pitchFamily="18" charset="0"/>
                <a:cs typeface="Times New Roman" pitchFamily="18" charset="0"/>
              </a:rPr>
              <a:t>5 </a:t>
            </a:r>
            <a:r>
              <a:rPr lang="ru-RU" altLang="ru-RU" sz="1200" dirty="0" err="1">
                <a:latin typeface="Times New Roman" pitchFamily="18" charset="0"/>
                <a:cs typeface="Times New Roman" pitchFamily="18" charset="0"/>
              </a:rPr>
              <a:t>жылдық</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кезеңге</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облыстың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әлеуметтік-экономикалық</a:t>
            </a:r>
            <a:r>
              <a:rPr lang="ru-RU" altLang="ru-RU" sz="1200" dirty="0">
                <a:latin typeface="Times New Roman" pitchFamily="18" charset="0"/>
                <a:cs typeface="Times New Roman" pitchFamily="18" charset="0"/>
              </a:rPr>
              <a:t> даму </a:t>
            </a:r>
            <a:r>
              <a:rPr lang="ru-RU" altLang="ru-RU" sz="1200" dirty="0" err="1">
                <a:latin typeface="Times New Roman" pitchFamily="18" charset="0"/>
                <a:cs typeface="Times New Roman" pitchFamily="18" charset="0"/>
              </a:rPr>
              <a:t>болжамы</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құрамында</a:t>
            </a:r>
            <a:r>
              <a:rPr lang="ru-RU" altLang="ru-RU" sz="1200" dirty="0">
                <a:latin typeface="Times New Roman" pitchFamily="18" charset="0"/>
                <a:cs typeface="Times New Roman" pitchFamily="18" charset="0"/>
              </a:rPr>
              <a:t> бюджет </a:t>
            </a:r>
            <a:r>
              <a:rPr lang="ru-RU" altLang="ru-RU" sz="1200" dirty="0" err="1">
                <a:latin typeface="Times New Roman" pitchFamily="18" charset="0"/>
                <a:cs typeface="Times New Roman" pitchFamily="18" charset="0"/>
              </a:rPr>
              <a:t>параметрлерінің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және</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бюджет</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саясатының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болжамын</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анықтау</a:t>
            </a:r>
            <a:r>
              <a:rPr lang="ru-RU" altLang="ru-RU" sz="1200" dirty="0">
                <a:latin typeface="Times New Roman" pitchFamily="18" charset="0"/>
                <a:cs typeface="Times New Roman" pitchFamily="18" charset="0"/>
              </a:rPr>
              <a:t> </a:t>
            </a:r>
            <a:endParaRPr lang="ru-RU" altLang="ru-RU" sz="1100" dirty="0">
              <a:latin typeface="Times New Roman" pitchFamily="18" charset="0"/>
              <a:cs typeface="Times New Roman" pitchFamily="18" charset="0"/>
            </a:endParaRPr>
          </a:p>
        </p:txBody>
      </p:sp>
      <p:sp>
        <p:nvSpPr>
          <p:cNvPr id="9220" name="Прямоугольник 16"/>
          <p:cNvSpPr>
            <a:spLocks noChangeArrowheads="1"/>
          </p:cNvSpPr>
          <p:nvPr/>
        </p:nvSpPr>
        <p:spPr bwMode="auto">
          <a:xfrm>
            <a:off x="684213" y="4437063"/>
            <a:ext cx="3167062" cy="83026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dirty="0" err="1"/>
              <a:t>Облыстық</a:t>
            </a:r>
            <a:r>
              <a:rPr lang="ru-RU" altLang="ru-RU" sz="1200" dirty="0"/>
              <a:t> бюджет </a:t>
            </a:r>
            <a:r>
              <a:rPr lang="ru-RU" altLang="ru-RU" sz="1200" dirty="0" err="1"/>
              <a:t>жобасын</a:t>
            </a:r>
            <a:r>
              <a:rPr lang="ru-RU" altLang="ru-RU" sz="1200" dirty="0"/>
              <a:t> </a:t>
            </a:r>
            <a:r>
              <a:rPr lang="ru-RU" altLang="ru-RU" sz="1200" dirty="0" err="1"/>
              <a:t>жасау</a:t>
            </a:r>
            <a:r>
              <a:rPr lang="ru-RU" altLang="ru-RU" sz="1200" dirty="0"/>
              <a:t> </a:t>
            </a:r>
            <a:r>
              <a:rPr lang="ru-RU" altLang="ru-RU" sz="1200" dirty="0" err="1"/>
              <a:t>және</a:t>
            </a:r>
            <a:r>
              <a:rPr lang="ru-RU" altLang="ru-RU" sz="1200" dirty="0"/>
              <a:t> </a:t>
            </a:r>
            <a:r>
              <a:rPr lang="ru-RU" altLang="ru-RU" sz="1200" dirty="0" err="1"/>
              <a:t>ағымдағы</a:t>
            </a:r>
            <a:r>
              <a:rPr lang="ru-RU" altLang="ru-RU" sz="1200" dirty="0"/>
              <a:t> </a:t>
            </a:r>
            <a:r>
              <a:rPr lang="ru-RU" altLang="ru-RU" sz="1200" dirty="0" err="1"/>
              <a:t>қаржы</a:t>
            </a:r>
            <a:r>
              <a:rPr lang="ru-RU" altLang="ru-RU" sz="1200" dirty="0"/>
              <a:t> </a:t>
            </a:r>
            <a:r>
              <a:rPr lang="ru-RU" altLang="ru-RU" sz="1200" dirty="0" err="1"/>
              <a:t>жылдың</a:t>
            </a:r>
            <a:r>
              <a:rPr lang="ru-RU" altLang="ru-RU" sz="1200" dirty="0"/>
              <a:t>                           </a:t>
            </a:r>
            <a:r>
              <a:rPr lang="ru-RU" altLang="ru-RU" sz="1200" b="1" dirty="0"/>
              <a:t>1 </a:t>
            </a:r>
            <a:r>
              <a:rPr lang="ru-RU" altLang="ru-RU" sz="1200" b="1" dirty="0" err="1"/>
              <a:t>қарашасынан</a:t>
            </a:r>
            <a:r>
              <a:rPr lang="ru-RU" altLang="ru-RU" sz="1200" b="1" dirty="0"/>
              <a:t> </a:t>
            </a:r>
            <a:r>
              <a:rPr lang="ru-RU" altLang="ru-RU" sz="1200" b="1" dirty="0" err="1"/>
              <a:t>кешіктірмей</a:t>
            </a:r>
            <a:r>
              <a:rPr lang="ru-RU" altLang="ru-RU" sz="1200" b="1" dirty="0"/>
              <a:t> </a:t>
            </a:r>
            <a:r>
              <a:rPr lang="ru-RU" altLang="ru-RU" sz="1200" dirty="0"/>
              <a:t>оны </a:t>
            </a:r>
            <a:r>
              <a:rPr lang="ru-RU" altLang="ru-RU" sz="1200" dirty="0" err="1"/>
              <a:t>қала</a:t>
            </a:r>
            <a:r>
              <a:rPr lang="ru-RU" altLang="ru-RU" sz="1200" dirty="0"/>
              <a:t> </a:t>
            </a:r>
            <a:r>
              <a:rPr lang="ru-RU" altLang="ru-RU" sz="1200" dirty="0" err="1"/>
              <a:t>мәслихатына</a:t>
            </a:r>
            <a:r>
              <a:rPr lang="ru-RU" altLang="ru-RU" sz="1200" dirty="0"/>
              <a:t> </a:t>
            </a:r>
            <a:r>
              <a:rPr lang="ru-RU" altLang="ru-RU" sz="1200" dirty="0" err="1"/>
              <a:t>енгізу</a:t>
            </a:r>
            <a:r>
              <a:rPr lang="ru-RU" altLang="ru-RU" sz="1200" dirty="0"/>
              <a:t>   </a:t>
            </a:r>
          </a:p>
        </p:txBody>
      </p:sp>
      <p:sp>
        <p:nvSpPr>
          <p:cNvPr id="9221" name="Прямоугольник 16"/>
          <p:cNvSpPr>
            <a:spLocks noChangeArrowheads="1"/>
          </p:cNvSpPr>
          <p:nvPr/>
        </p:nvSpPr>
        <p:spPr bwMode="auto">
          <a:xfrm>
            <a:off x="684213" y="5516563"/>
            <a:ext cx="3167062" cy="1200150"/>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kk-KZ" altLang="ru-RU" sz="1200" dirty="0"/>
              <a:t>Облыс бюджетін бекіту тураоы облыс мәслихатының шешіміне </a:t>
            </a:r>
            <a:r>
              <a:rPr lang="ru-RU" altLang="ru-RU" sz="1200" dirty="0" err="1"/>
              <a:t>қол</a:t>
            </a:r>
            <a:r>
              <a:rPr lang="ru-RU" altLang="ru-RU" sz="1200" dirty="0"/>
              <a:t> </a:t>
            </a:r>
            <a:r>
              <a:rPr lang="ru-RU" altLang="ru-RU" sz="1200" dirty="0" err="1"/>
              <a:t>қойылғаннан</a:t>
            </a:r>
            <a:r>
              <a:rPr lang="ru-RU" altLang="ru-RU" sz="1200" dirty="0"/>
              <a:t> </a:t>
            </a:r>
            <a:r>
              <a:rPr lang="ru-RU" altLang="ru-RU" sz="1200" dirty="0" err="1"/>
              <a:t>кейін</a:t>
            </a:r>
            <a:r>
              <a:rPr lang="ru-RU" altLang="ru-RU" sz="1200" dirty="0"/>
              <a:t> </a:t>
            </a:r>
            <a:r>
              <a:rPr lang="ru-RU" altLang="ru-RU" sz="1200" dirty="0" err="1"/>
              <a:t>мәслихатпен</a:t>
            </a:r>
            <a:r>
              <a:rPr lang="ru-RU" altLang="ru-RU" sz="1200" dirty="0"/>
              <a:t>                      </a:t>
            </a:r>
            <a:r>
              <a:rPr lang="ru-RU" altLang="ru-RU" sz="1200" b="1" dirty="0"/>
              <a:t>2 </a:t>
            </a:r>
            <a:r>
              <a:rPr lang="ru-RU" altLang="ru-RU" sz="1200" b="1" dirty="0" err="1"/>
              <a:t>апталық</a:t>
            </a:r>
            <a:r>
              <a:rPr lang="ru-RU" altLang="ru-RU" sz="1200" b="1" dirty="0"/>
              <a:t> </a:t>
            </a:r>
            <a:r>
              <a:rPr lang="ru-RU" altLang="ru-RU" sz="1200" b="1" dirty="0" err="1"/>
              <a:t>мерзімнен</a:t>
            </a:r>
            <a:r>
              <a:rPr lang="ru-RU" altLang="ru-RU" sz="1200" b="1" dirty="0"/>
              <a:t> </a:t>
            </a:r>
            <a:r>
              <a:rPr lang="ru-RU" altLang="ru-RU" sz="1200" b="1" dirty="0" err="1"/>
              <a:t>кешіктірмей</a:t>
            </a:r>
            <a:r>
              <a:rPr lang="ru-RU" altLang="ru-RU" sz="1200" dirty="0"/>
              <a:t> </a:t>
            </a:r>
            <a:r>
              <a:rPr lang="ru-RU" altLang="ru-RU" sz="1200" dirty="0" err="1"/>
              <a:t>үш</a:t>
            </a:r>
            <a:r>
              <a:rPr lang="ru-RU" altLang="ru-RU" sz="1200" dirty="0"/>
              <a:t> </a:t>
            </a:r>
            <a:r>
              <a:rPr lang="ru-RU" altLang="ru-RU" sz="1200" dirty="0" err="1"/>
              <a:t>жылдық</a:t>
            </a:r>
            <a:r>
              <a:rPr lang="ru-RU" altLang="ru-RU" sz="1200" dirty="0"/>
              <a:t> </a:t>
            </a:r>
            <a:r>
              <a:rPr lang="ru-RU" altLang="ru-RU" sz="1200" dirty="0" err="1"/>
              <a:t>кезеңге</a:t>
            </a:r>
            <a:r>
              <a:rPr lang="ru-RU" altLang="ru-RU" sz="1200" dirty="0"/>
              <a:t> </a:t>
            </a:r>
            <a:r>
              <a:rPr lang="ru-RU" altLang="ru-RU" sz="1200" dirty="0" err="1"/>
              <a:t>қала</a:t>
            </a:r>
            <a:r>
              <a:rPr lang="ru-RU" altLang="ru-RU" sz="1200" dirty="0"/>
              <a:t> </a:t>
            </a:r>
            <a:r>
              <a:rPr lang="ru-RU" altLang="ru-RU" sz="1200" dirty="0" err="1"/>
              <a:t>арналған</a:t>
            </a:r>
            <a:r>
              <a:rPr lang="ru-RU" altLang="ru-RU" sz="1200" dirty="0"/>
              <a:t> </a:t>
            </a:r>
            <a:r>
              <a:rPr lang="ru-RU" altLang="ru-RU" sz="1200" dirty="0" err="1"/>
              <a:t>қала</a:t>
            </a:r>
            <a:r>
              <a:rPr lang="ru-RU" altLang="ru-RU" sz="1200" dirty="0"/>
              <a:t> </a:t>
            </a:r>
            <a:r>
              <a:rPr lang="ru-RU" altLang="ru-RU" sz="1200" dirty="0" err="1"/>
              <a:t>бюджетін</a:t>
            </a:r>
            <a:r>
              <a:rPr lang="ru-RU" altLang="ru-RU" sz="1200" dirty="0"/>
              <a:t> </a:t>
            </a:r>
            <a:r>
              <a:rPr lang="ru-RU" altLang="ru-RU" sz="1200" dirty="0" err="1"/>
              <a:t>бекітуі</a:t>
            </a:r>
            <a:r>
              <a:rPr lang="ru-RU" altLang="ru-RU" sz="1200" dirty="0"/>
              <a:t> </a:t>
            </a:r>
            <a:r>
              <a:rPr lang="ru-RU" altLang="ru-RU" sz="1200" b="1" dirty="0"/>
              <a:t> </a:t>
            </a:r>
          </a:p>
        </p:txBody>
      </p:sp>
      <p:sp>
        <p:nvSpPr>
          <p:cNvPr id="9222" name="Прямоугольник 16"/>
          <p:cNvSpPr>
            <a:spLocks noChangeArrowheads="1"/>
          </p:cNvSpPr>
          <p:nvPr/>
        </p:nvSpPr>
        <p:spPr bwMode="auto">
          <a:xfrm>
            <a:off x="728663" y="3109913"/>
            <a:ext cx="3167062" cy="83097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dirty="0" err="1">
                <a:latin typeface="Times New Roman" pitchFamily="18" charset="0"/>
                <a:cs typeface="Times New Roman" pitchFamily="18" charset="0"/>
              </a:rPr>
              <a:t>Бюджеттік</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бағдарламалар</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әкімшілерінің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бюджеттік</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өтінімдерін</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қарау</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қорытынды</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дайындау</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және</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оларды</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облыстық</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бюджеттік</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комиссияның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қарауына</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тапсыру</a:t>
            </a:r>
            <a:endParaRPr lang="ru-RU" altLang="ru-RU" sz="1200" dirty="0">
              <a:latin typeface="Times New Roman" pitchFamily="18" charset="0"/>
              <a:cs typeface="Times New Roman" pitchFamily="18" charset="0"/>
            </a:endParaRPr>
          </a:p>
        </p:txBody>
      </p:sp>
      <p:sp>
        <p:nvSpPr>
          <p:cNvPr id="9223" name="Rectangle 21"/>
          <p:cNvSpPr>
            <a:spLocks noChangeArrowheads="1"/>
          </p:cNvSpPr>
          <p:nvPr/>
        </p:nvSpPr>
        <p:spPr bwMode="auto">
          <a:xfrm>
            <a:off x="395288" y="548681"/>
            <a:ext cx="3744912" cy="792087"/>
          </a:xfrm>
          <a:prstGeom prst="rect">
            <a:avLst/>
          </a:prstGeom>
          <a:noFill/>
          <a:ln w="9525">
            <a:solidFill>
              <a:srgbClr val="000000"/>
            </a:solidFill>
            <a:miter lim="800000"/>
            <a:headEnd/>
            <a:tailEnd/>
          </a:ln>
        </p:spPr>
        <p:txBody>
          <a:bodyPr wrap="none" lIns="0" tIns="0" rIns="0" bIns="0" anchor="ctr"/>
          <a:lstStyle/>
          <a:p>
            <a:pPr algn="ctr" eaLnBrk="1" hangingPunct="1"/>
            <a:r>
              <a:rPr lang="ru-RU" altLang="ru-RU" b="1" dirty="0">
                <a:solidFill>
                  <a:srgbClr val="0066FF"/>
                </a:solidFill>
                <a:latin typeface="Times New Roman" pitchFamily="18" charset="0"/>
                <a:cs typeface="Times New Roman" pitchFamily="18" charset="0"/>
              </a:rPr>
              <a:t>БЮДЖЕТТІ ӘЗІРЛЕУ</a:t>
            </a:r>
          </a:p>
          <a:p>
            <a:pPr algn="ctr" eaLnBrk="1" hangingPunct="1"/>
            <a:r>
              <a:rPr lang="ru-RU" altLang="ru-RU" sz="1200" i="1" dirty="0">
                <a:latin typeface="Times New Roman" pitchFamily="18" charset="0"/>
                <a:cs typeface="Times New Roman" pitchFamily="18" charset="0"/>
              </a:rPr>
              <a:t>(</a:t>
            </a:r>
            <a:r>
              <a:rPr lang="ru-RU" altLang="ru-RU" sz="1200" i="1" dirty="0" err="1">
                <a:latin typeface="Times New Roman" pitchFamily="18" charset="0"/>
                <a:cs typeface="Times New Roman" pitchFamily="18" charset="0"/>
              </a:rPr>
              <a:t>уәкілетті</a:t>
            </a:r>
            <a:r>
              <a:rPr lang="ru-RU" altLang="ru-RU" sz="1200" i="1" dirty="0">
                <a:latin typeface="Times New Roman" pitchFamily="18" charset="0"/>
                <a:cs typeface="Times New Roman" pitchFamily="18" charset="0"/>
              </a:rPr>
              <a:t> орган –экономика </a:t>
            </a:r>
            <a:r>
              <a:rPr lang="ru-RU" altLang="ru-RU" sz="1200" i="1" dirty="0" err="1">
                <a:latin typeface="Times New Roman" pitchFamily="18" charset="0"/>
                <a:cs typeface="Times New Roman" pitchFamily="18" charset="0"/>
              </a:rPr>
              <a:t>және</a:t>
            </a:r>
            <a:endParaRPr lang="ru-RU" altLang="ru-RU" sz="1200" i="1" dirty="0">
              <a:latin typeface="Times New Roman" pitchFamily="18" charset="0"/>
              <a:cs typeface="Times New Roman" pitchFamily="18" charset="0"/>
            </a:endParaRPr>
          </a:p>
          <a:p>
            <a:pPr algn="ctr" eaLnBrk="1" hangingPunct="1"/>
            <a:r>
              <a:rPr lang="ru-RU" altLang="ru-RU" sz="1200" i="1" dirty="0">
                <a:latin typeface="Times New Roman" pitchFamily="18" charset="0"/>
                <a:cs typeface="Times New Roman" pitchFamily="18" charset="0"/>
              </a:rPr>
              <a:t> </a:t>
            </a:r>
            <a:r>
              <a:rPr lang="ru-RU" altLang="ru-RU" sz="1200" i="1" dirty="0" err="1">
                <a:latin typeface="Times New Roman" pitchFamily="18" charset="0"/>
                <a:cs typeface="Times New Roman" pitchFamily="18" charset="0"/>
              </a:rPr>
              <a:t>бюджжеттік</a:t>
            </a:r>
            <a:r>
              <a:rPr lang="ru-RU" altLang="ru-RU" sz="1200" i="1" dirty="0">
                <a:latin typeface="Times New Roman" pitchFamily="18" charset="0"/>
                <a:cs typeface="Times New Roman" pitchFamily="18" charset="0"/>
              </a:rPr>
              <a:t> </a:t>
            </a:r>
            <a:r>
              <a:rPr lang="ru-RU" altLang="ru-RU" sz="1200" i="1" dirty="0" err="1">
                <a:latin typeface="Times New Roman" pitchFamily="18" charset="0"/>
                <a:cs typeface="Times New Roman" pitchFamily="18" charset="0"/>
              </a:rPr>
              <a:t>жоспарлау</a:t>
            </a:r>
            <a:r>
              <a:rPr lang="ru-RU" altLang="ru-RU" sz="1200" i="1" dirty="0">
                <a:latin typeface="Times New Roman" pitchFamily="18" charset="0"/>
                <a:cs typeface="Times New Roman" pitchFamily="18" charset="0"/>
              </a:rPr>
              <a:t> </a:t>
            </a:r>
            <a:r>
              <a:rPr lang="ru-RU" altLang="ru-RU" sz="1200" i="1" dirty="0" err="1">
                <a:latin typeface="Times New Roman" pitchFamily="18" charset="0"/>
                <a:cs typeface="Times New Roman" pitchFamily="18" charset="0"/>
              </a:rPr>
              <a:t>бөоімі</a:t>
            </a:r>
            <a:r>
              <a:rPr lang="ru-RU" altLang="ru-RU" sz="1200" i="1" dirty="0">
                <a:latin typeface="Times New Roman" pitchFamily="18" charset="0"/>
                <a:cs typeface="Times New Roman" pitchFamily="18" charset="0"/>
              </a:rPr>
              <a:t>)</a:t>
            </a:r>
          </a:p>
        </p:txBody>
      </p:sp>
      <p:sp>
        <p:nvSpPr>
          <p:cNvPr id="9" name="Rectangle 22">
            <a:extLst>
              <a:ext uri="{FF2B5EF4-FFF2-40B4-BE49-F238E27FC236}"/>
            </a:extLst>
          </p:cNvPr>
          <p:cNvSpPr>
            <a:spLocks noChangeArrowheads="1"/>
          </p:cNvSpPr>
          <p:nvPr/>
        </p:nvSpPr>
        <p:spPr bwMode="auto">
          <a:xfrm>
            <a:off x="4837113" y="548681"/>
            <a:ext cx="3816350" cy="720079"/>
          </a:xfrm>
          <a:prstGeom prst="rect">
            <a:avLst/>
          </a:prstGeom>
          <a:noFill/>
          <a:ln w="9525">
            <a:solidFill>
              <a:srgbClr val="000000"/>
            </a:solidFill>
            <a:miter lim="800000"/>
            <a:headEnd/>
            <a:tailEnd/>
          </a:ln>
          <a:effectLst/>
        </p:spPr>
        <p:txBody>
          <a:bodyPr wrap="none" lIns="0" tIns="0" rIns="0" bIns="0" anchor="ctr"/>
          <a:lstStyle/>
          <a:p>
            <a:pPr algn="ctr" eaLnBrk="1" fontAlgn="auto" hangingPunct="1">
              <a:spcBef>
                <a:spcPts val="0"/>
              </a:spcBef>
              <a:spcAft>
                <a:spcPts val="0"/>
              </a:spcAft>
              <a:defRPr/>
            </a:pPr>
            <a:r>
              <a:rPr lang="ru-RU" altLang="ru-RU" b="1" dirty="0">
                <a:solidFill>
                  <a:srgbClr val="0066FF"/>
                </a:solidFill>
                <a:latin typeface="+mn-lt"/>
                <a:cs typeface="+mn-cs"/>
              </a:rPr>
              <a:t>БЮДЖЕТТІҢ АТҚАРЫЛУЫ</a:t>
            </a:r>
          </a:p>
          <a:p>
            <a:pPr algn="ctr" eaLnBrk="1" fontAlgn="auto" hangingPunct="1">
              <a:spcBef>
                <a:spcPts val="0"/>
              </a:spcBef>
              <a:spcAft>
                <a:spcPts val="0"/>
              </a:spcAft>
              <a:defRPr/>
            </a:pPr>
            <a:r>
              <a:rPr lang="ru-RU" altLang="ru-RU" sz="1200" i="1" dirty="0">
                <a:latin typeface="Arial" panose="020B0604020202020204" pitchFamily="34" charset="0"/>
                <a:cs typeface="Arial" panose="020B0604020202020204" pitchFamily="34" charset="0"/>
              </a:rPr>
              <a:t>(</a:t>
            </a:r>
            <a:r>
              <a:rPr lang="ru-RU" altLang="ru-RU" sz="1200" i="1" dirty="0" err="1">
                <a:latin typeface="Arial" panose="020B0604020202020204" pitchFamily="34" charset="0"/>
                <a:cs typeface="Arial" panose="020B0604020202020204" pitchFamily="34" charset="0"/>
              </a:rPr>
              <a:t>уәкілетті</a:t>
            </a:r>
            <a:r>
              <a:rPr lang="ru-RU" altLang="ru-RU" sz="1200" i="1" dirty="0">
                <a:latin typeface="Arial" panose="020B0604020202020204" pitchFamily="34" charset="0"/>
                <a:cs typeface="Arial" panose="020B0604020202020204" pitchFamily="34" charset="0"/>
              </a:rPr>
              <a:t> орган – </a:t>
            </a:r>
            <a:r>
              <a:rPr lang="ru-RU" altLang="ru-RU" sz="1200" i="1" dirty="0" err="1">
                <a:latin typeface="Arial" panose="020B0604020202020204" pitchFamily="34" charset="0"/>
                <a:cs typeface="Arial" panose="020B0604020202020204" pitchFamily="34" charset="0"/>
              </a:rPr>
              <a:t>қаржы</a:t>
            </a:r>
            <a:r>
              <a:rPr lang="ru-RU" altLang="ru-RU" sz="1200" i="1" dirty="0">
                <a:latin typeface="Arial" panose="020B0604020202020204" pitchFamily="34" charset="0"/>
                <a:cs typeface="Arial" panose="020B0604020202020204" pitchFamily="34" charset="0"/>
              </a:rPr>
              <a:t> </a:t>
            </a:r>
            <a:r>
              <a:rPr lang="ru-RU" altLang="ru-RU" sz="1200" i="1" dirty="0" err="1">
                <a:latin typeface="Arial" panose="020B0604020202020204" pitchFamily="34" charset="0"/>
                <a:cs typeface="Arial" panose="020B0604020202020204" pitchFamily="34" charset="0"/>
              </a:rPr>
              <a:t>басқармасы</a:t>
            </a:r>
            <a:r>
              <a:rPr lang="ru-RU" altLang="ru-RU" sz="1200" i="1" dirty="0">
                <a:latin typeface="Arial" panose="020B0604020202020204" pitchFamily="34" charset="0"/>
                <a:cs typeface="Arial" panose="020B0604020202020204" pitchFamily="34" charset="0"/>
              </a:rPr>
              <a:t>)</a:t>
            </a:r>
          </a:p>
          <a:p>
            <a:pPr algn="ctr" eaLnBrk="1" hangingPunct="1">
              <a:defRPr/>
            </a:pPr>
            <a:endParaRPr lang="ru-RU" altLang="ru-RU" sz="1200" i="1" kern="0" dirty="0">
              <a:solidFill>
                <a:srgbClr val="000000"/>
              </a:solidFill>
              <a:cs typeface="Arial"/>
            </a:endParaRPr>
          </a:p>
        </p:txBody>
      </p:sp>
      <p:sp>
        <p:nvSpPr>
          <p:cNvPr id="10" name="AutoShape 23">
            <a:extLst>
              <a:ext uri="{FF2B5EF4-FFF2-40B4-BE49-F238E27FC236}"/>
            </a:extLst>
          </p:cNvPr>
          <p:cNvSpPr>
            <a:spLocks noChangeArrowheads="1"/>
          </p:cNvSpPr>
          <p:nvPr/>
        </p:nvSpPr>
        <p:spPr bwMode="auto">
          <a:xfrm>
            <a:off x="2123728" y="1412776"/>
            <a:ext cx="431800" cy="2714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1" name="AutoShape 24">
            <a:extLst>
              <a:ext uri="{FF2B5EF4-FFF2-40B4-BE49-F238E27FC236}"/>
            </a:extLst>
          </p:cNvPr>
          <p:cNvSpPr>
            <a:spLocks noChangeArrowheads="1"/>
          </p:cNvSpPr>
          <p:nvPr/>
        </p:nvSpPr>
        <p:spPr bwMode="auto">
          <a:xfrm>
            <a:off x="2051720" y="2708920"/>
            <a:ext cx="431800" cy="2286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2" name="AutoShape 27">
            <a:extLst>
              <a:ext uri="{FF2B5EF4-FFF2-40B4-BE49-F238E27FC236}"/>
            </a:extLst>
          </p:cNvPr>
          <p:cNvSpPr>
            <a:spLocks noChangeArrowheads="1"/>
          </p:cNvSpPr>
          <p:nvPr/>
        </p:nvSpPr>
        <p:spPr bwMode="auto">
          <a:xfrm>
            <a:off x="2051050" y="4124325"/>
            <a:ext cx="431800" cy="3127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3" name="AutoShape 39">
            <a:extLst>
              <a:ext uri="{FF2B5EF4-FFF2-40B4-BE49-F238E27FC236}"/>
            </a:extLst>
          </p:cNvPr>
          <p:cNvSpPr>
            <a:spLocks noChangeArrowheads="1"/>
          </p:cNvSpPr>
          <p:nvPr/>
        </p:nvSpPr>
        <p:spPr bwMode="auto">
          <a:xfrm>
            <a:off x="2051050" y="5083175"/>
            <a:ext cx="358775" cy="43338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29" name="Прямоугольник 16"/>
          <p:cNvSpPr>
            <a:spLocks noChangeArrowheads="1"/>
          </p:cNvSpPr>
          <p:nvPr/>
        </p:nvSpPr>
        <p:spPr bwMode="auto">
          <a:xfrm>
            <a:off x="5148263" y="1772816"/>
            <a:ext cx="3240087" cy="64630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latin typeface="Times New Roman" pitchFamily="18" charset="0"/>
                <a:cs typeface="Times New Roman" pitchFamily="18" charset="0"/>
              </a:rPr>
              <a:t>Төлемдер</a:t>
            </a:r>
            <a:r>
              <a:rPr lang="ru-RU" altLang="ru-RU" sz="1200" dirty="0">
                <a:latin typeface="Times New Roman" pitchFamily="18" charset="0"/>
                <a:cs typeface="Times New Roman" pitchFamily="18" charset="0"/>
              </a:rPr>
              <a:t> мен </a:t>
            </a:r>
            <a:r>
              <a:rPr lang="ru-RU" altLang="ru-RU" sz="1200" dirty="0" err="1">
                <a:latin typeface="Times New Roman" pitchFamily="18" charset="0"/>
                <a:cs typeface="Times New Roman" pitchFamily="18" charset="0"/>
              </a:rPr>
              <a:t>міндеттемелер</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бойынша</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түсімдер</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және</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қаржыландырудың</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жиынтық</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жоспарын</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қалыптастыру</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және</a:t>
            </a:r>
            <a:r>
              <a:rPr lang="ru-RU" altLang="ru-RU" sz="1200" dirty="0">
                <a:latin typeface="Times New Roman" pitchFamily="18" charset="0"/>
                <a:cs typeface="Times New Roman" pitchFamily="18" charset="0"/>
              </a:rPr>
              <a:t> </a:t>
            </a:r>
            <a:r>
              <a:rPr lang="ru-RU" altLang="ru-RU" sz="1200" dirty="0" err="1">
                <a:latin typeface="Times New Roman" pitchFamily="18" charset="0"/>
                <a:cs typeface="Times New Roman" pitchFamily="18" charset="0"/>
              </a:rPr>
              <a:t>бекіту</a:t>
            </a:r>
            <a:endParaRPr lang="ru-RU" altLang="ru-RU" sz="1200" dirty="0">
              <a:latin typeface="Times New Roman" pitchFamily="18" charset="0"/>
              <a:cs typeface="Times New Roman" pitchFamily="18" charset="0"/>
            </a:endParaRPr>
          </a:p>
        </p:txBody>
      </p:sp>
      <p:sp>
        <p:nvSpPr>
          <p:cNvPr id="15" name="AutoShape 41">
            <a:extLst>
              <a:ext uri="{FF2B5EF4-FFF2-40B4-BE49-F238E27FC236}"/>
            </a:extLst>
          </p:cNvPr>
          <p:cNvSpPr>
            <a:spLocks noChangeArrowheads="1"/>
          </p:cNvSpPr>
          <p:nvPr/>
        </p:nvSpPr>
        <p:spPr bwMode="auto">
          <a:xfrm>
            <a:off x="6660232" y="1340768"/>
            <a:ext cx="431800" cy="3603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31" name="Прямоугольник 16"/>
          <p:cNvSpPr>
            <a:spLocks noChangeArrowheads="1"/>
          </p:cNvSpPr>
          <p:nvPr/>
        </p:nvSpPr>
        <p:spPr bwMode="auto">
          <a:xfrm>
            <a:off x="5219700" y="3068961"/>
            <a:ext cx="3313113" cy="64630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b="1" dirty="0" err="1"/>
              <a:t>Қаржы</a:t>
            </a:r>
            <a:r>
              <a:rPr lang="ru-RU" altLang="ru-RU" sz="1200" b="1" dirty="0"/>
              <a:t> </a:t>
            </a:r>
            <a:r>
              <a:rPr lang="ru-RU" altLang="ru-RU" sz="1200" b="1" dirty="0" err="1"/>
              <a:t>жылы</a:t>
            </a:r>
            <a:r>
              <a:rPr lang="ru-RU" altLang="ru-RU" sz="1200" b="1" dirty="0"/>
              <a:t> </a:t>
            </a:r>
            <a:r>
              <a:rPr lang="ru-RU" altLang="ru-RU" sz="1200" b="1" dirty="0" err="1"/>
              <a:t>ішінде</a:t>
            </a:r>
            <a:r>
              <a:rPr lang="ru-RU" altLang="ru-RU" sz="1200" b="1" dirty="0"/>
              <a:t> </a:t>
            </a:r>
            <a:r>
              <a:rPr lang="ru-RU" altLang="ru-RU" sz="1200" dirty="0" err="1"/>
              <a:t>қала</a:t>
            </a:r>
            <a:r>
              <a:rPr lang="ru-RU" altLang="ru-RU" sz="1200" dirty="0"/>
              <a:t> </a:t>
            </a:r>
            <a:r>
              <a:rPr lang="ru-RU" altLang="ru-RU" sz="1200" dirty="0" err="1"/>
              <a:t>бюджетінің</a:t>
            </a:r>
            <a:r>
              <a:rPr lang="ru-RU" altLang="ru-RU" sz="1200" dirty="0"/>
              <a:t> </a:t>
            </a:r>
            <a:r>
              <a:rPr lang="ru-RU" altLang="ru-RU" sz="1200" dirty="0" err="1"/>
              <a:t>атқарылуы</a:t>
            </a:r>
            <a:r>
              <a:rPr lang="ru-RU" altLang="ru-RU" sz="1200" dirty="0"/>
              <a:t> </a:t>
            </a:r>
            <a:r>
              <a:rPr lang="ru-RU" altLang="ru-RU" sz="1200" dirty="0" err="1"/>
              <a:t>бойынша</a:t>
            </a:r>
            <a:r>
              <a:rPr lang="ru-RU" altLang="ru-RU" sz="1200" dirty="0"/>
              <a:t> </a:t>
            </a:r>
            <a:r>
              <a:rPr lang="ru-RU" altLang="ru-RU" sz="1200" dirty="0" err="1"/>
              <a:t>іс-шаралар</a:t>
            </a:r>
            <a:r>
              <a:rPr lang="ru-RU" altLang="ru-RU" sz="1200" dirty="0"/>
              <a:t> </a:t>
            </a:r>
            <a:r>
              <a:rPr lang="ru-RU" altLang="ru-RU" sz="1200" dirty="0" err="1"/>
              <a:t>кешенін</a:t>
            </a:r>
            <a:r>
              <a:rPr lang="ru-RU" altLang="ru-RU" sz="1200" dirty="0"/>
              <a:t> </a:t>
            </a:r>
            <a:r>
              <a:rPr lang="ru-RU" altLang="ru-RU" sz="1200" dirty="0" err="1"/>
              <a:t>өткізу</a:t>
            </a:r>
            <a:endParaRPr lang="ru-RU" altLang="ru-RU" sz="1200" b="1" dirty="0"/>
          </a:p>
        </p:txBody>
      </p:sp>
      <p:sp>
        <p:nvSpPr>
          <p:cNvPr id="9232" name="Прямоугольник 16"/>
          <p:cNvSpPr>
            <a:spLocks noChangeArrowheads="1"/>
          </p:cNvSpPr>
          <p:nvPr/>
        </p:nvSpPr>
        <p:spPr bwMode="auto">
          <a:xfrm>
            <a:off x="5219700" y="4221162"/>
            <a:ext cx="3211513" cy="100803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t>Бюджеттік</a:t>
            </a:r>
            <a:r>
              <a:rPr lang="ru-RU" altLang="ru-RU" sz="1200" dirty="0"/>
              <a:t> мониторинг </a:t>
            </a:r>
            <a:r>
              <a:rPr lang="ru-RU" altLang="ru-RU" sz="1200" dirty="0" err="1"/>
              <a:t>және</a:t>
            </a:r>
            <a:r>
              <a:rPr lang="ru-RU" altLang="ru-RU" sz="1200" dirty="0"/>
              <a:t> бюджет </a:t>
            </a:r>
            <a:r>
              <a:rPr lang="ru-RU" altLang="ru-RU" sz="1200" dirty="0" err="1"/>
              <a:t>қаражатын</a:t>
            </a:r>
            <a:r>
              <a:rPr lang="ru-RU" altLang="ru-RU" sz="1200" dirty="0"/>
              <a:t> </a:t>
            </a:r>
            <a:r>
              <a:rPr lang="ru-RU" altLang="ru-RU" sz="1200" dirty="0" err="1"/>
              <a:t>басқару</a:t>
            </a:r>
            <a:r>
              <a:rPr lang="ru-RU" altLang="ru-RU" sz="1200" dirty="0"/>
              <a:t> </a:t>
            </a:r>
            <a:r>
              <a:rPr lang="ru-RU" altLang="ru-RU" sz="1200" dirty="0" err="1"/>
              <a:t>тиімділігіне</a:t>
            </a:r>
            <a:r>
              <a:rPr lang="ru-RU" altLang="ru-RU" sz="1200" dirty="0"/>
              <a:t> </a:t>
            </a:r>
            <a:r>
              <a:rPr lang="ru-RU" altLang="ru-RU" sz="1200" dirty="0" err="1"/>
              <a:t>бағалау</a:t>
            </a:r>
            <a:r>
              <a:rPr lang="ru-RU" altLang="ru-RU" sz="1200" dirty="0"/>
              <a:t> </a:t>
            </a:r>
            <a:r>
              <a:rPr lang="ru-RU" altLang="ru-RU" sz="1200" dirty="0" err="1"/>
              <a:t>жүргізу</a:t>
            </a:r>
            <a:r>
              <a:rPr lang="ru-RU" altLang="ru-RU" sz="1200" dirty="0"/>
              <a:t>, </a:t>
            </a:r>
            <a:r>
              <a:rPr lang="ru-RU" altLang="ru-RU" sz="1200" dirty="0" err="1"/>
              <a:t>бюджеттің</a:t>
            </a:r>
            <a:r>
              <a:rPr lang="ru-RU" altLang="ru-RU" sz="1200" dirty="0"/>
              <a:t> </a:t>
            </a:r>
            <a:r>
              <a:rPr lang="ru-RU" altLang="ru-RU" sz="1200" dirty="0" err="1"/>
              <a:t>атқарылуы</a:t>
            </a:r>
            <a:r>
              <a:rPr lang="ru-RU" altLang="ru-RU" sz="1200" dirty="0"/>
              <a:t> </a:t>
            </a:r>
            <a:r>
              <a:rPr lang="ru-RU" altLang="ru-RU" sz="1200" dirty="0" err="1"/>
              <a:t>туралы</a:t>
            </a:r>
            <a:r>
              <a:rPr lang="ru-RU" altLang="ru-RU" sz="1200" dirty="0"/>
              <a:t>               </a:t>
            </a:r>
            <a:r>
              <a:rPr lang="ru-RU" altLang="ru-RU" sz="1200" b="1" dirty="0"/>
              <a:t>ай </a:t>
            </a:r>
            <a:r>
              <a:rPr lang="ru-RU" altLang="ru-RU" sz="1200" b="1" dirty="0" err="1"/>
              <a:t>сайынғы</a:t>
            </a:r>
            <a:r>
              <a:rPr lang="ru-RU" altLang="ru-RU" sz="1200" dirty="0"/>
              <a:t> </a:t>
            </a:r>
            <a:r>
              <a:rPr lang="ru-RU" altLang="ru-RU" sz="1200" dirty="0" err="1"/>
              <a:t>есептер</a:t>
            </a:r>
            <a:r>
              <a:rPr lang="ru-RU" altLang="ru-RU" sz="1200" dirty="0"/>
              <a:t> </a:t>
            </a:r>
            <a:r>
              <a:rPr lang="ru-RU" altLang="ru-RU" sz="1200" dirty="0" err="1"/>
              <a:t>жасау</a:t>
            </a:r>
            <a:r>
              <a:rPr lang="ru-RU" altLang="ru-RU" sz="1200" dirty="0"/>
              <a:t>  </a:t>
            </a:r>
          </a:p>
        </p:txBody>
      </p:sp>
      <p:sp>
        <p:nvSpPr>
          <p:cNvPr id="18" name="Прямоугольник 16">
            <a:extLst>
              <a:ext uri="{FF2B5EF4-FFF2-40B4-BE49-F238E27FC236}"/>
            </a:extLst>
          </p:cNvPr>
          <p:cNvSpPr>
            <a:spLocks noChangeArrowheads="1"/>
          </p:cNvSpPr>
          <p:nvPr/>
        </p:nvSpPr>
        <p:spPr bwMode="auto">
          <a:xfrm>
            <a:off x="5219700" y="5516563"/>
            <a:ext cx="3240088" cy="830262"/>
          </a:xfrm>
          <a:prstGeom prst="rect">
            <a:avLst/>
          </a:prstGeom>
          <a:noFill/>
          <a:ln w="9525">
            <a:solidFill>
              <a:srgbClr val="000000"/>
            </a:solidFill>
            <a:miter lim="800000"/>
            <a:headEnd/>
            <a:tailEnd/>
          </a:ln>
        </p:spPr>
        <p:txBody>
          <a:bodyPr lIns="91415" tIns="45708" rIns="91415" bIns="45708">
            <a:spAutoFit/>
          </a:bodyPr>
          <a:lstStyle>
            <a:lvl1pPr defTabSz="615950">
              <a:defRPr sz="1100">
                <a:solidFill>
                  <a:schemeClr val="tx1"/>
                </a:solidFill>
                <a:latin typeface="Arial" charset="0"/>
              </a:defRPr>
            </a:lvl1pPr>
            <a:lvl2pPr marL="742950" indent="-285750" defTabSz="615950">
              <a:defRPr sz="1100">
                <a:solidFill>
                  <a:schemeClr val="tx1"/>
                </a:solidFill>
                <a:latin typeface="Arial" charset="0"/>
              </a:defRPr>
            </a:lvl2pPr>
            <a:lvl3pPr marL="1143000" indent="-228600" defTabSz="615950">
              <a:defRPr sz="1100">
                <a:solidFill>
                  <a:schemeClr val="tx1"/>
                </a:solidFill>
                <a:latin typeface="Arial" charset="0"/>
              </a:defRPr>
            </a:lvl3pPr>
            <a:lvl4pPr marL="1600200" indent="-228600" defTabSz="615950">
              <a:defRPr sz="1100">
                <a:solidFill>
                  <a:schemeClr val="tx1"/>
                </a:solidFill>
                <a:latin typeface="Arial" charset="0"/>
              </a:defRPr>
            </a:lvl4pPr>
            <a:lvl5pPr marL="2057400" indent="-228600" defTabSz="615950">
              <a:defRPr sz="1100">
                <a:solidFill>
                  <a:schemeClr val="tx1"/>
                </a:solidFill>
                <a:latin typeface="Arial" charset="0"/>
              </a:defRPr>
            </a:lvl5pPr>
            <a:lvl6pPr marL="2514600" indent="-228600" defTabSz="615950" eaLnBrk="0" fontAlgn="base" hangingPunct="0">
              <a:spcBef>
                <a:spcPct val="0"/>
              </a:spcBef>
              <a:spcAft>
                <a:spcPct val="0"/>
              </a:spcAft>
              <a:defRPr sz="1100">
                <a:solidFill>
                  <a:schemeClr val="tx1"/>
                </a:solidFill>
                <a:latin typeface="Arial" charset="0"/>
              </a:defRPr>
            </a:lvl6pPr>
            <a:lvl7pPr marL="2971800" indent="-228600" defTabSz="615950" eaLnBrk="0" fontAlgn="base" hangingPunct="0">
              <a:spcBef>
                <a:spcPct val="0"/>
              </a:spcBef>
              <a:spcAft>
                <a:spcPct val="0"/>
              </a:spcAft>
              <a:defRPr sz="1100">
                <a:solidFill>
                  <a:schemeClr val="tx1"/>
                </a:solidFill>
                <a:latin typeface="Arial" charset="0"/>
              </a:defRPr>
            </a:lvl7pPr>
            <a:lvl8pPr marL="3429000" indent="-228600" defTabSz="615950" eaLnBrk="0" fontAlgn="base" hangingPunct="0">
              <a:spcBef>
                <a:spcPct val="0"/>
              </a:spcBef>
              <a:spcAft>
                <a:spcPct val="0"/>
              </a:spcAft>
              <a:defRPr sz="1100">
                <a:solidFill>
                  <a:schemeClr val="tx1"/>
                </a:solidFill>
                <a:latin typeface="Arial" charset="0"/>
              </a:defRPr>
            </a:lvl8pPr>
            <a:lvl9pPr marL="3886200" indent="-228600" defTabSz="615950" eaLnBrk="0" fontAlgn="base" hangingPunct="0">
              <a:spcBef>
                <a:spcPct val="0"/>
              </a:spcBef>
              <a:spcAft>
                <a:spcPct val="0"/>
              </a:spcAft>
              <a:defRPr sz="1100">
                <a:solidFill>
                  <a:schemeClr val="tx1"/>
                </a:solidFill>
                <a:latin typeface="Arial" charset="0"/>
              </a:defRPr>
            </a:lvl9pPr>
          </a:lstStyle>
          <a:p>
            <a:pPr algn="ctr" eaLnBrk="1" fontAlgn="auto" hangingPunct="1">
              <a:spcBef>
                <a:spcPts val="0"/>
              </a:spcBef>
              <a:spcAft>
                <a:spcPts val="0"/>
              </a:spcAft>
              <a:defRPr/>
            </a:pPr>
            <a:r>
              <a:rPr lang="ru-RU" altLang="ru-RU" sz="1200" dirty="0" err="1">
                <a:cs typeface="+mn-cs"/>
              </a:rPr>
              <a:t>Облыстық</a:t>
            </a:r>
            <a:r>
              <a:rPr lang="ru-RU" altLang="ru-RU" sz="1200" dirty="0">
                <a:cs typeface="+mn-cs"/>
              </a:rPr>
              <a:t> </a:t>
            </a:r>
            <a:r>
              <a:rPr lang="ru-RU" altLang="ru-RU" sz="1200" dirty="0" err="1">
                <a:cs typeface="+mn-cs"/>
              </a:rPr>
              <a:t>мәслихатқа</a:t>
            </a:r>
            <a:r>
              <a:rPr lang="ru-RU" altLang="ru-RU" sz="1200" dirty="0">
                <a:cs typeface="+mn-cs"/>
              </a:rPr>
              <a:t> </a:t>
            </a:r>
            <a:r>
              <a:rPr lang="kk-KZ" altLang="ru-RU" sz="1200" b="1" dirty="0">
                <a:cs typeface="+mn-cs"/>
              </a:rPr>
              <a:t>үстіміздегі</a:t>
            </a:r>
            <a:r>
              <a:rPr lang="ru-RU" altLang="ru-RU" sz="1200" b="1" dirty="0">
                <a:cs typeface="+mn-cs"/>
              </a:rPr>
              <a:t> </a:t>
            </a:r>
            <a:r>
              <a:rPr lang="ru-RU" altLang="ru-RU" sz="1200" b="1" dirty="0" err="1">
                <a:cs typeface="+mn-cs"/>
              </a:rPr>
              <a:t>жылғы</a:t>
            </a:r>
            <a:r>
              <a:rPr lang="ru-RU" altLang="ru-RU" sz="1200" b="1" dirty="0">
                <a:cs typeface="+mn-cs"/>
              </a:rPr>
              <a:t> </a:t>
            </a:r>
          </a:p>
          <a:p>
            <a:pPr algn="ctr" eaLnBrk="1" fontAlgn="auto" hangingPunct="1">
              <a:spcBef>
                <a:spcPts val="0"/>
              </a:spcBef>
              <a:spcAft>
                <a:spcPts val="0"/>
              </a:spcAft>
              <a:defRPr/>
            </a:pPr>
            <a:r>
              <a:rPr lang="ru-RU" altLang="ru-RU" sz="1200" b="1" dirty="0">
                <a:cs typeface="+mn-cs"/>
              </a:rPr>
              <a:t>1 </a:t>
            </a:r>
            <a:r>
              <a:rPr lang="ru-RU" altLang="ru-RU" sz="1200" b="1" dirty="0" err="1">
                <a:cs typeface="+mn-cs"/>
              </a:rPr>
              <a:t>сәуірге</a:t>
            </a:r>
            <a:r>
              <a:rPr lang="ru-RU" altLang="ru-RU" sz="1200" b="1" dirty="0">
                <a:cs typeface="+mn-cs"/>
              </a:rPr>
              <a:t> </a:t>
            </a:r>
            <a:r>
              <a:rPr lang="ru-RU" altLang="ru-RU" sz="1200" b="1" dirty="0" err="1">
                <a:cs typeface="+mn-cs"/>
              </a:rPr>
              <a:t>дейін</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қаржы</a:t>
            </a:r>
            <a:r>
              <a:rPr lang="ru-RU" altLang="ru-RU" sz="1200" dirty="0">
                <a:cs typeface="+mn-cs"/>
              </a:rPr>
              <a:t> </a:t>
            </a:r>
            <a:r>
              <a:rPr lang="ru-RU" altLang="ru-RU" sz="1200" dirty="0" err="1">
                <a:cs typeface="+mn-cs"/>
              </a:rPr>
              <a:t>жылы</a:t>
            </a:r>
            <a:r>
              <a:rPr lang="ru-RU" altLang="ru-RU" sz="1200" dirty="0">
                <a:cs typeface="+mn-cs"/>
              </a:rPr>
              <a:t> </a:t>
            </a:r>
            <a:r>
              <a:rPr lang="ru-RU" altLang="ru-RU" sz="1200" dirty="0" err="1">
                <a:cs typeface="+mn-cs"/>
              </a:rPr>
              <a:t>ішіндегі</a:t>
            </a:r>
            <a:r>
              <a:rPr lang="ru-RU" altLang="ru-RU" sz="1200" dirty="0">
                <a:cs typeface="+mn-cs"/>
              </a:rPr>
              <a:t> </a:t>
            </a:r>
            <a:r>
              <a:rPr lang="ru-RU" altLang="ru-RU" sz="1200" dirty="0" err="1">
                <a:cs typeface="+mn-cs"/>
              </a:rPr>
              <a:t>облыстық</a:t>
            </a:r>
            <a:r>
              <a:rPr lang="ru-RU" altLang="ru-RU" sz="1200" dirty="0">
                <a:cs typeface="+mn-cs"/>
              </a:rPr>
              <a:t> </a:t>
            </a:r>
            <a:r>
              <a:rPr lang="ru-RU" altLang="ru-RU" sz="1200" dirty="0" err="1">
                <a:cs typeface="+mn-cs"/>
              </a:rPr>
              <a:t>бюджеттің</a:t>
            </a:r>
            <a:r>
              <a:rPr lang="ru-RU" altLang="ru-RU" sz="1200" dirty="0">
                <a:cs typeface="+mn-cs"/>
              </a:rPr>
              <a:t> </a:t>
            </a:r>
            <a:r>
              <a:rPr lang="ru-RU" altLang="ru-RU" sz="1200" dirty="0" err="1">
                <a:cs typeface="+mn-cs"/>
              </a:rPr>
              <a:t>атқарылуы</a:t>
            </a:r>
            <a:r>
              <a:rPr lang="ru-RU" altLang="ru-RU" sz="1200" dirty="0">
                <a:cs typeface="+mn-cs"/>
              </a:rPr>
              <a:t> </a:t>
            </a:r>
            <a:r>
              <a:rPr lang="ru-RU" altLang="ru-RU" sz="1200" dirty="0" err="1">
                <a:cs typeface="+mn-cs"/>
              </a:rPr>
              <a:t>туралы</a:t>
            </a:r>
            <a:r>
              <a:rPr lang="ru-RU" altLang="ru-RU" sz="1200" dirty="0">
                <a:cs typeface="+mn-cs"/>
              </a:rPr>
              <a:t> </a:t>
            </a:r>
            <a:r>
              <a:rPr lang="ru-RU" altLang="ru-RU" sz="1200" dirty="0" err="1">
                <a:cs typeface="+mn-cs"/>
              </a:rPr>
              <a:t>жылдық</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ұсыну</a:t>
            </a:r>
            <a:r>
              <a:rPr lang="ru-RU" altLang="ru-RU" sz="1200" dirty="0">
                <a:cs typeface="+mn-cs"/>
              </a:rPr>
              <a:t>                         </a:t>
            </a:r>
            <a:endParaRPr lang="ru-RU" altLang="ru-RU" sz="1200" kern="0" dirty="0">
              <a:cs typeface="Arial"/>
            </a:endParaRPr>
          </a:p>
        </p:txBody>
      </p:sp>
      <p:sp>
        <p:nvSpPr>
          <p:cNvPr id="19" name="AutoShape 46">
            <a:extLst>
              <a:ext uri="{FF2B5EF4-FFF2-40B4-BE49-F238E27FC236}"/>
            </a:extLst>
          </p:cNvPr>
          <p:cNvSpPr>
            <a:spLocks noChangeArrowheads="1"/>
          </p:cNvSpPr>
          <p:nvPr/>
        </p:nvSpPr>
        <p:spPr bwMode="auto">
          <a:xfrm>
            <a:off x="6588224" y="2708920"/>
            <a:ext cx="431800" cy="177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0" name="AutoShape 47">
            <a:extLst>
              <a:ext uri="{FF2B5EF4-FFF2-40B4-BE49-F238E27FC236}"/>
            </a:extLst>
          </p:cNvPr>
          <p:cNvSpPr>
            <a:spLocks noChangeArrowheads="1"/>
          </p:cNvSpPr>
          <p:nvPr/>
        </p:nvSpPr>
        <p:spPr bwMode="auto">
          <a:xfrm>
            <a:off x="6659563" y="5051425"/>
            <a:ext cx="431800" cy="4651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1" name="AutoShape 48">
            <a:extLst>
              <a:ext uri="{FF2B5EF4-FFF2-40B4-BE49-F238E27FC236}"/>
            </a:extLst>
          </p:cNvPr>
          <p:cNvSpPr>
            <a:spLocks noChangeArrowheads="1"/>
          </p:cNvSpPr>
          <p:nvPr/>
        </p:nvSpPr>
        <p:spPr bwMode="auto">
          <a:xfrm>
            <a:off x="6588125" y="3789363"/>
            <a:ext cx="431800" cy="431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2" name="AutoShape 49">
            <a:extLst>
              <a:ext uri="{FF2B5EF4-FFF2-40B4-BE49-F238E27FC236}"/>
            </a:extLst>
          </p:cNvPr>
          <p:cNvSpPr>
            <a:spLocks noChangeArrowheads="1"/>
          </p:cNvSpPr>
          <p:nvPr/>
        </p:nvSpPr>
        <p:spPr bwMode="auto">
          <a:xfrm flipV="1">
            <a:off x="4139952" y="836712"/>
            <a:ext cx="719138" cy="287685"/>
          </a:xfrm>
          <a:prstGeom prst="rightArrow">
            <a:avLst>
              <a:gd name="adj1" fmla="val 50000"/>
              <a:gd name="adj2" fmla="val 62225"/>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457200" y="476672"/>
            <a:ext cx="8229600" cy="864096"/>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2020-2025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жж</a:t>
            </a:r>
            <a: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ҚР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әлеуметтік-экономикалық</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дамуының</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негізгі</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көрсеткіштері</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endPar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graphicFrame>
        <p:nvGraphicFramePr>
          <p:cNvPr id="3" name="Таблица 2">
            <a:extLst>
              <a:ext uri="{FF2B5EF4-FFF2-40B4-BE49-F238E27FC236}"/>
            </a:extLst>
          </p:cNvPr>
          <p:cNvGraphicFramePr>
            <a:graphicFrameLocks noGrp="1"/>
          </p:cNvGraphicFramePr>
          <p:nvPr/>
        </p:nvGraphicFramePr>
        <p:xfrm>
          <a:off x="683567" y="1556792"/>
          <a:ext cx="7849247" cy="3810658"/>
        </p:xfrm>
        <a:graphic>
          <a:graphicData uri="http://schemas.openxmlformats.org/drawingml/2006/table">
            <a:tbl>
              <a:tblPr/>
              <a:tblGrid>
                <a:gridCol w="720081">
                  <a:extLst>
                    <a:ext uri="{9D8B030D-6E8A-4147-A177-3AD203B41FA5}"/>
                  </a:extLst>
                </a:gridCol>
                <a:gridCol w="2414139">
                  <a:extLst>
                    <a:ext uri="{9D8B030D-6E8A-4147-A177-3AD203B41FA5}"/>
                  </a:extLst>
                </a:gridCol>
                <a:gridCol w="964375">
                  <a:extLst>
                    <a:ext uri="{9D8B030D-6E8A-4147-A177-3AD203B41FA5}"/>
                  </a:extLst>
                </a:gridCol>
                <a:gridCol w="745199">
                  <a:extLst>
                    <a:ext uri="{9D8B030D-6E8A-4147-A177-3AD203B41FA5}"/>
                  </a:extLst>
                </a:gridCol>
                <a:gridCol w="747940">
                  <a:extLst>
                    <a:ext uri="{9D8B030D-6E8A-4147-A177-3AD203B41FA5}"/>
                  </a:extLst>
                </a:gridCol>
                <a:gridCol w="756157">
                  <a:extLst>
                    <a:ext uri="{9D8B030D-6E8A-4147-A177-3AD203B41FA5}"/>
                  </a:extLst>
                </a:gridCol>
                <a:gridCol w="756157">
                  <a:extLst>
                    <a:ext uri="{9D8B030D-6E8A-4147-A177-3AD203B41FA5}"/>
                  </a:extLst>
                </a:gridCol>
                <a:gridCol w="745199">
                  <a:extLst>
                    <a:ext uri="{9D8B030D-6E8A-4147-A177-3AD203B41FA5}"/>
                  </a:extLst>
                </a:gridCol>
              </a:tblGrid>
              <a:tr h="72008">
                <a:tc rowSpan="2">
                  <a:txBody>
                    <a:bodyPr/>
                    <a:lstStyle/>
                    <a:p>
                      <a:pPr algn="ctr" rtl="0" fontAlgn="ctr"/>
                      <a:r>
                        <a:rPr lang="ru-RU" sz="1600" b="1" i="0" u="none" strike="noStrike" dirty="0">
                          <a:solidFill>
                            <a:srgbClr val="000000"/>
                          </a:solidFill>
                          <a:effectLst/>
                          <a:latin typeface="Times New Roman" pitchFamily="18" charset="0"/>
                          <a:cs typeface="Times New Roman" pitchFamily="18" charset="0"/>
                        </a:rPr>
                        <a:t>№ </a:t>
                      </a:r>
                      <a:r>
                        <a:rPr lang="ru-RU" sz="1600" b="1" i="0" u="none" strike="noStrike" dirty="0" err="1">
                          <a:solidFill>
                            <a:srgbClr val="000000"/>
                          </a:solidFill>
                          <a:effectLst/>
                          <a:latin typeface="Times New Roman" pitchFamily="18" charset="0"/>
                          <a:cs typeface="Times New Roman" pitchFamily="18" charset="0"/>
                        </a:rPr>
                        <a:t>п</a:t>
                      </a:r>
                      <a:r>
                        <a:rPr lang="ru-RU" sz="1600" b="1" i="0" u="none" strike="noStrike" dirty="0">
                          <a:solidFill>
                            <a:srgbClr val="000000"/>
                          </a:solidFill>
                          <a:effectLst/>
                          <a:latin typeface="Times New Roman" pitchFamily="18" charset="0"/>
                          <a:cs typeface="Times New Roman" pitchFamily="18" charset="0"/>
                        </a:rPr>
                        <a:t>/</a:t>
                      </a:r>
                      <a:r>
                        <a:rPr lang="ru-RU" sz="1600" b="1" i="0" u="none" strike="noStrike" dirty="0" err="1">
                          <a:solidFill>
                            <a:srgbClr val="000000"/>
                          </a:solidFill>
                          <a:effectLst/>
                          <a:latin typeface="Times New Roman" pitchFamily="18" charset="0"/>
                          <a:cs typeface="Times New Roman" pitchFamily="18" charset="0"/>
                        </a:rPr>
                        <a:t>п</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ru-RU" sz="1600" b="1" i="0" u="none" strike="noStrike" dirty="0" err="1">
                          <a:solidFill>
                            <a:srgbClr val="000000"/>
                          </a:solidFill>
                          <a:effectLst/>
                          <a:latin typeface="Times New Roman" pitchFamily="18" charset="0"/>
                          <a:cs typeface="Times New Roman" pitchFamily="18" charset="0"/>
                        </a:rPr>
                        <a:t>Көрсеткіштердің</a:t>
                      </a:r>
                      <a:r>
                        <a:rPr lang="ru-RU" sz="1600" b="1" i="0" u="none" strike="noStrike" dirty="0">
                          <a:solidFill>
                            <a:srgbClr val="000000"/>
                          </a:solidFill>
                          <a:effectLst/>
                          <a:latin typeface="Times New Roman" pitchFamily="18" charset="0"/>
                          <a:cs typeface="Times New Roman" pitchFamily="18" charset="0"/>
                        </a:rPr>
                        <a:t> </a:t>
                      </a:r>
                      <a:r>
                        <a:rPr lang="ru-RU" sz="1600" b="1" i="0" u="none" strike="noStrike" dirty="0" err="1">
                          <a:solidFill>
                            <a:srgbClr val="000000"/>
                          </a:solidFill>
                          <a:effectLst/>
                          <a:latin typeface="Times New Roman" pitchFamily="18" charset="0"/>
                          <a:cs typeface="Times New Roman" pitchFamily="18" charset="0"/>
                        </a:rPr>
                        <a:t>атауы</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2020</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0" fontAlgn="ctr"/>
                      <a:r>
                        <a:rPr lang="ru-RU" sz="1400" b="1" i="0" u="none" strike="noStrike" dirty="0" err="1" smtClean="0">
                          <a:solidFill>
                            <a:srgbClr val="000000"/>
                          </a:solidFill>
                          <a:effectLst/>
                          <a:latin typeface="Arial" panose="020B0604020202020204" pitchFamily="34" charset="0"/>
                        </a:rPr>
                        <a:t>Болжам</a:t>
                      </a:r>
                      <a:r>
                        <a:rPr lang="ru-RU" sz="1400" b="1" i="0" u="none" strike="noStrike" dirty="0" smtClean="0">
                          <a:solidFill>
                            <a:srgbClr val="000000"/>
                          </a:solidFill>
                          <a:effectLst/>
                          <a:latin typeface="Arial" panose="020B0604020202020204" pitchFamily="34" charset="0"/>
                        </a:rPr>
                        <a:t>     тенге</a:t>
                      </a:r>
                      <a:endParaRPr lang="ru-RU" sz="14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extLst>
              </a:tr>
              <a:tr h="57181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2021</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2022</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2023</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2024</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Times New Roman" pitchFamily="18" charset="0"/>
                          <a:cs typeface="Times New Roman" pitchFamily="18" charset="0"/>
                        </a:rPr>
                        <a:t>2025</a:t>
                      </a:r>
                      <a:endParaRPr lang="ru-RU" sz="1600" b="1"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576064">
                <a:tc>
                  <a:txBody>
                    <a:bodyPr/>
                    <a:lstStyle/>
                    <a:p>
                      <a:pPr algn="ctr" rtl="0" fontAlgn="ctr"/>
                      <a:r>
                        <a:rPr lang="ru-RU" sz="1600" b="0" i="0" u="none" strike="noStrike">
                          <a:solidFill>
                            <a:srgbClr val="000000"/>
                          </a:solidFill>
                          <a:effectLst/>
                          <a:latin typeface="Times New Roman" pitchFamily="18" charset="0"/>
                          <a:cs typeface="Times New Roman" pitchFamily="18" charset="0"/>
                        </a:rPr>
                        <a:t>1</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600" b="0" i="0" u="none" strike="noStrike" dirty="0" err="1">
                          <a:solidFill>
                            <a:srgbClr val="000000"/>
                          </a:solidFill>
                          <a:effectLst/>
                          <a:latin typeface="Times New Roman" pitchFamily="18" charset="0"/>
                          <a:cs typeface="Times New Roman" pitchFamily="18" charset="0"/>
                        </a:rPr>
                        <a:t>Ең</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төменгі</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күнкөріс</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деңгейі</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теңге</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32 668</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34 302</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35 743</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37 244</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38 808</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40 438</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64096">
                <a:tc>
                  <a:txBody>
                    <a:bodyPr/>
                    <a:lstStyle/>
                    <a:p>
                      <a:pPr algn="ctr" rtl="0" fontAlgn="ctr"/>
                      <a:r>
                        <a:rPr lang="ru-RU" sz="1600" b="0" i="0" u="none" strike="noStrike">
                          <a:solidFill>
                            <a:srgbClr val="000000"/>
                          </a:solidFill>
                          <a:effectLst/>
                          <a:latin typeface="Times New Roman" pitchFamily="18" charset="0"/>
                          <a:cs typeface="Times New Roman" pitchFamily="18" charset="0"/>
                        </a:rPr>
                        <a:t>2</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600" b="0" i="0" u="none" strike="noStrike" dirty="0" err="1">
                          <a:solidFill>
                            <a:srgbClr val="000000"/>
                          </a:solidFill>
                          <a:effectLst/>
                          <a:latin typeface="Times New Roman" pitchFamily="18" charset="0"/>
                          <a:cs typeface="Times New Roman" pitchFamily="18" charset="0"/>
                        </a:rPr>
                        <a:t>Айлық</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есептік</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қөрсеткіш</a:t>
                      </a:r>
                      <a:r>
                        <a:rPr lang="ru-RU" sz="1600" b="0" i="0" u="none" strike="noStrike" dirty="0">
                          <a:solidFill>
                            <a:srgbClr val="000000"/>
                          </a:solidFill>
                          <a:effectLst/>
                          <a:latin typeface="Times New Roman" pitchFamily="18" charset="0"/>
                          <a:cs typeface="Times New Roman" pitchFamily="18" charset="0"/>
                        </a:rPr>
                        <a:t> (АЕП), </a:t>
                      </a:r>
                      <a:r>
                        <a:rPr lang="ru-RU" sz="1600" b="0" i="0" u="none" strike="noStrike" dirty="0" err="1">
                          <a:solidFill>
                            <a:srgbClr val="000000"/>
                          </a:solidFill>
                          <a:effectLst/>
                          <a:latin typeface="Times New Roman" pitchFamily="18" charset="0"/>
                          <a:cs typeface="Times New Roman" pitchFamily="18" charset="0"/>
                        </a:rPr>
                        <a:t>теңге</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2 </a:t>
                      </a:r>
                      <a:r>
                        <a:rPr lang="ru-RU" sz="1600" b="0" i="0" u="none" strike="noStrike" dirty="0" smtClean="0">
                          <a:solidFill>
                            <a:srgbClr val="000000"/>
                          </a:solidFill>
                          <a:effectLst/>
                          <a:latin typeface="Times New Roman" pitchFamily="18" charset="0"/>
                          <a:cs typeface="Times New Roman" pitchFamily="18" charset="0"/>
                        </a:rPr>
                        <a:t>778</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2 </a:t>
                      </a:r>
                      <a:r>
                        <a:rPr lang="ru-RU" sz="1600" b="0" i="0" u="none" strike="noStrike" dirty="0" smtClean="0">
                          <a:solidFill>
                            <a:srgbClr val="000000"/>
                          </a:solidFill>
                          <a:effectLst/>
                          <a:latin typeface="Times New Roman" pitchFamily="18" charset="0"/>
                          <a:cs typeface="Times New Roman" pitchFamily="18" charset="0"/>
                        </a:rPr>
                        <a:t>917</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3 063</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3 </a:t>
                      </a:r>
                      <a:r>
                        <a:rPr lang="ru-RU" sz="1600" b="0" i="0" u="none" strike="noStrike" dirty="0" smtClean="0">
                          <a:solidFill>
                            <a:srgbClr val="000000"/>
                          </a:solidFill>
                          <a:effectLst/>
                          <a:latin typeface="Times New Roman" pitchFamily="18" charset="0"/>
                          <a:cs typeface="Times New Roman" pitchFamily="18" charset="0"/>
                        </a:rPr>
                        <a:t>216</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3 </a:t>
                      </a:r>
                      <a:r>
                        <a:rPr lang="ru-RU" sz="1600" b="0" i="0" u="none" strike="noStrike" dirty="0" smtClean="0">
                          <a:solidFill>
                            <a:srgbClr val="000000"/>
                          </a:solidFill>
                          <a:effectLst/>
                          <a:latin typeface="Times New Roman" pitchFamily="18" charset="0"/>
                          <a:cs typeface="Times New Roman" pitchFamily="18" charset="0"/>
                        </a:rPr>
                        <a:t>377</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3 546</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648072">
                <a:tc>
                  <a:txBody>
                    <a:bodyPr/>
                    <a:lstStyle/>
                    <a:p>
                      <a:pPr algn="ctr" rtl="0" fontAlgn="ctr"/>
                      <a:r>
                        <a:rPr lang="ru-RU" sz="1600" b="0" i="0" u="none" strike="noStrike">
                          <a:solidFill>
                            <a:srgbClr val="000000"/>
                          </a:solidFill>
                          <a:effectLst/>
                          <a:latin typeface="Times New Roman" pitchFamily="18" charset="0"/>
                          <a:cs typeface="Times New Roman" pitchFamily="18" charset="0"/>
                        </a:rPr>
                        <a:t>3</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600" b="0" i="0" u="none" strike="noStrike" dirty="0" err="1">
                          <a:solidFill>
                            <a:srgbClr val="000000"/>
                          </a:solidFill>
                          <a:effectLst/>
                          <a:latin typeface="Times New Roman" pitchFamily="18" charset="0"/>
                          <a:cs typeface="Times New Roman" pitchFamily="18" charset="0"/>
                        </a:rPr>
                        <a:t>Жалақының</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ең</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төмен</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мөлшері</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теңге</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42 </a:t>
                      </a:r>
                      <a:r>
                        <a:rPr lang="ru-RU" sz="1600" b="0" i="0" u="none" strike="noStrike" dirty="0" smtClean="0">
                          <a:solidFill>
                            <a:srgbClr val="000000"/>
                          </a:solidFill>
                          <a:effectLst/>
                          <a:latin typeface="Times New Roman" pitchFamily="18" charset="0"/>
                          <a:cs typeface="Times New Roman" pitchFamily="18" charset="0"/>
                        </a:rPr>
                        <a:t>500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30338">
                <a:tc>
                  <a:txBody>
                    <a:bodyPr/>
                    <a:lstStyle/>
                    <a:p>
                      <a:pPr algn="ctr" rtl="0" fontAlgn="ctr"/>
                      <a:r>
                        <a:rPr lang="ru-RU" sz="1600" b="0" i="0" u="none" strike="noStrike" dirty="0">
                          <a:solidFill>
                            <a:srgbClr val="000000"/>
                          </a:solidFill>
                          <a:effectLst/>
                          <a:latin typeface="Times New Roman" pitchFamily="18" charset="0"/>
                          <a:cs typeface="Times New Roman" pitchFamily="18" charset="0"/>
                        </a:rPr>
                        <a:t>4</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600" b="0" i="0" u="none" strike="noStrike" dirty="0" err="1">
                          <a:solidFill>
                            <a:srgbClr val="000000"/>
                          </a:solidFill>
                          <a:effectLst/>
                          <a:latin typeface="Times New Roman" pitchFamily="18" charset="0"/>
                          <a:cs typeface="Times New Roman" pitchFamily="18" charset="0"/>
                        </a:rPr>
                        <a:t>Зейнетақының</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ең</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төмен</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мөлшері</a:t>
                      </a:r>
                      <a:r>
                        <a:rPr lang="ru-RU" sz="1600" b="0" i="0" u="none" strike="noStrike" dirty="0">
                          <a:solidFill>
                            <a:srgbClr val="000000"/>
                          </a:solidFill>
                          <a:effectLst/>
                          <a:latin typeface="Times New Roman" pitchFamily="18" charset="0"/>
                          <a:cs typeface="Times New Roman" pitchFamily="18" charset="0"/>
                        </a:rPr>
                        <a:t>, </a:t>
                      </a:r>
                      <a:r>
                        <a:rPr lang="ru-RU" sz="1600" b="0" i="0" u="none" strike="noStrike" dirty="0" err="1">
                          <a:solidFill>
                            <a:srgbClr val="000000"/>
                          </a:solidFill>
                          <a:effectLst/>
                          <a:latin typeface="Times New Roman" pitchFamily="18" charset="0"/>
                          <a:cs typeface="Times New Roman" pitchFamily="18" charset="0"/>
                        </a:rPr>
                        <a:t>теңге</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40 441</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43 272</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46 301</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49 542</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53 010</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0" i="0" u="none" strike="noStrike" dirty="0" smtClean="0">
                          <a:solidFill>
                            <a:srgbClr val="000000"/>
                          </a:solidFill>
                          <a:effectLst/>
                          <a:latin typeface="Times New Roman" pitchFamily="18" charset="0"/>
                          <a:cs typeface="Times New Roman" pitchFamily="18" charset="0"/>
                        </a:rPr>
                        <a:t>56 721</a:t>
                      </a:r>
                      <a:endParaRPr lang="ru-RU" sz="1600" b="0" i="0" u="none" strike="noStrike" dirty="0">
                        <a:solidFill>
                          <a:srgbClr val="000000"/>
                        </a:solidFill>
                        <a:effectLst/>
                        <a:latin typeface="Times New Roman" pitchFamily="18" charset="0"/>
                        <a:cs typeface="Times New Roman" pitchFamily="18"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11560" y="548680"/>
            <a:ext cx="8280920" cy="5688632"/>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Ақсу</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ауданының</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жұмыспен</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қамту</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және</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бағдарламалар</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бөлімінің</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нақтылау</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түзету</a:t>
            </a:r>
            <a:endParaRPr lang="ru-RU" sz="7200" dirty="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 xmlns:p14="http://schemas.microsoft.com/office/powerpoint/2010/main" val="298567344"/>
              </p:ext>
            </p:extLst>
          </p:nvPr>
        </p:nvGraphicFramePr>
        <p:xfrm>
          <a:off x="500034" y="2208946"/>
          <a:ext cx="8143931" cy="4261656"/>
        </p:xfrm>
        <a:graphic>
          <a:graphicData uri="http://schemas.openxmlformats.org/drawingml/2006/table">
            <a:tbl>
              <a:tblPr/>
              <a:tblGrid>
                <a:gridCol w="4648030">
                  <a:extLst>
                    <a:ext uri="{9D8B030D-6E8A-4147-A177-3AD203B41FA5}">
                      <a16:colId xmlns="" xmlns:a16="http://schemas.microsoft.com/office/drawing/2014/main" val="20000"/>
                    </a:ext>
                  </a:extLst>
                </a:gridCol>
                <a:gridCol w="1258787">
                  <a:extLst>
                    <a:ext uri="{9D8B030D-6E8A-4147-A177-3AD203B41FA5}">
                      <a16:colId xmlns="" xmlns:a16="http://schemas.microsoft.com/office/drawing/2014/main" val="20002"/>
                    </a:ext>
                  </a:extLst>
                </a:gridCol>
                <a:gridCol w="1117608">
                  <a:extLst>
                    <a:ext uri="{9D8B030D-6E8A-4147-A177-3AD203B41FA5}">
                      <a16:colId xmlns="" xmlns:a16="http://schemas.microsoft.com/office/drawing/2014/main" val="20003"/>
                    </a:ext>
                  </a:extLst>
                </a:gridCol>
                <a:gridCol w="1119506">
                  <a:extLst>
                    <a:ext uri="{9D8B030D-6E8A-4147-A177-3AD203B41FA5}">
                      <a16:colId xmlns="" xmlns:a16="http://schemas.microsoft.com/office/drawing/2014/main" val="20004"/>
                    </a:ext>
                  </a:extLst>
                </a:gridCol>
              </a:tblGrid>
              <a:tr h="283950">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r" defTabSz="914400" rtl="0" eaLnBrk="0" fontAlgn="b" latinLnBrk="0" hangingPunct="0">
                        <a:lnSpc>
                          <a:spcPct val="100000"/>
                        </a:lnSpc>
                        <a:spcBef>
                          <a:spcPct val="0"/>
                        </a:spcBef>
                        <a:spcAft>
                          <a:spcPct val="0"/>
                        </a:spcAft>
                        <a:buClr>
                          <a:schemeClr val="bg1"/>
                        </a:buClr>
                        <a:buSzTx/>
                        <a:buFontTx/>
                        <a:buNone/>
                        <a:tabLst/>
                      </a:pPr>
                      <a:r>
                        <a:rPr kumimoji="0" lang="ru-RU" sz="1400" b="1" i="1" u="none" strike="noStrike" cap="none" normalizeH="0" baseline="0" dirty="0" err="1" smtClean="0">
                          <a:ln>
                            <a:noFill/>
                          </a:ln>
                          <a:solidFill>
                            <a:schemeClr val="tx1"/>
                          </a:solidFill>
                          <a:effectLst/>
                          <a:latin typeface="Times New Roman" pitchFamily="18" charset="0"/>
                          <a:cs typeface="Times New Roman" pitchFamily="18" charset="0"/>
                        </a:rPr>
                        <a:t>мың теңге</a:t>
                      </a:r>
                      <a:endParaRPr kumimoji="0" lang="ru-RU" sz="14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45712" marB="45712"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 xmlns:a16="http://schemas.microsoft.com/office/drawing/2014/main" val="10000"/>
                  </a:ext>
                </a:extLst>
              </a:tr>
              <a:tr h="413878">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ctr"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Бағдарламаның атауы</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2021год</a:t>
                      </a:r>
                      <a:endParaRPr kumimoji="0" lang="ru-RU" sz="14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2022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2023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373122">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Барлығы:</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752 315</a:t>
                      </a:r>
                      <a:endPar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709285</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663991</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725401">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001</a:t>
                      </a:r>
                      <a:r>
                        <a:rPr kumimoji="0" lang="kk-KZ" sz="1400" b="0" i="0" u="none" strike="noStrike" kern="1200" baseline="0" dirty="0" smtClean="0">
                          <a:solidFill>
                            <a:srgbClr val="0070C0"/>
                          </a:solidFill>
                          <a:effectLst/>
                          <a:latin typeface="Times New Roman" pitchFamily="18" charset="0"/>
                          <a:ea typeface="+mn-ea"/>
                          <a:cs typeface="Times New Roman" pitchFamily="18" charset="0"/>
                        </a:rPr>
                        <a:t> </a:t>
                      </a:r>
                      <a:r>
                        <a:rPr kumimoji="0" lang="kk-KZ" sz="1600" kern="1200" dirty="0" smtClean="0">
                          <a:solidFill>
                            <a:srgbClr val="0070C0"/>
                          </a:solidFill>
                          <a:latin typeface="Times New Roman" pitchFamily="18" charset="0"/>
                          <a:ea typeface="+mn-ea"/>
                          <a:cs typeface="Times New Roman" pitchFamily="18" charset="0"/>
                        </a:rPr>
                        <a:t>Жергілікті деңгейде халық үшін әлеуметтік бағдарламаларды жұмыспен қамтуды қамтамасыз етуді іске асыру саласындағы мемлекеттік саясатты іске асыру жөніндегі қызметтер</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38 733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ru-RU" sz="1400" b="0" i="0" u="none" strike="noStrike" baseline="0" dirty="0" smtClean="0">
                        <a:solidFill>
                          <a:srgbClr val="0070C0"/>
                        </a:solidFill>
                        <a:effectLst/>
                        <a:latin typeface="Times New Roman" pitchFamily="18" charset="0"/>
                        <a:cs typeface="Times New Roman" pitchFamily="18" charset="0"/>
                      </a:endParaRPr>
                    </a:p>
                    <a:p>
                      <a:pPr algn="ctr" fontAlgn="ctr"/>
                      <a:r>
                        <a:rPr lang="ru-RU" sz="1400" b="0" i="0" u="none" strike="noStrike" baseline="0" dirty="0" smtClean="0">
                          <a:solidFill>
                            <a:srgbClr val="0070C0"/>
                          </a:solidFill>
                          <a:effectLst/>
                          <a:latin typeface="Times New Roman" pitchFamily="18" charset="0"/>
                          <a:cs typeface="Times New Roman" pitchFamily="18" charset="0"/>
                        </a:rPr>
                        <a:t>39 975</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ru-RU" sz="1400" b="0" i="0" u="none" strike="noStrike" baseline="0" dirty="0" smtClean="0">
                        <a:solidFill>
                          <a:srgbClr val="0070C0"/>
                        </a:solidFill>
                        <a:effectLst/>
                        <a:latin typeface="Times New Roman" pitchFamily="18" charset="0"/>
                        <a:cs typeface="Times New Roman" pitchFamily="18" charset="0"/>
                      </a:endParaRPr>
                    </a:p>
                    <a:p>
                      <a:pPr algn="ctr" fontAlgn="ctr"/>
                      <a:r>
                        <a:rPr lang="ru-RU" sz="1400" b="0" i="0" u="none" strike="noStrike" baseline="0" dirty="0" smtClean="0">
                          <a:solidFill>
                            <a:srgbClr val="0070C0"/>
                          </a:solidFill>
                          <a:effectLst/>
                          <a:latin typeface="Times New Roman" pitchFamily="18" charset="0"/>
                          <a:cs typeface="Times New Roman" pitchFamily="18" charset="0"/>
                        </a:rPr>
                        <a:t>41 323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51365">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004</a:t>
                      </a:r>
                      <a:r>
                        <a:rPr kumimoji="0" lang="kk-KZ" sz="1400" b="0" i="0" u="none" strike="noStrike" kern="1200" baseline="0" dirty="0" smtClean="0">
                          <a:solidFill>
                            <a:srgbClr val="0070C0"/>
                          </a:solidFill>
                          <a:effectLst/>
                          <a:latin typeface="Times New Roman" pitchFamily="18" charset="0"/>
                          <a:ea typeface="+mn-ea"/>
                          <a:cs typeface="Times New Roman" pitchFamily="18" charset="0"/>
                        </a:rPr>
                        <a:t> </a:t>
                      </a:r>
                      <a:r>
                        <a:rPr kumimoji="0" lang="kk-KZ" sz="1600" kern="1200" dirty="0" smtClean="0">
                          <a:solidFill>
                            <a:srgbClr val="0070C0"/>
                          </a:solidFill>
                          <a:latin typeface="Times New Roman" pitchFamily="18" charset="0"/>
                          <a:ea typeface="+mn-ea"/>
                          <a:cs typeface="Times New Roman" pitchFamily="18" charset="0"/>
                        </a:rPr>
                        <a:t>Ауылдық жерлерде тұратын денсаулық сақтау, білім беру, әлеуметтік қамтамасыз ету, мәдениет, спорт және ветеринар мамандарына отын сатып алуға Қазақстан Республикасының заңнамасына сәйкес әлеуметтік көмек көрсету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ru-RU" sz="1400" b="0" i="0" u="none" strike="noStrike" baseline="0" dirty="0" smtClean="0">
                        <a:solidFill>
                          <a:srgbClr val="0070C0"/>
                        </a:solidFill>
                        <a:effectLst/>
                        <a:latin typeface="Times New Roman" pitchFamily="18" charset="0"/>
                        <a:cs typeface="Times New Roman" pitchFamily="18" charset="0"/>
                      </a:endParaRPr>
                    </a:p>
                    <a:p>
                      <a:pPr algn="ctr" fontAlgn="ctr"/>
                      <a:r>
                        <a:rPr lang="ru-RU" sz="1400" b="0" i="0" u="none" strike="noStrike" baseline="0" dirty="0" smtClean="0">
                          <a:solidFill>
                            <a:srgbClr val="0070C0"/>
                          </a:solidFill>
                          <a:effectLst/>
                          <a:latin typeface="Times New Roman" pitchFamily="18" charset="0"/>
                          <a:cs typeface="Times New Roman" pitchFamily="18" charset="0"/>
                        </a:rPr>
                        <a:t>33 968</a:t>
                      </a:r>
                      <a:endParaRPr lang="kk-KZ" sz="1400" b="0" i="0" u="none" strike="noStrike" baseline="0" dirty="0" smtClean="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35 331</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endParaRPr lang="kk-KZ" sz="1400" dirty="0" smtClean="0">
                        <a:solidFill>
                          <a:srgbClr val="0070C0"/>
                        </a:solidFill>
                        <a:latin typeface="Times New Roman" pitchFamily="18" charset="0"/>
                        <a:cs typeface="Times New Roman" pitchFamily="18" charset="0"/>
                      </a:endParaRPr>
                    </a:p>
                    <a:p>
                      <a:pPr algn="ctr"/>
                      <a:r>
                        <a:rPr lang="kk-KZ" sz="1400" dirty="0" smtClean="0">
                          <a:solidFill>
                            <a:srgbClr val="0070C0"/>
                          </a:solidFill>
                          <a:latin typeface="Times New Roman" pitchFamily="18" charset="0"/>
                          <a:cs typeface="Times New Roman" pitchFamily="18" charset="0"/>
                        </a:rPr>
                        <a:t>36 740</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329656">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endParaRPr kumimoji="0" lang="kk-KZ" sz="1600" b="0" i="0" u="none" strike="noStrike" kern="1200" baseline="0" dirty="0" smtClean="0">
                        <a:solidFill>
                          <a:srgbClr val="0070C0"/>
                        </a:solidFill>
                        <a:effectLst/>
                        <a:latin typeface="Times New Roman" pitchFamily="18" charset="0"/>
                        <a:ea typeface="+mn-ea"/>
                        <a:cs typeface="Times New Roman" pitchFamily="18" charset="0"/>
                      </a:endParaRPr>
                    </a:p>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005 </a:t>
                      </a:r>
                      <a:r>
                        <a:rPr kumimoji="0" lang="kk-KZ" sz="1600" kern="1200" dirty="0" smtClean="0">
                          <a:solidFill>
                            <a:srgbClr val="0070C0"/>
                          </a:solidFill>
                          <a:latin typeface="Tahoma" panose="020B0604030504040204" pitchFamily="34" charset="0"/>
                          <a:ea typeface="+mn-ea"/>
                          <a:cs typeface="+mn-cs"/>
                        </a:rPr>
                        <a:t>Мемлекеттік атаулы әлеуметтік көмек</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ru-RU" sz="1400" b="0" i="0" u="none" strike="noStrike" baseline="0" dirty="0" smtClean="0">
                        <a:solidFill>
                          <a:srgbClr val="0070C0"/>
                        </a:solidFill>
                        <a:effectLst/>
                        <a:latin typeface="Times New Roman" pitchFamily="18" charset="0"/>
                        <a:cs typeface="Times New Roman" pitchFamily="18" charset="0"/>
                      </a:endParaRPr>
                    </a:p>
                    <a:p>
                      <a:pPr algn="ctr" fontAlgn="ctr"/>
                      <a:r>
                        <a:rPr lang="ru-RU" sz="1400" b="0" i="0" u="none" strike="noStrike" baseline="0" dirty="0" smtClean="0">
                          <a:solidFill>
                            <a:srgbClr val="0070C0"/>
                          </a:solidFill>
                          <a:effectLst/>
                          <a:latin typeface="Times New Roman" pitchFamily="18" charset="0"/>
                          <a:cs typeface="Times New Roman" pitchFamily="18" charset="0"/>
                        </a:rPr>
                        <a:t>516 </a:t>
                      </a:r>
                      <a:r>
                        <a:rPr lang="ru-RU" sz="1400" b="0" i="0" u="none" strike="noStrike" baseline="0" dirty="0" smtClean="0">
                          <a:solidFill>
                            <a:srgbClr val="0070C0"/>
                          </a:solidFill>
                          <a:effectLst/>
                          <a:latin typeface="Times New Roman" pitchFamily="18" charset="0"/>
                          <a:cs typeface="Times New Roman" pitchFamily="18" charset="0"/>
                        </a:rPr>
                        <a:t>748</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440 </a:t>
                      </a:r>
                      <a:r>
                        <a:rPr lang="kk-KZ" sz="1400" b="0" i="0" u="none" strike="noStrike" baseline="0" dirty="0" smtClean="0">
                          <a:solidFill>
                            <a:srgbClr val="0070C0"/>
                          </a:solidFill>
                          <a:effectLst/>
                          <a:latin typeface="Times New Roman" pitchFamily="18" charset="0"/>
                          <a:cs typeface="Times New Roman" pitchFamily="18" charset="0"/>
                        </a:rPr>
                        <a:t>972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ru-RU" sz="1400" b="0" i="0" u="none" strike="noStrike" baseline="0" dirty="0" smtClean="0">
                        <a:solidFill>
                          <a:srgbClr val="0070C0"/>
                        </a:solidFill>
                        <a:effectLst/>
                        <a:latin typeface="Times New Roman" pitchFamily="18" charset="0"/>
                        <a:cs typeface="Times New Roman" pitchFamily="18" charset="0"/>
                      </a:endParaRPr>
                    </a:p>
                    <a:p>
                      <a:pPr algn="ctr" fontAlgn="ctr"/>
                      <a:r>
                        <a:rPr lang="ru-RU" sz="1400" b="0" i="0" u="none" strike="noStrike" baseline="0" dirty="0" smtClean="0">
                          <a:solidFill>
                            <a:srgbClr val="0070C0"/>
                          </a:solidFill>
                          <a:effectLst/>
                          <a:latin typeface="Times New Roman" pitchFamily="18" charset="0"/>
                          <a:cs typeface="Times New Roman" pitchFamily="18" charset="0"/>
                        </a:rPr>
                        <a:t>392 </a:t>
                      </a:r>
                      <a:r>
                        <a:rPr lang="ru-RU" sz="1400" b="0" i="0" u="none" strike="noStrike" baseline="0" dirty="0" smtClean="0">
                          <a:solidFill>
                            <a:srgbClr val="0070C0"/>
                          </a:solidFill>
                          <a:effectLst/>
                          <a:latin typeface="Times New Roman" pitchFamily="18" charset="0"/>
                          <a:cs typeface="Times New Roman" pitchFamily="18" charset="0"/>
                        </a:rPr>
                        <a:t>324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bl>
          </a:graphicData>
        </a:graphic>
      </p:graphicFrame>
      <p:sp>
        <p:nvSpPr>
          <p:cNvPr id="5" name="Заголовок 3"/>
          <p:cNvSpPr txBox="1">
            <a:spLocks/>
          </p:cNvSpPr>
          <p:nvPr/>
        </p:nvSpPr>
        <p:spPr>
          <a:xfrm>
            <a:off x="428596" y="404664"/>
            <a:ext cx="8286808" cy="1728192"/>
          </a:xfrm>
          <a:prstGeom prst="rect">
            <a:avLst/>
          </a:prstGeom>
        </p:spPr>
        <p:txBody>
          <a:bodyPr vert="horz" anchor="b">
            <a:noAutofit/>
          </a:bodyPr>
          <a:lstStyle/>
          <a:p>
            <a:pPr algn="ctr">
              <a:spcBef>
                <a:spcPct val="50000"/>
              </a:spcBef>
              <a:buFontTx/>
              <a:buNone/>
            </a:pPr>
            <a:r>
              <a:rPr lang="kk-KZ" sz="2400" b="1" dirty="0" smtClean="0">
                <a:solidFill>
                  <a:srgbClr val="0070C0"/>
                </a:solidFill>
                <a:latin typeface="Times New Roman" pitchFamily="18" charset="0"/>
                <a:cs typeface="Times New Roman" pitchFamily="18" charset="0"/>
              </a:rPr>
              <a:t>“Ақсу ауданының </a:t>
            </a:r>
            <a:r>
              <a:rPr lang="kk-KZ" sz="2400" b="1" dirty="0" smtClean="0">
                <a:solidFill>
                  <a:srgbClr val="0070C0"/>
                </a:solidFill>
                <a:latin typeface="Times New Roman" pitchFamily="18" charset="0"/>
                <a:cs typeface="Times New Roman" pitchFamily="18" charset="0"/>
              </a:rPr>
              <a:t>жұмыспен қамту </a:t>
            </a:r>
            <a:r>
              <a:rPr lang="kk-KZ" sz="2400" b="1" dirty="0" smtClean="0">
                <a:solidFill>
                  <a:srgbClr val="0070C0"/>
                </a:solidFill>
                <a:latin typeface="Times New Roman" pitchFamily="18" charset="0"/>
                <a:cs typeface="Times New Roman" pitchFamily="18" charset="0"/>
              </a:rPr>
              <a:t>және </a:t>
            </a:r>
            <a:r>
              <a:rPr lang="kk-KZ" sz="2400" b="1" dirty="0" smtClean="0">
                <a:solidFill>
                  <a:srgbClr val="0070C0"/>
                </a:solidFill>
                <a:latin typeface="Times New Roman" pitchFamily="18" charset="0"/>
                <a:cs typeface="Times New Roman" pitchFamily="18" charset="0"/>
              </a:rPr>
              <a:t>бағдарламалар </a:t>
            </a:r>
            <a:r>
              <a:rPr lang="kk-KZ" sz="2400" b="1" dirty="0" smtClean="0">
                <a:solidFill>
                  <a:srgbClr val="0070C0"/>
                </a:solidFill>
                <a:latin typeface="Times New Roman" pitchFamily="18" charset="0"/>
                <a:cs typeface="Times New Roman" pitchFamily="18" charset="0"/>
              </a:rPr>
              <a:t>бөлімі” ММ-нің   2021-2023 жылға арналған азаматтық бюджеті жобасының  шығыстары орындалуы қалыптастыру кезінде</a:t>
            </a:r>
            <a:endParaRPr lang="ru-RU" sz="2400" b="1" dirty="0">
              <a:solidFill>
                <a:srgbClr val="0070C0"/>
              </a:solidFill>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 xmlns:p14="http://schemas.microsoft.com/office/powerpoint/2010/main" val="298567344"/>
              </p:ext>
            </p:extLst>
          </p:nvPr>
        </p:nvGraphicFramePr>
        <p:xfrm>
          <a:off x="467544" y="2349252"/>
          <a:ext cx="8143931" cy="4248101"/>
        </p:xfrm>
        <a:graphic>
          <a:graphicData uri="http://schemas.openxmlformats.org/drawingml/2006/table">
            <a:tbl>
              <a:tblPr/>
              <a:tblGrid>
                <a:gridCol w="4648030">
                  <a:extLst>
                    <a:ext uri="{9D8B030D-6E8A-4147-A177-3AD203B41FA5}">
                      <a16:colId xmlns="" xmlns:a16="http://schemas.microsoft.com/office/drawing/2014/main" val="20000"/>
                    </a:ext>
                  </a:extLst>
                </a:gridCol>
                <a:gridCol w="1258787">
                  <a:extLst>
                    <a:ext uri="{9D8B030D-6E8A-4147-A177-3AD203B41FA5}">
                      <a16:colId xmlns="" xmlns:a16="http://schemas.microsoft.com/office/drawing/2014/main" val="20002"/>
                    </a:ext>
                  </a:extLst>
                </a:gridCol>
                <a:gridCol w="1117608">
                  <a:extLst>
                    <a:ext uri="{9D8B030D-6E8A-4147-A177-3AD203B41FA5}">
                      <a16:colId xmlns="" xmlns:a16="http://schemas.microsoft.com/office/drawing/2014/main" val="20003"/>
                    </a:ext>
                  </a:extLst>
                </a:gridCol>
                <a:gridCol w="1119506">
                  <a:extLst>
                    <a:ext uri="{9D8B030D-6E8A-4147-A177-3AD203B41FA5}">
                      <a16:colId xmlns="" xmlns:a16="http://schemas.microsoft.com/office/drawing/2014/main" val="20004"/>
                    </a:ext>
                  </a:extLst>
                </a:gridCol>
              </a:tblGrid>
              <a:tr h="503684">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r" defTabSz="914400" rtl="0" eaLnBrk="0" fontAlgn="b" latinLnBrk="0" hangingPunct="0">
                        <a:lnSpc>
                          <a:spcPct val="100000"/>
                        </a:lnSpc>
                        <a:spcBef>
                          <a:spcPct val="0"/>
                        </a:spcBef>
                        <a:spcAft>
                          <a:spcPct val="0"/>
                        </a:spcAft>
                        <a:buClr>
                          <a:schemeClr val="bg1"/>
                        </a:buClr>
                        <a:buSzTx/>
                        <a:buFontTx/>
                        <a:buNone/>
                        <a:tabLst/>
                      </a:pPr>
                      <a:r>
                        <a:rPr kumimoji="0" lang="ru-RU" sz="1400" b="1" i="1" u="none" strike="noStrike" cap="none" normalizeH="0" baseline="0" dirty="0" err="1" smtClean="0">
                          <a:ln>
                            <a:noFill/>
                          </a:ln>
                          <a:solidFill>
                            <a:schemeClr val="tx1"/>
                          </a:solidFill>
                          <a:effectLst/>
                          <a:latin typeface="Times New Roman" pitchFamily="18" charset="0"/>
                          <a:cs typeface="Times New Roman" pitchFamily="18" charset="0"/>
                        </a:rPr>
                        <a:t>мың теңге</a:t>
                      </a:r>
                      <a:endParaRPr kumimoji="0" lang="ru-RU" sz="14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45712" marB="45712"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 xmlns:a16="http://schemas.microsoft.com/office/drawing/2014/main" val="10000"/>
                  </a:ext>
                </a:extLst>
              </a:tr>
              <a:tr h="468661">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342900" marR="0" lvl="0" indent="-342900" algn="l" defTabSz="914400" rtl="0" eaLnBrk="0" fontAlgn="t" latinLnBrk="0" hangingPunct="0">
                        <a:lnSpc>
                          <a:spcPct val="100000"/>
                        </a:lnSpc>
                        <a:spcBef>
                          <a:spcPct val="0"/>
                        </a:spcBef>
                        <a:spcAft>
                          <a:spcPct val="0"/>
                        </a:spcAft>
                        <a:buClr>
                          <a:schemeClr val="bg1"/>
                        </a:buClr>
                        <a:buSzTx/>
                        <a:buFontTx/>
                        <a:buNone/>
                        <a:tabLst/>
                        <a:defRPr/>
                      </a:pPr>
                      <a:r>
                        <a:rPr kumimoji="0" lang="kk-KZ" sz="1400" b="0" i="0" u="none" strike="noStrike" kern="1200" baseline="0" dirty="0" smtClean="0">
                          <a:solidFill>
                            <a:srgbClr val="0070C0"/>
                          </a:solidFill>
                          <a:effectLst/>
                          <a:latin typeface="Times New Roman" pitchFamily="18" charset="0"/>
                          <a:ea typeface="+mn-ea"/>
                          <a:cs typeface="Times New Roman" pitchFamily="18" charset="0"/>
                        </a:rPr>
                        <a:t>006   </a:t>
                      </a:r>
                      <a:r>
                        <a:rPr kumimoji="0" lang="kk-KZ" sz="1400" kern="1200" dirty="0" smtClean="0">
                          <a:solidFill>
                            <a:srgbClr val="0070C0"/>
                          </a:solidFill>
                          <a:latin typeface="Times New Roman" pitchFamily="18" charset="0"/>
                          <a:ea typeface="+mn-ea"/>
                          <a:cs typeface="Times New Roman" pitchFamily="18" charset="0"/>
                        </a:rPr>
                        <a:t>Тұрғын үйге  көмек көрсету</a:t>
                      </a: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0" i="0" u="none" strike="noStrike" cap="none" normalizeH="0" baseline="0" dirty="0" smtClean="0">
                          <a:ln>
                            <a:noFill/>
                          </a:ln>
                          <a:solidFill>
                            <a:srgbClr val="0070C0"/>
                          </a:solidFill>
                          <a:effectLst/>
                          <a:latin typeface="Times New Roman" pitchFamily="18" charset="0"/>
                          <a:cs typeface="Times New Roman" pitchFamily="18" charset="0"/>
                        </a:rPr>
                        <a:t>133</a:t>
                      </a:r>
                      <a:endParaRPr kumimoji="0" lang="ru-RU" sz="14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133</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133</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1008112">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342900" marR="0" lvl="0" indent="-342900" algn="l" defTabSz="914400" rtl="0" eaLnBrk="0" fontAlgn="t" latinLnBrk="0" hangingPunct="0">
                        <a:lnSpc>
                          <a:spcPct val="100000"/>
                        </a:lnSpc>
                        <a:spcBef>
                          <a:spcPct val="0"/>
                        </a:spcBef>
                        <a:spcAft>
                          <a:spcPct val="0"/>
                        </a:spcAft>
                        <a:buClr>
                          <a:schemeClr val="bg1"/>
                        </a:buClr>
                        <a:buSzTx/>
                        <a:buFontTx/>
                        <a:buNone/>
                        <a:tabLst/>
                        <a:defRPr/>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007   </a:t>
                      </a:r>
                      <a:r>
                        <a:rPr kumimoji="0" lang="kk-KZ" sz="1600" kern="1200" dirty="0" smtClean="0">
                          <a:solidFill>
                            <a:srgbClr val="0070C0"/>
                          </a:solidFill>
                          <a:latin typeface="Times New Roman" pitchFamily="18" charset="0"/>
                          <a:ea typeface="+mn-ea"/>
                          <a:cs typeface="Times New Roman" pitchFamily="18" charset="0"/>
                        </a:rPr>
                        <a:t>Жергілікті өкілетті органдардың шешімі бойынша мұқтаж азаматтардың жекелеген топтарына әлеуметтік көмек</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p>
                      <a:pPr marL="342900" marR="0" lvl="0" indent="-342900" algn="l" defTabSz="914400" rtl="0" eaLnBrk="0" fontAlgn="t" latinLnBrk="0" hangingPunct="0">
                        <a:lnSpc>
                          <a:spcPct val="100000"/>
                        </a:lnSpc>
                        <a:spcBef>
                          <a:spcPct val="0"/>
                        </a:spcBef>
                        <a:spcAft>
                          <a:spcPct val="0"/>
                        </a:spcAft>
                        <a:buClr>
                          <a:schemeClr val="bg1"/>
                        </a:buClr>
                        <a:buSzTx/>
                        <a:buFontTx/>
                        <a:buAutoNum type="arabicPlain" startAt="6"/>
                        <a:tabLst/>
                      </a:pP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36 </a:t>
                      </a:r>
                      <a:r>
                        <a:rPr lang="kk-KZ" sz="1400" b="0" i="0" u="none" strike="noStrike" baseline="0" dirty="0" smtClean="0">
                          <a:solidFill>
                            <a:srgbClr val="0070C0"/>
                          </a:solidFill>
                          <a:effectLst/>
                          <a:latin typeface="Times New Roman" pitchFamily="18" charset="0"/>
                          <a:cs typeface="Times New Roman" pitchFamily="18" charset="0"/>
                        </a:rPr>
                        <a:t>741</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36 </a:t>
                      </a:r>
                      <a:r>
                        <a:rPr lang="kk-KZ" sz="1400" b="0" i="0" u="none" strike="noStrike" baseline="0" dirty="0" smtClean="0">
                          <a:solidFill>
                            <a:srgbClr val="0070C0"/>
                          </a:solidFill>
                          <a:effectLst/>
                          <a:latin typeface="Times New Roman" pitchFamily="18" charset="0"/>
                          <a:cs typeface="Times New Roman" pitchFamily="18" charset="0"/>
                        </a:rPr>
                        <a:t>857</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36 </a:t>
                      </a:r>
                      <a:r>
                        <a:rPr lang="kk-KZ" sz="1400" b="0" i="0" u="none" strike="noStrike" baseline="0" dirty="0" smtClean="0">
                          <a:solidFill>
                            <a:srgbClr val="0070C0"/>
                          </a:solidFill>
                          <a:effectLst/>
                          <a:latin typeface="Times New Roman" pitchFamily="18" charset="0"/>
                          <a:cs typeface="Times New Roman" pitchFamily="18" charset="0"/>
                        </a:rPr>
                        <a:t>978</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791390">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defRPr/>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010   </a:t>
                      </a:r>
                      <a:r>
                        <a:rPr kumimoji="0" lang="kk-KZ" sz="1600" kern="1200" dirty="0" smtClean="0">
                          <a:solidFill>
                            <a:srgbClr val="0070C0"/>
                          </a:solidFill>
                          <a:latin typeface="Times New Roman" pitchFamily="18" charset="0"/>
                          <a:ea typeface="+mn-ea"/>
                          <a:cs typeface="Times New Roman" pitchFamily="18" charset="0"/>
                        </a:rPr>
                        <a:t>Үйден тәрбиеленіп оқытылатын мүгедек балаларды материалдық қамтамасыз ету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p>
                      <a:pPr marL="0" marR="0" lvl="0" indent="0" algn="l" defTabSz="914400" rtl="0" eaLnBrk="0" fontAlgn="t" latinLnBrk="0" hangingPunct="0">
                        <a:lnSpc>
                          <a:spcPct val="100000"/>
                        </a:lnSpc>
                        <a:spcBef>
                          <a:spcPct val="0"/>
                        </a:spcBef>
                        <a:spcAft>
                          <a:spcPct val="0"/>
                        </a:spcAft>
                        <a:buClr>
                          <a:schemeClr val="bg1"/>
                        </a:buClr>
                        <a:buSzTx/>
                        <a:buFontTx/>
                        <a:buNone/>
                        <a:tabLst/>
                      </a:pP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1 </a:t>
                      </a:r>
                      <a:r>
                        <a:rPr lang="kk-KZ" sz="1400" b="0" i="0" u="none" strike="noStrike" baseline="0" dirty="0" smtClean="0">
                          <a:solidFill>
                            <a:srgbClr val="0070C0"/>
                          </a:solidFill>
                          <a:effectLst/>
                          <a:latin typeface="Times New Roman" pitchFamily="18" charset="0"/>
                          <a:cs typeface="Times New Roman" pitchFamily="18" charset="0"/>
                        </a:rPr>
                        <a:t>540</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1 </a:t>
                      </a:r>
                      <a:r>
                        <a:rPr lang="kk-KZ" sz="1400" b="0" i="0" u="none" strike="noStrike" baseline="0" dirty="0" smtClean="0">
                          <a:solidFill>
                            <a:srgbClr val="0070C0"/>
                          </a:solidFill>
                          <a:effectLst/>
                          <a:latin typeface="Times New Roman" pitchFamily="18" charset="0"/>
                          <a:cs typeface="Times New Roman" pitchFamily="18" charset="0"/>
                        </a:rPr>
                        <a:t>602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endParaRPr lang="kk-KZ" sz="1400" dirty="0" smtClean="0">
                        <a:solidFill>
                          <a:srgbClr val="0070C0"/>
                        </a:solidFill>
                        <a:latin typeface="Times New Roman" pitchFamily="18" charset="0"/>
                        <a:cs typeface="Times New Roman" pitchFamily="18" charset="0"/>
                      </a:endParaRPr>
                    </a:p>
                    <a:p>
                      <a:pPr algn="ctr"/>
                      <a:r>
                        <a:rPr lang="kk-KZ" sz="1400" dirty="0" smtClean="0">
                          <a:solidFill>
                            <a:srgbClr val="0070C0"/>
                          </a:solidFill>
                          <a:latin typeface="Times New Roman" pitchFamily="18" charset="0"/>
                          <a:cs typeface="Times New Roman" pitchFamily="18" charset="0"/>
                        </a:rPr>
                        <a:t>1 </a:t>
                      </a:r>
                      <a:r>
                        <a:rPr lang="kk-KZ" sz="1400" dirty="0" smtClean="0">
                          <a:solidFill>
                            <a:srgbClr val="0070C0"/>
                          </a:solidFill>
                          <a:latin typeface="Times New Roman" pitchFamily="18" charset="0"/>
                          <a:cs typeface="Times New Roman" pitchFamily="18" charset="0"/>
                        </a:rPr>
                        <a:t>666</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791390">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defRPr/>
                      </a:pPr>
                      <a:r>
                        <a:rPr kumimoji="0" lang="kk-KZ" sz="1600" b="0" i="0" u="none" strike="noStrike" kern="1200" baseline="0" dirty="0" smtClean="0">
                          <a:solidFill>
                            <a:srgbClr val="0070C0"/>
                          </a:solidFill>
                          <a:effectLst/>
                          <a:latin typeface="Times New Roman" pitchFamily="18" charset="0"/>
                          <a:ea typeface="+mn-ea"/>
                          <a:cs typeface="Times New Roman" pitchFamily="18" charset="0"/>
                        </a:rPr>
                        <a:t>011 </a:t>
                      </a:r>
                      <a:r>
                        <a:rPr kumimoji="0" lang="kk-KZ" sz="1600" kern="1200" dirty="0" smtClean="0">
                          <a:solidFill>
                            <a:srgbClr val="0070C0"/>
                          </a:solidFill>
                          <a:latin typeface="Times New Roman" pitchFamily="18" charset="0"/>
                          <a:ea typeface="+mn-ea"/>
                          <a:cs typeface="Times New Roman" pitchFamily="18" charset="0"/>
                        </a:rPr>
                        <a:t>Жәрдемақыларды және басқа да әлеуметтік төлемдерді есептеу, төлеу мен жеткізу бойынша қызметтерге ақы төлеу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2 </a:t>
                      </a:r>
                      <a:r>
                        <a:rPr lang="kk-KZ" sz="1400" b="0" i="0" u="none" strike="noStrike" baseline="0" dirty="0" smtClean="0">
                          <a:solidFill>
                            <a:srgbClr val="0070C0"/>
                          </a:solidFill>
                          <a:effectLst/>
                          <a:latin typeface="Times New Roman" pitchFamily="18" charset="0"/>
                          <a:cs typeface="Times New Roman" pitchFamily="18" charset="0"/>
                        </a:rPr>
                        <a:t>824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 </a:t>
                      </a:r>
                      <a:r>
                        <a:rPr lang="kk-KZ" sz="1400" b="0" i="0" u="none" strike="noStrike" baseline="0" dirty="0" smtClean="0">
                          <a:solidFill>
                            <a:srgbClr val="0070C0"/>
                          </a:solidFill>
                          <a:effectLst/>
                          <a:latin typeface="Times New Roman" pitchFamily="18" charset="0"/>
                          <a:cs typeface="Times New Roman" pitchFamily="18" charset="0"/>
                        </a:rPr>
                        <a:t>022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3 </a:t>
                      </a:r>
                      <a:r>
                        <a:rPr lang="kk-KZ" sz="1400" b="0" i="0" u="none" strike="noStrike" baseline="0" dirty="0" smtClean="0">
                          <a:solidFill>
                            <a:srgbClr val="0070C0"/>
                          </a:solidFill>
                          <a:effectLst/>
                          <a:latin typeface="Times New Roman" pitchFamily="18" charset="0"/>
                          <a:cs typeface="Times New Roman" pitchFamily="18" charset="0"/>
                        </a:rPr>
                        <a:t>233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486160">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defRPr/>
                      </a:pPr>
                      <a:r>
                        <a:rPr kumimoji="0" lang="kk-KZ" sz="1400" b="0" i="0" u="none" strike="noStrike" kern="1200" baseline="0" dirty="0" smtClean="0">
                          <a:solidFill>
                            <a:srgbClr val="0070C0"/>
                          </a:solidFill>
                          <a:effectLst/>
                          <a:latin typeface="Times New Roman" pitchFamily="18" charset="0"/>
                          <a:ea typeface="+mn-ea"/>
                          <a:cs typeface="Times New Roman" pitchFamily="18" charset="0"/>
                        </a:rPr>
                        <a:t>014  </a:t>
                      </a:r>
                      <a:r>
                        <a:rPr kumimoji="0" lang="kk-KZ" sz="1600" kern="1200" dirty="0" smtClean="0">
                          <a:solidFill>
                            <a:srgbClr val="0070C0"/>
                          </a:solidFill>
                          <a:latin typeface="Times New Roman" pitchFamily="18" charset="0"/>
                          <a:ea typeface="+mn-ea"/>
                          <a:cs typeface="Times New Roman" pitchFamily="18" charset="0"/>
                        </a:rPr>
                        <a:t>Мұқтаж азаматтарға үйде әлеуметтiк көмек көрсету</a:t>
                      </a:r>
                      <a:endParaRPr kumimoji="0" lang="ru-RU" sz="16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59 </a:t>
                      </a:r>
                      <a:r>
                        <a:rPr lang="kk-KZ" sz="1400" b="0" i="0" u="none" strike="noStrike" baseline="0" dirty="0" smtClean="0">
                          <a:solidFill>
                            <a:srgbClr val="0070C0"/>
                          </a:solidFill>
                          <a:effectLst/>
                          <a:latin typeface="Times New Roman" pitchFamily="18" charset="0"/>
                          <a:cs typeface="Times New Roman" pitchFamily="18" charset="0"/>
                        </a:rPr>
                        <a:t>834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88 </a:t>
                      </a:r>
                      <a:r>
                        <a:rPr lang="kk-KZ" sz="1400" b="0" i="0" u="none" strike="noStrike" baseline="0" dirty="0" smtClean="0">
                          <a:solidFill>
                            <a:srgbClr val="0070C0"/>
                          </a:solidFill>
                          <a:effectLst/>
                          <a:latin typeface="Times New Roman" pitchFamily="18" charset="0"/>
                          <a:cs typeface="Times New Roman" pitchFamily="18" charset="0"/>
                        </a:rPr>
                        <a:t>825</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endParaRPr lang="kk-KZ" sz="1400" b="0" i="0" u="none" strike="noStrike" baseline="0" dirty="0" smtClean="0">
                        <a:solidFill>
                          <a:srgbClr val="0070C0"/>
                        </a:solidFill>
                        <a:effectLst/>
                        <a:latin typeface="Times New Roman" pitchFamily="18" charset="0"/>
                        <a:cs typeface="Times New Roman" pitchFamily="18" charset="0"/>
                      </a:endParaRPr>
                    </a:p>
                    <a:p>
                      <a:pPr algn="ctr" fontAlgn="ctr"/>
                      <a:r>
                        <a:rPr lang="kk-KZ" sz="1400" b="0" i="0" u="none" strike="noStrike" baseline="0" dirty="0" smtClean="0">
                          <a:solidFill>
                            <a:srgbClr val="0070C0"/>
                          </a:solidFill>
                          <a:effectLst/>
                          <a:latin typeface="Times New Roman" pitchFamily="18" charset="0"/>
                          <a:cs typeface="Times New Roman" pitchFamily="18" charset="0"/>
                        </a:rPr>
                        <a:t>88 </a:t>
                      </a:r>
                      <a:r>
                        <a:rPr lang="kk-KZ" sz="1400" b="0" i="0" u="none" strike="noStrike" baseline="0" dirty="0" smtClean="0">
                          <a:solidFill>
                            <a:srgbClr val="0070C0"/>
                          </a:solidFill>
                          <a:effectLst/>
                          <a:latin typeface="Times New Roman" pitchFamily="18" charset="0"/>
                          <a:cs typeface="Times New Roman" pitchFamily="18" charset="0"/>
                        </a:rPr>
                        <a:t>986</a:t>
                      </a:r>
                      <a:endParaRPr lang="ru-RU" sz="1400" b="0" i="0" u="none" strike="noStrike" baseline="0" dirty="0" smtClean="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bl>
          </a:graphicData>
        </a:graphic>
      </p:graphicFrame>
      <p:sp>
        <p:nvSpPr>
          <p:cNvPr id="5" name="Заголовок 3"/>
          <p:cNvSpPr txBox="1">
            <a:spLocks/>
          </p:cNvSpPr>
          <p:nvPr/>
        </p:nvSpPr>
        <p:spPr>
          <a:xfrm>
            <a:off x="428596" y="404664"/>
            <a:ext cx="8286808" cy="1728192"/>
          </a:xfrm>
          <a:prstGeom prst="rect">
            <a:avLst/>
          </a:prstGeom>
        </p:spPr>
        <p:txBody>
          <a:bodyPr vert="horz" anchor="b">
            <a:noAutofit/>
          </a:bodyPr>
          <a:lstStyle/>
          <a:p>
            <a:pPr algn="ctr">
              <a:spcBef>
                <a:spcPct val="50000"/>
              </a:spcBef>
              <a:buFontTx/>
              <a:buNone/>
            </a:pPr>
            <a:endParaRPr lang="ru-RU" sz="2400" b="1" dirty="0">
              <a:solidFill>
                <a:srgbClr val="0070C0"/>
              </a:solidFill>
              <a:latin typeface="Times New Roman" pitchFamily="18" charset="0"/>
              <a:ea typeface="+mj-ea"/>
              <a:cs typeface="Times New Roman" pitchFamily="18" charset="0"/>
            </a:endParaRPr>
          </a:p>
        </p:txBody>
      </p:sp>
      <p:pic>
        <p:nvPicPr>
          <p:cNvPr id="7" name="Picture 2" descr="C:\Users\User\Desktop\2021\Открытые бюджеты\логотип\Эмблема-4.png"/>
          <p:cNvPicPr>
            <a:picLocks noChangeAspect="1" noChangeArrowheads="1"/>
          </p:cNvPicPr>
          <p:nvPr/>
        </p:nvPicPr>
        <p:blipFill>
          <a:blip r:embed="rId2" cstate="print"/>
          <a:srcRect/>
          <a:stretch>
            <a:fillRect/>
          </a:stretch>
        </p:blipFill>
        <p:spPr bwMode="auto">
          <a:xfrm>
            <a:off x="907976" y="701080"/>
            <a:ext cx="2088232" cy="1584176"/>
          </a:xfrm>
          <a:prstGeom prst="rect">
            <a:avLst/>
          </a:prstGeom>
          <a:noFill/>
        </p:spPr>
      </p:pic>
      <p:pic>
        <p:nvPicPr>
          <p:cNvPr id="8" name="Picture 3" descr="C:\Users\User\Desktop\2021\Открытые бюджеты\логотип\Bezy_myanny_j.png"/>
          <p:cNvPicPr>
            <a:picLocks noChangeAspect="1" noChangeArrowheads="1"/>
          </p:cNvPicPr>
          <p:nvPr/>
        </p:nvPicPr>
        <p:blipFill>
          <a:blip r:embed="rId3" cstate="print"/>
          <a:srcRect/>
          <a:stretch>
            <a:fillRect/>
          </a:stretch>
        </p:blipFill>
        <p:spPr bwMode="auto">
          <a:xfrm>
            <a:off x="4860032" y="548680"/>
            <a:ext cx="2736304" cy="165618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1126</TotalTime>
  <Words>611</Words>
  <Application>Microsoft Office PowerPoint</Application>
  <PresentationFormat>Экран (4:3)</PresentationFormat>
  <Paragraphs>168</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     “Ақсу ауданының жұмыспен қамту және  бағдарламалар бөлімі” ММ-нің   2021-2023 жылға арналған азаматтық бюджеті жобасының  шығыстары орындалуы қалыптастыру кезінде</vt:lpstr>
      <vt:lpstr>Құрметті аудан тұрғындары!</vt:lpstr>
      <vt:lpstr>Бюджеттік процестің заңнамалық базасы</vt:lpstr>
      <vt:lpstr>Бюджеттік процесстің заңнамалық базасы</vt:lpstr>
      <vt:lpstr>БЮДЖЕТТІК ПРОЦЕСТІҢ СЫЗБАСЫ  </vt:lpstr>
      <vt:lpstr>    2020-2025 жж  ҚР әлеуметтік-экономикалық дамуының негізгі көрсеткіштері </vt:lpstr>
      <vt:lpstr>     Ақсу ауданының жұмыспен қамту және бағдарламалар бөлімінің, нақтылау, түзету</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  отдела экономики и  бюджетного планирования Аксуского района бюджета  на 2019 год</dc:title>
  <dc:creator>User</dc:creator>
  <cp:lastModifiedBy>Пользователь Windows</cp:lastModifiedBy>
  <cp:revision>105</cp:revision>
  <dcterms:created xsi:type="dcterms:W3CDTF">2019-10-29T05:55:48Z</dcterms:created>
  <dcterms:modified xsi:type="dcterms:W3CDTF">2021-01-31T18:20:52Z</dcterms:modified>
</cp:coreProperties>
</file>