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.xml" ContentType="application/vnd.openxmlformats-officedocument.presentationml.notesSlide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256" r:id="rId3"/>
    <p:sldId id="464" r:id="rId4"/>
    <p:sldId id="452" r:id="rId5"/>
    <p:sldId id="429" r:id="rId6"/>
    <p:sldId id="514" r:id="rId7"/>
    <p:sldId id="565" r:id="rId8"/>
    <p:sldId id="530" r:id="rId9"/>
    <p:sldId id="454" r:id="rId10"/>
    <p:sldId id="515" r:id="rId11"/>
    <p:sldId id="531" r:id="rId12"/>
    <p:sldId id="532" r:id="rId13"/>
    <p:sldId id="533" r:id="rId14"/>
    <p:sldId id="534" r:id="rId15"/>
    <p:sldId id="535" r:id="rId16"/>
    <p:sldId id="537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1" r:id="rId26"/>
    <p:sldId id="552" r:id="rId27"/>
    <p:sldId id="553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7048352644439E-2"/>
          <c:y val="0.18169967843409371"/>
          <c:w val="0.21090273568751144"/>
          <c:h val="0.653055021879893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9024096881822345"/>
          <c:y val="0"/>
          <c:w val="0.24356880998475922"/>
          <c:h val="0.9981910095653466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59 174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E2-4381-AE49-228C2450DDC7}"/>
                </c:ext>
              </c:extLst>
            </c:dLbl>
            <c:dLbl>
              <c:idx val="1"/>
              <c:layout>
                <c:manualLayout>
                  <c:x val="-1.5158355581005149E-2"/>
                  <c:y val="7.860681490137593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114945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E2-4381-AE49-228C2450D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 (прогноз)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59174</c:v>
                </c:pt>
                <c:pt idx="1">
                  <c:v>114945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2-4381-AE49-228C2450D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0542445335180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en-US" baseline="0" dirty="0" smtClean="0"/>
                      <a:t> 742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E2-4381-AE49-228C2450DD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E2-4381-AE49-228C2450D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 (прогноз)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34742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2-4381-AE49-228C2450D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120384"/>
        <c:axId val="219121920"/>
      </c:barChart>
      <c:catAx>
        <c:axId val="219120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9121920"/>
        <c:crosses val="autoZero"/>
        <c:auto val="1"/>
        <c:lblAlgn val="ctr"/>
        <c:lblOffset val="100"/>
        <c:noMultiLvlLbl val="0"/>
      </c:catAx>
      <c:valAx>
        <c:axId val="2191219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21912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5640857392831"/>
          <c:y val="0.15442965243636447"/>
          <c:w val="0.4453597987751533"/>
          <c:h val="0.71468634753696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1.0936131787387187E-7"/>
                  <c:y val="-4.4580667049639233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321,6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05-45B3-9252-AB3C595FEEC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120,6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05-45B3-9252-AB3C595FEEC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2 226,1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05-45B3-9252-AB3C595FEEC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1 809,9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05-45B3-9252-AB3C595FEEC8}"/>
                </c:ext>
              </c:extLst>
            </c:dLbl>
            <c:dLbl>
              <c:idx val="4"/>
              <c:layout>
                <c:manualLayout>
                  <c:x val="-2.7777774739963417E-3"/>
                  <c:y val="2.22903335248196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28,9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EB-4248-98C8-2559F304AB0F}"/>
                </c:ext>
              </c:extLst>
            </c:dLbl>
            <c:dLbl>
              <c:idx val="5"/>
              <c:layout>
                <c:manualLayout>
                  <c:x val="1.3888887369981708E-3"/>
                  <c:y val="4.4578911905266789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915,2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F05-45B3-9252-AB3C595FEEC8}"/>
                </c:ext>
              </c:extLst>
            </c:dLbl>
            <c:dLbl>
              <c:idx val="6"/>
              <c:layout>
                <c:manualLayout>
                  <c:x val="1.3888887369981708E-3"/>
                  <c:y val="6.6879776296318921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295,1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F05-45B3-9252-AB3C595FEEC8}"/>
                </c:ext>
              </c:extLst>
            </c:dLbl>
            <c:dLbl>
              <c:idx val="7"/>
              <c:layout>
                <c:manualLayout>
                  <c:x val="0"/>
                  <c:y val="-6.0184076031450096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140,1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05-45B3-9252-AB3C595FE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Обеспечение инвалидными колясками, сурдо- и тифло- средствами </c:v>
                </c:pt>
                <c:pt idx="1">
                  <c:v>Обеспечение протезно-ортопедическими изделиями  </c:v>
                </c:pt>
                <c:pt idx="2">
                  <c:v>Обеспечение обязательными  гигиеническими средствами, на услуги индивидуального помощника, услуги специалиста жестового языка  (5 305 чел.)
</c:v>
                </c:pt>
                <c:pt idx="3">
                  <c:v>На санаторно-курортное лечением инвалидов и детей инвалидов </c:v>
                </c:pt>
                <c:pt idx="4">
                  <c:v>Материальное обеспечение детей-инвалидов, воспитывающихся и обучающихся на дому </c:v>
                </c:pt>
                <c:pt idx="5">
                  <c:v>Размещение государственного социального заказа в неправительственных организациях
</c:v>
                </c:pt>
                <c:pt idx="6">
                  <c:v>На развитие Служб «Инватакси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500</c:v>
                </c:pt>
                <c:pt idx="1">
                  <c:v>300</c:v>
                </c:pt>
                <c:pt idx="2">
                  <c:v>2226.1</c:v>
                </c:pt>
                <c:pt idx="3">
                  <c:v>1809.9</c:v>
                </c:pt>
                <c:pt idx="4">
                  <c:v>200</c:v>
                </c:pt>
                <c:pt idx="5">
                  <c:v>915.2</c:v>
                </c:pt>
                <c:pt idx="6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05-45B3-9252-AB3C595FE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96591813215162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36 924,0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78-4474-B7A5-16D62A5FF8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7 388,0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78-4474-B7A5-16D62A5FF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 жоспар)</c:v>
                </c:pt>
                <c:pt idx="1">
                  <c:v>2023 жыл (жобалау жоспары)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30.9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78-4474-B7A5-16D62A5FF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1852800"/>
        <c:axId val="221854336"/>
      </c:barChart>
      <c:catAx>
        <c:axId val="2218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1854336"/>
        <c:crosses val="autoZero"/>
        <c:auto val="1"/>
        <c:lblAlgn val="ctr"/>
        <c:lblOffset val="100"/>
        <c:noMultiLvlLbl val="0"/>
      </c:catAx>
      <c:valAx>
        <c:axId val="221854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852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7 467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D9-4AE7-942B-3DF09D193F3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1 157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D9-4AE7-942B-3DF09D193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(жобалау жоспары)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7.5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D9-4AE7-942B-3DF09D19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179328"/>
        <c:axId val="222180864"/>
      </c:barChart>
      <c:catAx>
        <c:axId val="222179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180864"/>
        <c:crosses val="autoZero"/>
        <c:auto val="1"/>
        <c:lblAlgn val="ctr"/>
        <c:lblOffset val="100"/>
        <c:noMultiLvlLbl val="0"/>
      </c:catAx>
      <c:valAx>
        <c:axId val="222180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17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337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6-4785-94B7-C4F73F9151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319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16-4785-94B7-C4F73F915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(жобалау жоспары)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2.9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16-4785-94B7-C4F73F915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222976"/>
        <c:axId val="222224768"/>
      </c:barChart>
      <c:catAx>
        <c:axId val="222222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224768"/>
        <c:crosses val="autoZero"/>
        <c:auto val="1"/>
        <c:lblAlgn val="ctr"/>
        <c:lblOffset val="100"/>
        <c:noMultiLvlLbl val="0"/>
      </c:catAx>
      <c:valAx>
        <c:axId val="22222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222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25 120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9B-4C52-ADCD-C0607C31CD5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4 912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9B-4C52-ADCD-C0607C31C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(жобал)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B-4C52-ADCD-C0607C31C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037504"/>
        <c:axId val="222039040"/>
      </c:barChart>
      <c:catAx>
        <c:axId val="222037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039040"/>
        <c:crosses val="autoZero"/>
        <c:auto val="1"/>
        <c:lblAlgn val="ctr"/>
        <c:lblOffset val="100"/>
        <c:noMultiLvlLbl val="0"/>
      </c:catAx>
      <c:valAx>
        <c:axId val="22203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037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85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35 429,0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8B-481F-B6F5-03C1D26AA6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8 683,0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8B-481F-B6F5-03C1D26AA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 жоспар)</c:v>
                </c:pt>
                <c:pt idx="1">
                  <c:v>2023 жыл (жобалау жоспары)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25.4</c:v>
                </c:pt>
                <c:pt idx="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B-481F-B6F5-03C1D26AA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2094464"/>
        <c:axId val="222096000"/>
      </c:barChart>
      <c:catAx>
        <c:axId val="22209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2096000"/>
        <c:crosses val="autoZero"/>
        <c:auto val="1"/>
        <c:lblAlgn val="ctr"/>
        <c:lblOffset val="100"/>
        <c:noMultiLvlLbl val="0"/>
      </c:catAx>
      <c:valAx>
        <c:axId val="22209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09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2C-4B40-B45B-A8C9481177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1 027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2C-4B40-B45B-A8C948117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C-4B40-B45B-A8C94811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253056"/>
        <c:axId val="222254592"/>
      </c:barChart>
      <c:catAx>
        <c:axId val="222253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254592"/>
        <c:crosses val="autoZero"/>
        <c:auto val="1"/>
        <c:lblAlgn val="ctr"/>
        <c:lblOffset val="100"/>
        <c:noMultiLvlLbl val="0"/>
      </c:catAx>
      <c:valAx>
        <c:axId val="22225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253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18 611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A1-4F91-BE15-D562D27F605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7 452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A1-4F91-BE15-D562D27F6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12.8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1-4F91-BE15-D562D27F6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288512"/>
        <c:axId val="222294400"/>
      </c:barChart>
      <c:catAx>
        <c:axId val="22228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294400"/>
        <c:crosses val="autoZero"/>
        <c:auto val="1"/>
        <c:lblAlgn val="ctr"/>
        <c:lblOffset val="100"/>
        <c:noMultiLvlLbl val="0"/>
      </c:catAx>
      <c:valAx>
        <c:axId val="22229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28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1 952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2A-4272-B98F-DE52B6EF223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2A-4272-B98F-DE52B6EF2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A-4272-B98F-DE52B6EF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627328"/>
        <c:axId val="222628864"/>
      </c:barChart>
      <c:catAx>
        <c:axId val="22262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628864"/>
        <c:crosses val="autoZero"/>
        <c:auto val="1"/>
        <c:lblAlgn val="ctr"/>
        <c:lblOffset val="100"/>
        <c:noMultiLvlLbl val="0"/>
      </c:catAx>
      <c:valAx>
        <c:axId val="22262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627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117192311382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7048352644397E-2"/>
          <c:y val="0.18169967843409371"/>
          <c:w val="0.21090273568751144"/>
          <c:h val="0.65305502187989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сату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1.9892314301013864E-2"/>
                  <c:y val="0.105988472605675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72-48A5-A801-86431CE4BDE2}"/>
                </c:ext>
              </c:extLst>
            </c:dLbl>
            <c:dLbl>
              <c:idx val="1"/>
              <c:layout>
                <c:manualLayout>
                  <c:x val="-2.9651580861367901E-2"/>
                  <c:y val="8.59153841444393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72-48A5-A801-86431CE4BD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9F-40E7-9D8C-39A9C0A8AF15}"/>
                </c:ext>
              </c:extLst>
            </c:dLbl>
            <c:dLbl>
              <c:idx val="3"/>
              <c:layout>
                <c:manualLayout>
                  <c:x val="-3.2647244011086332E-2"/>
                  <c:y val="-7.0921608470914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72-48A5-A801-86431CE4BDE2}"/>
                </c:ext>
              </c:extLst>
            </c:dLbl>
            <c:dLbl>
              <c:idx val="4"/>
              <c:layout>
                <c:manualLayout>
                  <c:x val="-3.0216018689059043E-2"/>
                  <c:y val="-0.10666411085423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87269549661936E-2"/>
                      <c:h val="9.5571471885577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72-48A5-A801-86431CE4BDE2}"/>
                </c:ext>
              </c:extLst>
            </c:dLbl>
            <c:dLbl>
              <c:idx val="5"/>
              <c:layout>
                <c:manualLayout>
                  <c:x val="-1.2269814462836665E-2"/>
                  <c:y val="-9.77550880589139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72-48A5-A801-86431CE4BDE2}"/>
                </c:ext>
              </c:extLst>
            </c:dLbl>
            <c:dLbl>
              <c:idx val="6"/>
              <c:layout>
                <c:manualLayout>
                  <c:x val="6.8644160551727382E-2"/>
                  <c:y val="-1.97214213038141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72-48A5-A801-86431CE4B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өнеркәсіп</c:v>
                </c:pt>
                <c:pt idx="1">
                  <c:v>құрылыс</c:v>
                </c:pt>
                <c:pt idx="2">
                  <c:v>Сауда</c:v>
                </c:pt>
                <c:pt idx="3">
                  <c:v>Көлік және қоймалау</c:v>
                </c:pt>
                <c:pt idx="4">
                  <c:v>Білім, денсаулық сақтау                                                                                            және әлеуметтік қорғау</c:v>
                </c:pt>
                <c:pt idx="5">
                  <c:v>Ақпарат және байланыс</c:v>
                </c:pt>
                <c:pt idx="6">
                  <c:v>Өзге қызметтер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9.4</c:v>
                </c:pt>
                <c:pt idx="1">
                  <c:v>3</c:v>
                </c:pt>
                <c:pt idx="2">
                  <c:v>18.399999999999999</c:v>
                </c:pt>
                <c:pt idx="3">
                  <c:v>6.3</c:v>
                </c:pt>
                <c:pt idx="4">
                  <c:v>7</c:v>
                </c:pt>
                <c:pt idx="5">
                  <c:v>5.3</c:v>
                </c:pt>
                <c:pt idx="6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72-48A5-A801-86431CE4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02409688182234"/>
          <c:y val="0"/>
          <c:w val="0.24356880998475922"/>
          <c:h val="0.9981910095653466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85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10 767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85-4B15-841D-98BB4B9D13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5 553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85-4B15-841D-98BB4B9D1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 жоспар)</c:v>
                </c:pt>
                <c:pt idx="1">
                  <c:v>2023 жыл (жобалау жоспары)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5-4B15-841D-98BB4B9D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2299264"/>
        <c:axId val="222300800"/>
      </c:barChart>
      <c:catAx>
        <c:axId val="22229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2300800"/>
        <c:crosses val="autoZero"/>
        <c:auto val="1"/>
        <c:lblAlgn val="ctr"/>
        <c:lblOffset val="100"/>
        <c:noMultiLvlLbl val="0"/>
      </c:catAx>
      <c:valAx>
        <c:axId val="22230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2992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10 767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B9-4415-9E2F-B688AE4041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5 553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F1-4147-A59C-F32FA8A09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(нақт.)</c:v>
                </c:pt>
                <c:pt idx="1">
                  <c:v>2023 жыл (жоба)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9-4415-9E2F-B688AE40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75936"/>
        <c:axId val="222377472"/>
      </c:barChart>
      <c:catAx>
        <c:axId val="222375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377472"/>
        <c:crosses val="autoZero"/>
        <c:auto val="1"/>
        <c:lblAlgn val="ctr"/>
        <c:lblOffset val="100"/>
        <c:noMultiLvlLbl val="0"/>
      </c:catAx>
      <c:valAx>
        <c:axId val="22237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37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241229713219E-2"/>
          <c:y val="9.3569955420738968E-2"/>
          <c:w val="0.94610937251366023"/>
          <c:h val="0.6681054712741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жыл (жоба)</c:v>
                </c:pt>
                <c:pt idx="1">
                  <c:v>2022 жыл (нақт. жоспар)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15814.8</c:v>
                </c:pt>
                <c:pt idx="1">
                  <c:v>47162.8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B-46EF-A5C9-617005C6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2424448"/>
        <c:axId val="222430336"/>
      </c:barChart>
      <c:catAx>
        <c:axId val="22242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222430336"/>
        <c:crosses val="autoZero"/>
        <c:auto val="1"/>
        <c:lblAlgn val="ctr"/>
        <c:lblOffset val="100"/>
        <c:noMultiLvlLbl val="0"/>
      </c:catAx>
      <c:valAx>
        <c:axId val="222430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242444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F7-48DC-BB8D-2FF1DC4E89E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8F7-48DC-BB8D-2FF1DC4E89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17099.099999999999</c:v>
                </c:pt>
                <c:pt idx="1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511872"/>
        <c:axId val="222513408"/>
      </c:barChart>
      <c:catAx>
        <c:axId val="222511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2513408"/>
        <c:crosses val="autoZero"/>
        <c:auto val="1"/>
        <c:lblAlgn val="ctr"/>
        <c:lblOffset val="100"/>
        <c:noMultiLvlLbl val="0"/>
      </c:catAx>
      <c:valAx>
        <c:axId val="222513408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251187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16 670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8E-45A7-9E1D-B51E4092152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5 350,0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8E-45A7-9E1D-B51E4092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(нақт.)</c:v>
                </c:pt>
                <c:pt idx="1">
                  <c:v>2023 год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16670</c:v>
                </c:pt>
                <c:pt idx="1">
                  <c:v>5350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539776"/>
        <c:axId val="222541312"/>
      </c:barChart>
      <c:catAx>
        <c:axId val="222539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2541312"/>
        <c:crosses val="autoZero"/>
        <c:auto val="1"/>
        <c:lblAlgn val="ctr"/>
        <c:lblOffset val="100"/>
        <c:noMultiLvlLbl val="0"/>
      </c:catAx>
      <c:valAx>
        <c:axId val="222541312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253977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2163705948377"/>
          <c:y val="0.16875465826879707"/>
          <c:w val="0.77433326373697942"/>
          <c:h val="0.66249068346240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(уточ.)</c:v>
                </c:pt>
                <c:pt idx="1">
                  <c:v>2023 жыл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4217.3</c:v>
                </c:pt>
                <c:pt idx="1">
                  <c:v>3464.8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61120"/>
        <c:axId val="223062656"/>
      </c:barChart>
      <c:catAx>
        <c:axId val="223061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3062656"/>
        <c:crosses val="autoZero"/>
        <c:auto val="1"/>
        <c:lblAlgn val="ctr"/>
        <c:lblOffset val="100"/>
        <c:noMultiLvlLbl val="0"/>
      </c:catAx>
      <c:valAx>
        <c:axId val="223062656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306112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82E-2"/>
          <c:y val="0.1439749324904952"/>
          <c:w val="0.94610937251366023"/>
          <c:h val="0.6681054712741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жыл (жоба)</c:v>
                </c:pt>
                <c:pt idx="1">
                  <c:v>2022 жыл (нақт. жоспар)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2725.0079999999998</c:v>
                </c:pt>
                <c:pt idx="1">
                  <c:v>3073.8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9-44CC-B94B-6A2D2CBF5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2907392"/>
        <c:axId val="222913280"/>
      </c:barChart>
      <c:catAx>
        <c:axId val="2229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2913280"/>
        <c:crosses val="autoZero"/>
        <c:auto val="1"/>
        <c:lblAlgn val="ctr"/>
        <c:lblOffset val="100"/>
        <c:noMultiLvlLbl val="0"/>
      </c:catAx>
      <c:valAx>
        <c:axId val="222913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2907392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5968695-9FF5-40F7-BAB9-9A8A7CE15761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CA-485D-9716-10797C4010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A8BBF86-5308-4D66-8084-E5F37320E063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CA-485D-9716-10797C4010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1177.049</c:v>
                </c:pt>
                <c:pt idx="1">
                  <c:v>1185.3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798208"/>
        <c:axId val="222799744"/>
      </c:barChart>
      <c:catAx>
        <c:axId val="222798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2799744"/>
        <c:crosses val="autoZero"/>
        <c:auto val="1"/>
        <c:lblAlgn val="ctr"/>
        <c:lblOffset val="100"/>
        <c:noMultiLvlLbl val="0"/>
      </c:catAx>
      <c:valAx>
        <c:axId val="22279974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279820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180.7</c:v>
                </c:pt>
                <c:pt idx="1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55008"/>
        <c:axId val="222956544"/>
      </c:barChart>
      <c:catAx>
        <c:axId val="222955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2956544"/>
        <c:crosses val="autoZero"/>
        <c:auto val="1"/>
        <c:lblAlgn val="ctr"/>
        <c:lblOffset val="100"/>
        <c:noMultiLvlLbl val="0"/>
      </c:catAx>
      <c:valAx>
        <c:axId val="22295654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295500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54.7</c:v>
                </c:pt>
                <c:pt idx="1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09408"/>
        <c:axId val="223420800"/>
      </c:barChart>
      <c:catAx>
        <c:axId val="22300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3420800"/>
        <c:crosses val="autoZero"/>
        <c:auto val="1"/>
        <c:lblAlgn val="ctr"/>
        <c:lblOffset val="100"/>
        <c:noMultiLvlLbl val="0"/>
      </c:catAx>
      <c:valAx>
        <c:axId val="22342080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300940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054034990043"/>
          <c:y val="5.6087961823088422E-2"/>
          <c:w val="0.71410575785470742"/>
          <c:h val="0.518868851550401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ШОБ-тан КТС</c:v>
                </c:pt>
                <c:pt idx="1">
                  <c:v>ЖТС</c:v>
                </c:pt>
                <c:pt idx="2">
                  <c:v>ӘС</c:v>
                </c:pt>
                <c:pt idx="3">
                  <c:v>меншік салығы</c:v>
                </c:pt>
                <c:pt idx="4">
                  <c:v>өзге салықтар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101815.1</c:v>
                </c:pt>
                <c:pt idx="1">
                  <c:v>216241.3</c:v>
                </c:pt>
                <c:pt idx="2">
                  <c:v>142730.29999999999</c:v>
                </c:pt>
                <c:pt idx="3">
                  <c:v>45644.5</c:v>
                </c:pt>
                <c:pt idx="4">
                  <c:v>18095.300000000047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3-431E-835F-58C9EB21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625693402085231"/>
          <c:y val="0.62416097156715722"/>
          <c:w val="0.69801266016285168"/>
          <c:h val="0.3758390284328427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1738772320315"/>
          <c:y val="0.17261082940409622"/>
          <c:w val="0.77433326373697942"/>
          <c:h val="0.68354681275915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684.2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442048"/>
        <c:axId val="223443584"/>
      </c:barChart>
      <c:catAx>
        <c:axId val="22344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3443584"/>
        <c:crosses val="autoZero"/>
        <c:auto val="1"/>
        <c:lblAlgn val="ctr"/>
        <c:lblOffset val="100"/>
        <c:noMultiLvlLbl val="0"/>
      </c:catAx>
      <c:valAx>
        <c:axId val="22344358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344204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843,8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4856797520582"/>
                      <c:h val="0.21905774532405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4C-45A8-A325-E454CC294B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635,3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77162882285109"/>
                      <c:h val="0.21905774532405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4C-45A8-A325-E454CC294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843.8</c:v>
                </c:pt>
                <c:pt idx="1">
                  <c:v>635.29999999999995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498624"/>
        <c:axId val="223500160"/>
      </c:barChart>
      <c:catAx>
        <c:axId val="223498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3500160"/>
        <c:crosses val="autoZero"/>
        <c:auto val="1"/>
        <c:lblAlgn val="ctr"/>
        <c:lblOffset val="100"/>
        <c:noMultiLvlLbl val="0"/>
      </c:catAx>
      <c:valAx>
        <c:axId val="22350016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349862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7086494598198E-2"/>
          <c:y val="6.1659610998998929E-2"/>
          <c:w val="0.94610937251366023"/>
          <c:h val="0.64742289021061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жыл (жоба)</c:v>
                </c:pt>
                <c:pt idx="1">
                  <c:v>2022 жыл (нақт. жоспар)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4464.1000000000004</c:v>
                </c:pt>
                <c:pt idx="1">
                  <c:v>17494.2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9-40A6-87F5-41B6142E3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2730496"/>
        <c:axId val="222736384"/>
      </c:barChart>
      <c:catAx>
        <c:axId val="2227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2736384"/>
        <c:crosses val="autoZero"/>
        <c:auto val="1"/>
        <c:lblAlgn val="ctr"/>
        <c:lblOffset val="100"/>
        <c:noMultiLvlLbl val="0"/>
      </c:catAx>
      <c:valAx>
        <c:axId val="2227363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273049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1300</c:v>
                </c:pt>
                <c:pt idx="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38496"/>
        <c:axId val="223340032"/>
      </c:barChart>
      <c:catAx>
        <c:axId val="223338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23340032"/>
        <c:crosses val="autoZero"/>
        <c:auto val="1"/>
        <c:lblAlgn val="ctr"/>
        <c:lblOffset val="100"/>
        <c:noMultiLvlLbl val="0"/>
      </c:catAx>
      <c:valAx>
        <c:axId val="223340032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333849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22.3</c:v>
                </c:pt>
                <c:pt idx="1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958528"/>
        <c:axId val="223960064"/>
      </c:barChart>
      <c:catAx>
        <c:axId val="22395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23960064"/>
        <c:crosses val="autoZero"/>
        <c:auto val="1"/>
        <c:lblAlgn val="ctr"/>
        <c:lblOffset val="100"/>
        <c:noMultiLvlLbl val="0"/>
      </c:catAx>
      <c:valAx>
        <c:axId val="22396006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395852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12529.9</c:v>
                </c:pt>
                <c:pt idx="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029696"/>
        <c:axId val="224035584"/>
      </c:barChart>
      <c:catAx>
        <c:axId val="224029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24035584"/>
        <c:crosses val="autoZero"/>
        <c:auto val="1"/>
        <c:lblAlgn val="ctr"/>
        <c:lblOffset val="100"/>
        <c:noMultiLvlLbl val="0"/>
      </c:catAx>
      <c:valAx>
        <c:axId val="22403558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402969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1500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060160"/>
        <c:axId val="224061696"/>
      </c:barChart>
      <c:catAx>
        <c:axId val="224060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24061696"/>
        <c:crosses val="autoZero"/>
        <c:auto val="1"/>
        <c:lblAlgn val="ctr"/>
        <c:lblOffset val="100"/>
        <c:noMultiLvlLbl val="0"/>
      </c:catAx>
      <c:valAx>
        <c:axId val="224061696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406016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EA-404C-A448-C8F6CD2808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9F-4F55-A01A-E8CD6EF41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800.6</c:v>
                </c:pt>
                <c:pt idx="1">
                  <c:v>941.8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28384"/>
        <c:axId val="224134272"/>
      </c:barChart>
      <c:catAx>
        <c:axId val="224128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24134272"/>
        <c:crosses val="autoZero"/>
        <c:auto val="1"/>
        <c:lblAlgn val="ctr"/>
        <c:lblOffset val="100"/>
        <c:noMultiLvlLbl val="0"/>
      </c:catAx>
      <c:valAx>
        <c:axId val="224134272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412838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82E-2"/>
          <c:y val="0.1439749324904952"/>
          <c:w val="0.94610937251366023"/>
          <c:h val="0.6681054712741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Барлығы шығыстар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жыл (жоба)</c:v>
                </c:pt>
                <c:pt idx="1">
                  <c:v>2022 жыл (нақт. жоспар)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3035.5</c:v>
                </c:pt>
                <c:pt idx="1">
                  <c:v>9689.9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D-4CFA-9700-BBE5E9C0C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24576256"/>
        <c:axId val="224577792"/>
      </c:barChart>
      <c:catAx>
        <c:axId val="2245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6"/>
            </a:pPr>
            <a:endParaRPr lang="ru-RU"/>
          </a:p>
        </c:txPr>
        <c:crossAx val="224577792"/>
        <c:crosses val="autoZero"/>
        <c:auto val="1"/>
        <c:lblAlgn val="ctr"/>
        <c:lblOffset val="100"/>
        <c:noMultiLvlLbl val="0"/>
      </c:catAx>
      <c:valAx>
        <c:axId val="22457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4576256"/>
        <c:crosses val="autoZero"/>
        <c:crossBetween val="between"/>
      </c:valAx>
      <c:spPr>
        <a:noFill/>
        <a:ln w="23812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8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4743.8999999999996</c:v>
                </c:pt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21536"/>
        <c:axId val="224993664"/>
      </c:barChart>
      <c:catAx>
        <c:axId val="224721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4993664"/>
        <c:crosses val="autoZero"/>
        <c:auto val="1"/>
        <c:lblAlgn val="ctr"/>
        <c:lblOffset val="100"/>
        <c:noMultiLvlLbl val="0"/>
      </c:catAx>
      <c:valAx>
        <c:axId val="22499366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472153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739564057391"/>
          <c:y val="7.8523146552323772E-2"/>
          <c:w val="0.66779031259582566"/>
          <c:h val="0.48521607445654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мемлекеттік меншіктен түсім</c:v>
                </c:pt>
                <c:pt idx="1">
                  <c:v>өзге салықтық емес түсімдер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9-4419-9F44-139D0C50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1"/>
          <c:y val="0.61294337920253961"/>
          <c:w val="0.76362620761293432"/>
          <c:h val="0.3702302322505338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                                                                (нақт.)</c:v>
                </c:pt>
                <c:pt idx="1">
                  <c:v>2023 жыл                                                               (жоба)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35.5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018240"/>
        <c:axId val="225019776"/>
      </c:barChart>
      <c:catAx>
        <c:axId val="225018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25019776"/>
        <c:crosses val="autoZero"/>
        <c:auto val="1"/>
        <c:lblAlgn val="ctr"/>
        <c:lblOffset val="100"/>
        <c:noMultiLvlLbl val="0"/>
      </c:catAx>
      <c:valAx>
        <c:axId val="225019776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22501824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5EA8-4487-A29C-00BB32F9F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EA8-4487-A29C-00BB32F9F2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EA8-4487-A29C-00BB32F9F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EA8-4487-A29C-00BB32F9F28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EA8-4487-A29C-00BB32F9F2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EA8-4487-A29C-00BB32F9F283}"/>
              </c:ext>
            </c:extLst>
          </c:dPt>
          <c:dLbls>
            <c:dLbl>
              <c:idx val="0"/>
              <c:layout>
                <c:manualLayout>
                  <c:x val="1.2269168160059509E-2"/>
                  <c:y val="-1.932814162201155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7 834,8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EA8-4487-A29C-00BB32F9F283}"/>
                </c:ext>
              </c:extLst>
            </c:dLbl>
            <c:dLbl>
              <c:idx val="1"/>
              <c:layout>
                <c:manualLayout>
                  <c:x val="1.8403752240089267E-2"/>
                  <c:y val="-2.416017702751444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7 975,3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EA8-4487-A29C-00BB32F9F283}"/>
                </c:ext>
              </c:extLst>
            </c:dLbl>
            <c:dLbl>
              <c:idx val="2"/>
              <c:layout>
                <c:manualLayout>
                  <c:x val="1.0529292263511337E-2"/>
                  <c:y val="-3.375995259785949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8 923,7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A8-4487-A29C-00BB32F9F283}"/>
                </c:ext>
              </c:extLst>
            </c:dLbl>
            <c:dLbl>
              <c:idx val="3"/>
              <c:layout>
                <c:manualLayout>
                  <c:x val="9.2018761200446334E-3"/>
                  <c:y val="-2.41601770275144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572,6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A8-4487-A29C-00BB32F9F283}"/>
                </c:ext>
              </c:extLst>
            </c:dLbl>
            <c:dLbl>
              <c:idx val="4"/>
              <c:layout>
                <c:manualLayout>
                  <c:x val="1.3802814180066949E-2"/>
                  <c:y val="-2.416017702751444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10 187,9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A8-4487-A29C-00BB32F9F283}"/>
                </c:ext>
              </c:extLst>
            </c:dLbl>
            <c:dLbl>
              <c:idx val="5"/>
              <c:layout>
                <c:manualLayout>
                  <c:x val="1.3802814180066949E-2"/>
                  <c:y val="-2.899221243301733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10 937,4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A8-4487-A29C-00BB32F9F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(баға)</c:v>
                </c:pt>
                <c:pt idx="3">
                  <c:v>2023 (болжам)</c:v>
                </c:pt>
                <c:pt idx="4">
                  <c:v>2024 (болжам)</c:v>
                </c:pt>
                <c:pt idx="5">
                  <c:v>2025 (болжам)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7975.3</c:v>
                </c:pt>
                <c:pt idx="1">
                  <c:v>8923.7000000000007</c:v>
                </c:pt>
                <c:pt idx="2">
                  <c:v>9572.6</c:v>
                </c:pt>
                <c:pt idx="3">
                  <c:v>10187.9</c:v>
                </c:pt>
                <c:pt idx="4">
                  <c:v>10937.4</c:v>
                </c:pt>
                <c:pt idx="5">
                  <c:v>11827.9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A8-4487-A29C-00BB32F9F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488256"/>
        <c:axId val="225490048"/>
        <c:axId val="0"/>
      </c:bar3DChart>
      <c:catAx>
        <c:axId val="2254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5490048"/>
        <c:crosses val="autoZero"/>
        <c:auto val="1"/>
        <c:lblAlgn val="ctr"/>
        <c:lblOffset val="100"/>
        <c:noMultiLvlLbl val="0"/>
      </c:catAx>
      <c:valAx>
        <c:axId val="225490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548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5091991166028"/>
          <c:y val="7.5718748461169355E-2"/>
          <c:w val="0.69866727610174684"/>
          <c:h val="0.507651259185783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cat>
            <c:strRef>
              <c:f>Лист1!$A$2:$A$3</c:f>
              <c:strCache>
                <c:ptCount val="2"/>
                <c:pt idx="0">
                  <c:v>пәтерлерді жекешелендіру</c:v>
                </c:pt>
                <c:pt idx="1">
                  <c:v>жер мен материалдық емес активтер сату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1000</c:v>
                </c:pt>
                <c:pt idx="1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C-4BDF-BF06-BA0EEBC6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1"/>
          <c:y val="0.60172578683792188"/>
          <c:w val="0.76362620761293432"/>
          <c:h val="0.3814478246151515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жыл (бекіт)</c:v>
                </c:pt>
                <c:pt idx="1">
                  <c:v>2022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49859.1</c:v>
                </c:pt>
                <c:pt idx="1">
                  <c:v>54947.5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2-4381-AE49-228C2450D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жыл (бекіт)</c:v>
                </c:pt>
                <c:pt idx="1">
                  <c:v>2022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27681.4</c:v>
                </c:pt>
                <c:pt idx="1">
                  <c:v>34200.5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2-4381-AE49-228C2450D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891008"/>
        <c:axId val="200900992"/>
      </c:barChart>
      <c:catAx>
        <c:axId val="200891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0900992"/>
        <c:crosses val="autoZero"/>
        <c:auto val="1"/>
        <c:lblAlgn val="ctr"/>
        <c:lblOffset val="100"/>
        <c:noMultiLvlLbl val="0"/>
      </c:catAx>
      <c:valAx>
        <c:axId val="20090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0891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18"/>
          <c:y val="0.71104413345205775"/>
          <c:w val="0.25318273248456491"/>
          <c:h val="0.16117182335625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4526847863792"/>
          <c:y val="8.0461820031692388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23 155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48-452C-B3E0-69C4AAD62660}"/>
                </c:ext>
              </c:extLst>
            </c:dLbl>
            <c:dLbl>
              <c:idx val="1"/>
              <c:layout>
                <c:manualLayout>
                  <c:x val="-3.9049491911052753E-3"/>
                  <c:y val="3.5149603260456242E-3"/>
                </c:manualLayout>
              </c:layout>
              <c:tx>
                <c:rich>
                  <a:bodyPr/>
                  <a:lstStyle/>
                  <a:p>
                    <a:r>
                      <a:rPr lang="kk-KZ" baseline="0" dirty="0" smtClean="0"/>
                      <a:t>36 292</a:t>
                    </a:r>
                    <a:endParaRPr lang="kk-KZ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193466696253"/>
                      <c:h val="0.18648732012232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48-452C-B3E0-69C4AAD62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(бекіт.)</c:v>
                </c:pt>
                <c:pt idx="1">
                  <c:v>2022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16000</c:v>
                </c:pt>
                <c:pt idx="1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8-452C-B3E0-69C4AAD62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жыл (бекіт.)</c:v>
                </c:pt>
                <c:pt idx="1">
                  <c:v>2022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11000</c:v>
                </c:pt>
                <c:pt idx="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8-452C-B3E0-69C4AAD6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306880"/>
        <c:axId val="201308416"/>
      </c:barChart>
      <c:catAx>
        <c:axId val="201306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1308416"/>
        <c:crosses val="autoZero"/>
        <c:auto val="1"/>
        <c:lblAlgn val="ctr"/>
        <c:lblOffset val="100"/>
        <c:noMultiLvlLbl val="0"/>
      </c:catAx>
      <c:valAx>
        <c:axId val="20130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1306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18"/>
          <c:y val="0.71104413345205775"/>
          <c:w val="0.25318273248456491"/>
          <c:h val="0.16117182335625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80329002891"/>
          <c:y val="0.12762590088361467"/>
          <c:w val="0.61241338029240433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k-KZ" baseline="0" dirty="0" smtClean="0"/>
                      <a:t>10 236</a:t>
                    </a:r>
                    <a:endParaRPr lang="kk-KZ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2C-42D0-B44F-62B962C2B3D2}"/>
                </c:ext>
              </c:extLst>
            </c:dLbl>
            <c:dLbl>
              <c:idx val="1"/>
              <c:layout>
                <c:manualLayout>
                  <c:x val="-1.51586210208764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15 353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2C-42D0-B44F-62B962C2B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(бекіт.)</c:v>
                </c:pt>
                <c:pt idx="1">
                  <c:v>2022 жыл (нақт.)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29245</c:v>
                </c:pt>
                <c:pt idx="1">
                  <c:v>43002.6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C-42D0-B44F-62B962C2B3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098368149595699E-3"/>
                  <c:y val="7.8606814901376731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3 179</a:t>
                    </a:r>
                    <a:endParaRPr lang="kk-KZ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2C-42D0-B44F-62B962C2B3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C-42D0-B44F-62B962C2B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(бекіт.)</c:v>
                </c:pt>
                <c:pt idx="1">
                  <c:v>2022 жыл (нақт.)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32617</c:v>
                </c:pt>
                <c:pt idx="1">
                  <c:v>30143.3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2C-42D0-B44F-62B962C2B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066560"/>
        <c:axId val="202076544"/>
      </c:barChart>
      <c:catAx>
        <c:axId val="202066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2076544"/>
        <c:crosses val="autoZero"/>
        <c:auto val="1"/>
        <c:lblAlgn val="ctr"/>
        <c:lblOffset val="100"/>
        <c:noMultiLvlLbl val="0"/>
      </c:catAx>
      <c:valAx>
        <c:axId val="20207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2066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618"/>
          <c:y val="0.71104413345205775"/>
          <c:w val="0.25318273248456491"/>
          <c:h val="0.16117182335625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71E-2"/>
          <c:y val="0.15048211263120495"/>
          <c:w val="0.94610937251366301"/>
          <c:h val="0.66810547127417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en-US" baseline="0" dirty="0" smtClean="0"/>
                      <a:t> 223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DD-4F81-BA8D-57C6514AC5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194</a:t>
                    </a:r>
                    <a:r>
                      <a:rPr lang="en-US" baseline="0" dirty="0" smtClean="0"/>
                      <a:t> 623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 жоспар)</c:v>
                </c:pt>
                <c:pt idx="1">
                  <c:v>2023 жыл (болжам)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162223</c:v>
                </c:pt>
                <c:pt idx="1">
                  <c:v>194623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113</a:t>
                    </a:r>
                    <a:r>
                      <a:rPr lang="en-US" baseline="0" dirty="0" smtClean="0"/>
                      <a:t> 967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DD-4F81-BA8D-57C6514AC545}"/>
                </c:ext>
              </c:extLst>
            </c:dLbl>
            <c:dLbl>
              <c:idx val="1"/>
              <c:layout>
                <c:manualLayout>
                  <c:x val="1.22476770034188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194</a:t>
                    </a:r>
                    <a:r>
                      <a:rPr lang="en-US" baseline="0" dirty="0" smtClean="0"/>
                      <a:t> 623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 жоспар)</c:v>
                </c:pt>
                <c:pt idx="1">
                  <c:v>2023 жыл (болжам)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113967</c:v>
                </c:pt>
                <c:pt idx="1">
                  <c:v>194623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Трансферттер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r>
                      <a:rPr lang="en-US" baseline="0" dirty="0" smtClean="0"/>
                      <a:t> 256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DD-4F81-BA8D-57C6514AC5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жыл (нақт. жоспар)</c:v>
                </c:pt>
                <c:pt idx="1">
                  <c:v>2023 жыл (болжам)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48256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203713920"/>
        <c:axId val="203728000"/>
      </c:barChart>
      <c:catAx>
        <c:axId val="20371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3728000"/>
        <c:crosses val="autoZero"/>
        <c:auto val="1"/>
        <c:lblAlgn val="ctr"/>
        <c:lblOffset val="100"/>
        <c:noMultiLvlLbl val="0"/>
      </c:catAx>
      <c:valAx>
        <c:axId val="2037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3713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0.06948</cdr:x>
      <cdr:y>0.0097</cdr:y>
    </cdr:from>
    <cdr:to>
      <cdr:x>0.43388</cdr:x>
      <cdr:y>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90352" y="1050384"/>
          <a:ext cx="3096344" cy="27174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bg1">
              <a:lumMod val="85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0.06948</cdr:x>
      <cdr:y>0.0097</cdr:y>
    </cdr:from>
    <cdr:to>
      <cdr:x>0.43388</cdr:x>
      <cdr:y>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90352" y="1050384"/>
          <a:ext cx="3096344" cy="27174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bg1">
              <a:lumMod val="85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0.08428</cdr:x>
      <cdr:y>0.0097</cdr:y>
    </cdr:from>
    <cdr:to>
      <cdr:x>0.44868</cdr:x>
      <cdr:y>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16155" y="26617"/>
          <a:ext cx="3096289" cy="27174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bg1">
              <a:lumMod val="85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prstClr val="white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0.5496</cdr:x>
      <cdr:y>0.11623</cdr:y>
    </cdr:from>
    <cdr:to>
      <cdr:x>0.82209</cdr:x>
      <cdr:y>0.34119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899635" y="159024"/>
          <a:ext cx="941830" cy="3077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36 292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0.36458</cdr:x>
      <cdr:y>0.46336</cdr:y>
    </cdr:from>
    <cdr:to>
      <cdr:x>0.86843</cdr:x>
      <cdr:y>0.68832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1260140" y="633944"/>
          <a:ext cx="1741483" cy="307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      7158       30 313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0.70833</cdr:x>
      <cdr:y>0.17828</cdr:y>
    </cdr:from>
    <cdr:to>
      <cdr:x>0.98082</cdr:x>
      <cdr:y>0.36878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60" y="288036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15 353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0.53483</cdr:y>
    </cdr:from>
    <cdr:to>
      <cdr:x>0.95999</cdr:x>
      <cdr:y>0.72533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2376263" y="864091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13415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0.68914</cdr:x>
      <cdr:y>0.43526</cdr:y>
    </cdr:from>
    <cdr:to>
      <cdr:x>1</cdr:x>
      <cdr:y>0.62576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2309498" y="703225"/>
          <a:ext cx="10417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93 916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0.63792</cdr:x>
      <cdr:y>0.14374</cdr:y>
    </cdr:from>
    <cdr:to>
      <cdr:x>0.94879</cdr:x>
      <cdr:y>0.33424</cdr:y>
    </cdr:to>
    <cdr:sp macro="" textlink="">
      <cdr:nvSpPr>
        <cdr:cNvPr id="3" name="TextBox 22"/>
        <cdr:cNvSpPr txBox="1"/>
      </cdr:nvSpPr>
      <cdr:spPr>
        <a:xfrm xmlns:a="http://schemas.openxmlformats.org/drawingml/2006/main">
          <a:off x="2137868" y="232238"/>
          <a:ext cx="10417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114 945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0.21486</cdr:x>
      <cdr:y>0.07575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0" y="0"/>
          <a:ext cx="187220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b="1" dirty="0" smtClean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b="1" dirty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0.87743</cdr:x>
      <cdr:y>0.21874</cdr:y>
    </cdr:from>
    <cdr:to>
      <cdr:x>0.98237</cdr:x>
      <cdr:y>0.37551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23224" y="1246411"/>
          <a:ext cx="959571" cy="89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0" y="-62068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0.63946</cdr:x>
      <cdr:y>0.02362</cdr:y>
    </cdr:from>
    <cdr:to>
      <cdr:x>0.97559</cdr:x>
      <cdr:y>0.14173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72132" y="142876"/>
          <a:ext cx="292895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0.55912</cdr:x>
      <cdr:y>0.00637</cdr:y>
    </cdr:from>
    <cdr:to>
      <cdr:x>0.8465</cdr:x>
      <cdr:y>0.14059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12569" y="36289"/>
          <a:ext cx="2627803" cy="76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арбалармен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сурдо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тифлоқұралдармен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(1 243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0.77397</cdr:x>
      <cdr:y>0.16597</cdr:y>
    </cdr:from>
    <cdr:to>
      <cdr:x>0.95435</cdr:x>
      <cdr:y>0.32394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077223" y="945615"/>
          <a:ext cx="1649395" cy="90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Протездік-ортопедиялық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бұйымдармен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(1 400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0.28534</cdr:x>
      <cdr:y>0.01936</cdr:y>
    </cdr:from>
    <cdr:to>
      <cdr:x>0.54152</cdr:x>
      <cdr:y>0.08971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609166" y="110311"/>
          <a:ext cx="2342510" cy="40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Инватакси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қызметін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дамыту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</cdr:x>
      <cdr:y>0</cdr:y>
    </cdr:from>
    <cdr:to>
      <cdr:x>0.73202</cdr:x>
      <cdr:y>0.10505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07306" y="0"/>
          <a:ext cx="2428893" cy="64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0.02367</cdr:x>
      <cdr:y>0.3343</cdr:y>
    </cdr:from>
    <cdr:to>
      <cdr:x>0.26379</cdr:x>
      <cdr:y>0.5218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216402" y="1904697"/>
          <a:ext cx="2195657" cy="1068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ts val="1500"/>
            </a:lnSpc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Үйде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тәрбиеленетін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оқытылатын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материалдық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(225 </a:t>
          </a:r>
          <a:r>
            <a:rPr lang="ru-RU" sz="1400" b="1" i="1" smtClean="0">
              <a:latin typeface="Times New Roman" pitchFamily="18" charset="0"/>
              <a:cs typeface="Times New Roman" pitchFamily="18" charset="0"/>
            </a:rPr>
            <a:t>адам)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0.77293</cdr:x>
      <cdr:y>0.50232</cdr:y>
    </cdr:from>
    <cdr:to>
      <cdr:x>1</cdr:x>
      <cdr:y>0.8388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7067673" y="2861990"/>
          <a:ext cx="2076328" cy="1917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Міндетті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гигиеналық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құралдармен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көмекшінің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ымдау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маманының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қызметтеріне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(8 894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 flipV="1">
          <a:off x="-107504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0.31516</cdr:y>
    </cdr:from>
    <cdr:to>
      <cdr:x>0.25198</cdr:x>
      <cdr:y>0.58363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-215008" y="1928826"/>
          <a:ext cx="2249918" cy="16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>
          <a:off x="-107504" y="-40466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0.07552</cdr:x>
      <cdr:y>0.09822</cdr:y>
    </cdr:from>
    <cdr:to>
      <cdr:x>0.32524</cdr:x>
      <cdr:y>0.23138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90588" y="559610"/>
          <a:ext cx="2283440" cy="758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ts val="1400"/>
            </a:lnSpc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Үкіметтік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ұйымдарда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тапсырысты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орналастыру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0.02489</cdr:x>
      <cdr:y>0.72158</cdr:y>
    </cdr:from>
    <cdr:to>
      <cdr:x>0.29915</cdr:x>
      <cdr:y>0.84658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227606" y="4111204"/>
          <a:ext cx="2507834" cy="712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Мүгедектерді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санаторлық-курорттық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емдеуге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               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(8 972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0.19056</cdr:x>
      <cdr:y>0.9189</cdr:y>
    </cdr:from>
    <cdr:to>
      <cdr:x>0.85836</cdr:x>
      <cdr:y>0.97953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1742481" y="5235467"/>
          <a:ext cx="6106392" cy="3454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</cdr:x>
      <cdr:y>0.91634</cdr:y>
    </cdr:from>
    <cdr:to>
      <cdr:x>0.77962</cdr:x>
      <cdr:y>0.98192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304257" y="5220865"/>
          <a:ext cx="4824558" cy="373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kk-KZ" dirty="0">
              <a:solidFill>
                <a:srgbClr val="FFFFFF"/>
              </a:solidFill>
              <a:latin typeface="Calibri" pitchFamily="34" charset="0"/>
            </a:rPr>
            <a:t>АСТАНА</a:t>
          </a:r>
          <a:r>
            <a:rPr lang="ru-RU" dirty="0">
              <a:solidFill>
                <a:schemeClr val="bg1"/>
              </a:solidFill>
            </a:rPr>
            <a:t> ҚАЛАСЫНЫҢ АЗАМАТТЫҚ БЮДЖЕТІ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0.7857</cdr:x>
      <cdr:y>0.48722</cdr:y>
    </cdr:from>
    <cdr:to>
      <cdr:x>0.96853</cdr:x>
      <cdr:y>0.67772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633119" y="787170"/>
          <a:ext cx="6127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1 952</a:t>
          </a:r>
        </a:p>
      </cdr:txBody>
    </cdr:sp>
  </cdr:relSizeAnchor>
  <cdr:relSizeAnchor xmlns:cdr="http://schemas.openxmlformats.org/drawingml/2006/chartDrawing">
    <cdr:from>
      <cdr:x>0.80911</cdr:x>
      <cdr:y>0.12348</cdr:y>
    </cdr:from>
    <cdr:to>
      <cdr:x>0.95952</cdr:x>
      <cdr:y>0.31398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711560" y="199499"/>
          <a:ext cx="50406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204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3652-B2BC-4558-9D8B-352F222772A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0589-4F06-45EE-A720-073D73DDF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6794E-4AD2-4707-ABD8-0E483B71DBE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9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0589-4F06-45EE-A720-073D73DDF17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4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EC64-8FFC-4311-B2F2-73BA6EE8F781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2CC9-C786-4571-806E-DAAA0EE6C67F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E44F-FF41-4095-A8C4-9E4CF1376A79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42D-4E82-471E-A5CE-9132E7A9D674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8FF-09E8-4411-83AC-0CC27F77B0FB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697F-1D57-41B8-A163-28D2177CBE0C}" type="datetime1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1882-BC0E-4899-B32C-3FA8E822867B}" type="datetime1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3F26-BCD0-4DE6-9152-A032FF6A7731}" type="datetime1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5D8D-02CD-4B88-B9E6-898074418874}" type="datetime1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E52-843A-4ABE-A217-2231C351922D}" type="datetime1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AE9-A696-46B8-A32D-DECE0F253E36}" type="datetime1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127A-DCB2-4AE3-933D-653ABCDCDD65}" type="datetime1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hart" Target="../charts/chart2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612" y="132342"/>
            <a:ext cx="53973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АСТАНА Қ</a:t>
            </a:r>
            <a:r>
              <a:rPr lang="kk-KZ" sz="3200" dirty="0" smtClean="0"/>
              <a:t>АЛАСЫНЫҢ                    </a:t>
            </a:r>
            <a:r>
              <a:rPr lang="kk-KZ" sz="2800" dirty="0" smtClean="0"/>
              <a:t>2023-2025 жылдарға </a:t>
            </a:r>
            <a:r>
              <a:rPr lang="kk-KZ" sz="2800" dirty="0"/>
              <a:t>арналған </a:t>
            </a:r>
            <a:r>
              <a:rPr lang="kk-KZ" sz="3200" dirty="0"/>
              <a:t>АЗАМАТТЫҚ БЮДЖЕТІ</a:t>
            </a:r>
            <a:endParaRPr lang="ru-RU" sz="32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0610" y="416313"/>
            <a:ext cx="4359382" cy="2448272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495089" y="1700808"/>
            <a:ext cx="5397390" cy="2448272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40610" y="3002082"/>
            <a:ext cx="4359382" cy="2448272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3495088" y="4298788"/>
            <a:ext cx="5397390" cy="2448272"/>
          </a:xfrm>
          <a:prstGeom prst="homePlat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423122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5716" y="6413921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ҚАЛАСЫНЫҢ </a:t>
            </a:r>
            <a:r>
              <a:rPr lang="ru-RU" sz="1600" dirty="0" smtClean="0">
                <a:solidFill>
                  <a:schemeClr val="bg1"/>
                </a:solidFill>
              </a:rPr>
              <a:t>АЗАМАТТЫҚ БЮДЖЕТІ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106" y="449322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ЖИЫНТЫҚ ШЫҒЫНДАР КӨЛЕМІНІҢ СЕРПІНІ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391" y="4504744"/>
            <a:ext cx="504056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2023 </a:t>
            </a:r>
            <a:r>
              <a:rPr lang="ru-RU" sz="1400" dirty="0" err="1">
                <a:solidFill>
                  <a:prstClr val="black"/>
                </a:solidFill>
              </a:rPr>
              <a:t>жылға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бюджет </a:t>
            </a:r>
            <a:r>
              <a:rPr lang="ru-RU" sz="1400" dirty="0" err="1" smtClean="0">
                <a:solidFill>
                  <a:prstClr val="black"/>
                </a:solidFill>
              </a:rPr>
              <a:t>болжамы</a:t>
            </a:r>
            <a:r>
              <a:rPr lang="ru-RU" sz="1400" dirty="0" smtClean="0">
                <a:solidFill>
                  <a:prstClr val="black"/>
                </a:solidFill>
              </a:rPr>
              <a:t> 194 623,0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млн.теңгені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құрап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оқушылар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контингентінің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өсуі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жеке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бақшаларда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мемлекеттік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тапсырыстың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және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қосымша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білім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берудің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ұлғаюы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есебінен</a:t>
            </a:r>
            <a:r>
              <a:rPr lang="ru-RU" sz="1400" dirty="0">
                <a:solidFill>
                  <a:prstClr val="black"/>
                </a:solidFill>
              </a:rPr>
              <a:t> 2022 </a:t>
            </a:r>
            <a:r>
              <a:rPr lang="ru-RU" sz="1400" dirty="0" err="1">
                <a:solidFill>
                  <a:prstClr val="black"/>
                </a:solidFill>
              </a:rPr>
              <a:t>жылғы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бюджетке</a:t>
            </a:r>
            <a:r>
              <a:rPr lang="ru-RU" sz="1400" dirty="0" smtClean="0">
                <a:solidFill>
                  <a:prstClr val="black"/>
                </a:solidFill>
              </a:rPr>
              <a:t> 19,9%-</a:t>
            </a:r>
            <a:r>
              <a:rPr lang="ru-RU" sz="1400" dirty="0" err="1" smtClean="0">
                <a:solidFill>
                  <a:prstClr val="black"/>
                </a:solidFill>
              </a:rPr>
              <a:t>ға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өсті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7099"/>
            <a:ext cx="3490785" cy="1612877"/>
            <a:chOff x="5525717" y="1046531"/>
            <a:chExt cx="3490785" cy="1518373"/>
          </a:xfrm>
        </p:grpSpPr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prstClr val="black"/>
                  </a:solidFill>
                </a:rPr>
                <a:t>Мектепке</a:t>
              </a:r>
              <a:r>
                <a:rPr lang="ru-RU" sz="1400" dirty="0">
                  <a:solidFill>
                    <a:prstClr val="black"/>
                  </a:solidFill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</a:rPr>
                <a:t>дейінгі</a:t>
              </a:r>
              <a:r>
                <a:rPr lang="ru-RU" sz="1400" dirty="0">
                  <a:solidFill>
                    <a:prstClr val="black"/>
                  </a:solidFill>
                </a:rPr>
                <a:t> </a:t>
              </a:r>
              <a:r>
                <a:rPr lang="ru-RU" sz="1400" dirty="0" err="1">
                  <a:solidFill>
                    <a:prstClr val="black"/>
                  </a:solidFill>
                </a:rPr>
                <a:t>білім</a:t>
              </a:r>
              <a:r>
                <a:rPr lang="ru-RU" sz="1400" dirty="0">
                  <a:solidFill>
                    <a:prstClr val="black"/>
                  </a:solidFill>
                </a:rPr>
                <a:t> беру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3"/>
            <a:ext cx="3670630" cy="1898643"/>
            <a:chOff x="5540040" y="2762935"/>
            <a:chExt cx="3670630" cy="17018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633149" cy="1448202"/>
              <a:chOff x="5632660" y="1014235"/>
              <a:chExt cx="3633149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3360156042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72471" y="1245009"/>
                <a:ext cx="1193338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     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89032" y="1661547"/>
                <a:ext cx="1369273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          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</a:rPr>
                <a:t>Орта </a:t>
              </a:r>
              <a:r>
                <a:rPr lang="ru-RU" sz="1400" dirty="0" err="1">
                  <a:solidFill>
                    <a:prstClr val="black"/>
                  </a:solidFill>
                </a:rPr>
                <a:t>білім</a:t>
              </a:r>
              <a:r>
                <a:rPr lang="ru-RU" sz="1400" dirty="0">
                  <a:solidFill>
                    <a:prstClr val="black"/>
                  </a:solidFill>
                </a:rPr>
                <a:t> беру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26141" y="3990232"/>
            <a:ext cx="3600400" cy="1766023"/>
            <a:chOff x="5520359" y="4540746"/>
            <a:chExt cx="3600400" cy="1569222"/>
          </a:xfrm>
        </p:grpSpPr>
        <p:sp>
          <p:nvSpPr>
            <p:cNvPr id="29" name="TextBox 28"/>
            <p:cNvSpPr txBox="1"/>
            <p:nvPr/>
          </p:nvSpPr>
          <p:spPr>
            <a:xfrm>
              <a:off x="5632352" y="4540746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prstClr val="black"/>
                  </a:solidFill>
                </a:rPr>
                <a:t>ТТжКО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13234" y="860389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707728856"/>
              </p:ext>
            </p:extLst>
          </p:nvPr>
        </p:nvGraphicFramePr>
        <p:xfrm>
          <a:off x="5580112" y="1052736"/>
          <a:ext cx="345638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4117847818"/>
              </p:ext>
            </p:extLst>
          </p:nvPr>
        </p:nvGraphicFramePr>
        <p:xfrm>
          <a:off x="5442152" y="4305243"/>
          <a:ext cx="3456383" cy="161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950" y="63761"/>
            <a:ext cx="8749554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БІЛІМ </a:t>
            </a:r>
            <a:r>
              <a:rPr lang="ru-RU" dirty="0" smtClean="0">
                <a:solidFill>
                  <a:schemeClr val="bg1"/>
                </a:solidFill>
              </a:rPr>
              <a:t>САЛАСЫН </a:t>
            </a:r>
            <a:r>
              <a:rPr lang="ru-RU" dirty="0">
                <a:solidFill>
                  <a:schemeClr val="bg1"/>
                </a:solidFill>
              </a:rPr>
              <a:t>ҚАРЖЫЛАНДЫРУ </a:t>
            </a: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5515500"/>
              </p:ext>
            </p:extLst>
          </p:nvPr>
        </p:nvGraphicFramePr>
        <p:xfrm>
          <a:off x="107505" y="605778"/>
          <a:ext cx="5184575" cy="390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023436677"/>
              </p:ext>
            </p:extLst>
          </p:nvPr>
        </p:nvGraphicFramePr>
        <p:xfrm>
          <a:off x="5519369" y="2816530"/>
          <a:ext cx="3351287" cy="161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4964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55097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645509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>
                <a:solidFill>
                  <a:schemeClr val="bg1"/>
                </a:solidFill>
              </a:rPr>
              <a:t>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Білім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саласын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қаржыландыру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16807"/>
              </p:ext>
            </p:extLst>
          </p:nvPr>
        </p:nvGraphicFramePr>
        <p:xfrm>
          <a:off x="94866" y="669177"/>
          <a:ext cx="9049135" cy="583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223,3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623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701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477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59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Оның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ішінде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62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дейінгі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292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473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251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Мектепке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дейінгі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ұйымдарда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орналастыру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24 561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орындық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96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БАҚ, 4 802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орындық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38 мини-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орталық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26185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орындық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262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балабақша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сондай-ақ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3-6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жастан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бастап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балаларды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мектепке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дейінгі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тәрбиемен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оқытумен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1 500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жаңа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орынға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қамтуды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қамтамасыз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етуге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9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Орта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742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174,5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945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664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140 747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Қаржыландыру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197 189 бала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бар 91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мектепті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3 754 бала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бар 5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дарынды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мектепті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1 119 бала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бар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мүмкіндігі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шектеулі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балаларға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арнайы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түзету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мектеп-интернатын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мұғалімдердің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жалақысы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ғимараттарды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76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қосымша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1 455,3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3 983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594,4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6 824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қосымша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ұйымдарын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ғимараттарды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9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7724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>
                <a:solidFill>
                  <a:schemeClr val="bg1"/>
                </a:solidFill>
              </a:rPr>
              <a:t>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Білім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саласын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қаржыландыру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44289"/>
              </p:ext>
            </p:extLst>
          </p:nvPr>
        </p:nvGraphicFramePr>
        <p:xfrm>
          <a:off x="94866" y="669177"/>
          <a:ext cx="9049135" cy="590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Онык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ішінде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Оқулықтарды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сатып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жеткізу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407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18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ЖОО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ұйымдарында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мамандар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179,6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236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5 353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645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</a:rPr>
                        <a:t>6 474 студент контингенті бар 8 мемлекеттік колледжді ұстау, 6 622 орындық 15 жеке колледжде мемлекеттік білім беру тапсырысын орналастыру (ЕТҚ, коммуналдық қызметтер, жеке колледждердің мемлекеттік тапсырысы, тамақтану, өзге де шығыстар), 14 және жоғары оқу орындарында мемлекеттік тапсырысты орналастыруға, 1 949 студент.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37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қамсыздандыру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оңалту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1 767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243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354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оңалту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орталығын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6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түзету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кабинетін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де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), 69 бала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бар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үйін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139 шт.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бірл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., 5 психолог-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медициналық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педагогикалық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консультацияны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де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Күндізгі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нысанындағы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алушыларды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қолдау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- 8 800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бірл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15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асқан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жетім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балалар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(ЖОО) – 66,0 млн.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теңге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;- 15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жастан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асқан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аз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қамтылған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отбасылардан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шыққан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15 396 бала (ЖОО) - 57,7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млн.теңге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6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98911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АСТАНА ҚАЛАСЫНЫҢ АЗАМАТТЫҚ БЮДЖЕТІ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</a:rPr>
              <a:t>Білім </a:t>
            </a:r>
            <a:r>
              <a:rPr lang="kk-KZ" dirty="0" smtClean="0">
                <a:solidFill>
                  <a:schemeClr val="bg1"/>
                </a:solidFill>
              </a:rPr>
              <a:t>саласын </a:t>
            </a:r>
            <a:r>
              <a:rPr lang="kk-KZ" dirty="0">
                <a:solidFill>
                  <a:schemeClr val="bg1"/>
                </a:solidFill>
              </a:rPr>
              <a:t>қаржыландыру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07285"/>
              </p:ext>
            </p:extLst>
          </p:nvPr>
        </p:nvGraphicFramePr>
        <p:xfrm>
          <a:off x="-1526" y="444646"/>
          <a:ext cx="9145526" cy="605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Онык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ішінде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ЖБ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95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Нәтижелі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жұмыспен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қамтуды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дамыту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бағдарламасы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кадрларды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қайта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объектілерін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кепілдік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беруі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жағдайында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ұлғайтуға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– 2 915 студент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жалғастырушы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қабылдауға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стипендия (1050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);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17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Ведомстволық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бағыныстағы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мекемелерінің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852,9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572,8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750,8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303,8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52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249,1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207,2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057,1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106,3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олимпиадаларын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өткізу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мекемелерге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грант беру, 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10 АЕК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шамамен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630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баланың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қамқорлығында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қамқоршыларына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ай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сайынғы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төлемдер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75 АЕК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шамамен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65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асырап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асырап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алғаны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біржолғы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ақшалай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төлеу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беруді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жаңғырту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" КММ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1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3495"/>
              </p:ext>
            </p:extLst>
          </p:nvPr>
        </p:nvGraphicFramePr>
        <p:xfrm>
          <a:off x="107950" y="621282"/>
          <a:ext cx="8856537" cy="5947109"/>
        </p:xfrm>
        <a:graphic>
          <a:graphicData uri="http://schemas.openxmlformats.org/drawingml/2006/table">
            <a:tbl>
              <a:tblPr/>
              <a:tblGrid>
                <a:gridCol w="259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БАРЛЫҒЫ,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24 467,1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21 629,9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20 690,1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22 391,3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Республикалық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бюджеттен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трансферттер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6 187,8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Ұлттық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қордан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трансферттер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2 409,2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Жергілікті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бюджет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15 870,0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21 629,9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20 690,1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22 391,3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Жергілікті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өкілетті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органдардың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шешімі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4 897,3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3 987,0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4 266,1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пен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төлемдердің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30-дан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астам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түрін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көрсетуге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көмекпен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қамтылғандар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130 829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152 566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152 566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152 566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70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Мүгедектерді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қолдау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5 891,1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5 717,4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5 240,5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6 215,8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Санаторийлік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курорттық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емдеу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протездік-ортопедиялық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бұйымдармен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сурдо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тифло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құралдарымен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кресло-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арбалармен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гигиеналық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құралдармен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қамтамасыз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ету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жеке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көмекшінің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қызметтеріне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ымдау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тілі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маманының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қызметтеріне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Инватакси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дамытуға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т. 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Мүмкіндігі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шектеулі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тұлғалар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26 730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Мүгедек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балалар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92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қамтылған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балаларға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атаулы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кепілдендірілген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пакеттер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көрсету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2 017,1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2 026,1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2 027,9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Атаулы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2 017,1 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(24 500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көзделген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саланың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ведомстволық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бағынысты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мекемелерін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ұстауға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6 590,1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7 457,9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7 139,7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7 467,3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мекеменің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қызметін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қамтамасыз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ету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жалпы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ЕТҚ-4,2 млрд.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теңге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жалпы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дана. саны –1 647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бірлік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алушылар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контингенті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шамамен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136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мың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711" name="TextBox 3"/>
          <p:cNvSpPr txBox="1">
            <a:spLocks noChangeArrowheads="1"/>
          </p:cNvSpPr>
          <p:nvPr/>
        </p:nvSpPr>
        <p:spPr bwMode="auto">
          <a:xfrm>
            <a:off x="107950" y="0"/>
            <a:ext cx="8856537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Халықты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әлеуметтік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қорғау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саласын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қаржыландыру</a:t>
            </a:r>
            <a:r>
              <a:rPr lang="ru-RU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27712" name="TextBox 4"/>
          <p:cNvSpPr txBox="1">
            <a:spLocks noChangeArrowheads="1"/>
          </p:cNvSpPr>
          <p:nvPr/>
        </p:nvSpPr>
        <p:spPr bwMode="auto">
          <a:xfrm>
            <a:off x="8328025" y="333375"/>
            <a:ext cx="996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568389"/>
            <a:ext cx="6084676" cy="2896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714" name="TextBox 6"/>
          <p:cNvSpPr txBox="1">
            <a:spLocks noChangeArrowheads="1"/>
          </p:cNvSpPr>
          <p:nvPr/>
        </p:nvSpPr>
        <p:spPr bwMode="auto">
          <a:xfrm>
            <a:off x="2195736" y="6568390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АСТАНА ҚАЛАСЫНЫҢ АЗАМАТТЫҚ БЮДЖЕТІ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0310-452D-44BD-82AC-01EB53393D8D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66209"/>
              </p:ext>
            </p:extLst>
          </p:nvPr>
        </p:nvGraphicFramePr>
        <p:xfrm>
          <a:off x="222250" y="615950"/>
          <a:ext cx="8814245" cy="5978214"/>
        </p:xfrm>
        <a:graphic>
          <a:graphicData uri="http://schemas.openxmlformats.org/drawingml/2006/table">
            <a:tbl>
              <a:tblPr/>
              <a:tblGrid>
                <a:gridCol w="247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Жұмыспен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қамту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бағдарламасын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асыруға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4 395,2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2 248,7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2 364,2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Қоғамдық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жұмыстар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2055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Жұмыссыздарды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қайта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207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адамға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Жастар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тәжірибесін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ортақ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қаржыландыру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қатысушылар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саны 579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жастар тәжірибесінің ұзақтығы – 12 ай;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бағдарлау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жұмысы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бос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орын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жәрмеңкесін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өткізу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органның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күрделі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Автокөлік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пен оргтехника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алуға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Тұрғын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көмегі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Тұрғын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көмегін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алушылар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саны-892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төлемдердің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орташа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мөлшері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1 867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теңгені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құрайды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Атаулы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алушыларды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телевизиялық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приставкалармен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қамтамасыз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ету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Телевизиялық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абоненттік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жалғамамен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қамтамасыз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ету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жалғаманың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15 000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төлемдерді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есептеу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жөніндегі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үшін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екінші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деңгейдегі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банктерге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аударылған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сомалардың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0,2-0,6%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мөлшеріндегі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төлемдерге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5" name="TextBox 3"/>
          <p:cNvSpPr txBox="1">
            <a:spLocks noChangeArrowheads="1"/>
          </p:cNvSpPr>
          <p:nvPr/>
        </p:nvSpPr>
        <p:spPr bwMode="auto">
          <a:xfrm>
            <a:off x="222250" y="0"/>
            <a:ext cx="8814245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Халықты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әлеуметтік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қорғау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саласын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қаржыландыру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706" name="TextBox 4"/>
          <p:cNvSpPr txBox="1">
            <a:spLocks noChangeArrowheads="1"/>
          </p:cNvSpPr>
          <p:nvPr/>
        </p:nvSpPr>
        <p:spPr bwMode="auto">
          <a:xfrm>
            <a:off x="8328025" y="332656"/>
            <a:ext cx="996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1" y="6469125"/>
            <a:ext cx="6192688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708" name="TextBox 6"/>
          <p:cNvSpPr txBox="1">
            <a:spLocks noChangeArrowheads="1"/>
          </p:cNvSpPr>
          <p:nvPr/>
        </p:nvSpPr>
        <p:spPr bwMode="auto">
          <a:xfrm>
            <a:off x="2267743" y="6492874"/>
            <a:ext cx="5400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5123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B87A2-8CEE-4CD5-A9EA-EAF5496936BE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539750" y="0"/>
            <a:ext cx="7777163" cy="692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Астана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қаласы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мәслихатының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шешімі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бойынша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2023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жылға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жеке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санаттағы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азаматтарға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әлеуметтік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көмек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көрсету</a:t>
            </a:r>
            <a:endParaRPr lang="ru-RU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79388" y="6092825"/>
            <a:ext cx="8713787" cy="754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5150" y="6489700"/>
            <a:ext cx="6697663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421" name="TextBox 32"/>
          <p:cNvSpPr txBox="1">
            <a:spLocks noChangeArrowheads="1"/>
          </p:cNvSpPr>
          <p:nvPr/>
        </p:nvSpPr>
        <p:spPr bwMode="auto">
          <a:xfrm>
            <a:off x="2195513" y="6524625"/>
            <a:ext cx="576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ҚАЛАСЫНЫҢ АЗАМАТТЫҚ БЮДЖЕТІ</a:t>
            </a:r>
          </a:p>
        </p:txBody>
      </p:sp>
      <p:sp>
        <p:nvSpPr>
          <p:cNvPr id="56325" name="Номер слайда 4"/>
          <p:cNvSpPr txBox="1">
            <a:spLocks noGrp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17C8DC90-58FD-4ECE-A171-8E5A824729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16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На  2021 год предусмотрено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3 711,1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Calibri" pitchFamily="34" charset="0"/>
              </a:rPr>
              <a:t>млн. тенге</a:t>
            </a:r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Шестиугольник 37"/>
          <p:cNvSpPr/>
          <p:nvPr/>
        </p:nvSpPr>
        <p:spPr bwMode="auto">
          <a:xfrm>
            <a:off x="1494266" y="1390344"/>
            <a:ext cx="1872754" cy="139058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42" name="Шестиугольник 41"/>
          <p:cNvSpPr/>
          <p:nvPr/>
        </p:nvSpPr>
        <p:spPr bwMode="auto">
          <a:xfrm>
            <a:off x="1494266" y="2852936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Шестиугольник 42"/>
          <p:cNvSpPr/>
          <p:nvPr/>
        </p:nvSpPr>
        <p:spPr bwMode="auto">
          <a:xfrm>
            <a:off x="3339500" y="2379365"/>
            <a:ext cx="2273300" cy="171946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Шестиугольник 44"/>
          <p:cNvSpPr/>
          <p:nvPr/>
        </p:nvSpPr>
        <p:spPr bwMode="auto">
          <a:xfrm>
            <a:off x="5507833" y="1455713"/>
            <a:ext cx="1872479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Шестиугольник 45"/>
          <p:cNvSpPr/>
          <p:nvPr/>
        </p:nvSpPr>
        <p:spPr bwMode="auto">
          <a:xfrm>
            <a:off x="5507558" y="2895873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Шестиугольник 46"/>
          <p:cNvSpPr/>
          <p:nvPr/>
        </p:nvSpPr>
        <p:spPr bwMode="auto">
          <a:xfrm>
            <a:off x="3491954" y="908720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" name="Шестиугольник 47"/>
          <p:cNvSpPr/>
          <p:nvPr/>
        </p:nvSpPr>
        <p:spPr bwMode="auto">
          <a:xfrm>
            <a:off x="2649523" y="4264025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Шестиугольник 48"/>
          <p:cNvSpPr/>
          <p:nvPr/>
        </p:nvSpPr>
        <p:spPr bwMode="auto">
          <a:xfrm>
            <a:off x="4601553" y="4264025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3634581" y="2410023"/>
            <a:ext cx="158749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2023 </a:t>
            </a:r>
            <a:r>
              <a:rPr lang="ru-RU" sz="1300" b="1" i="1" dirty="0" err="1" smtClean="0">
                <a:solidFill>
                  <a:schemeClr val="bg1"/>
                </a:solidFill>
                <a:latin typeface="Calibri" pitchFamily="34" charset="0"/>
              </a:rPr>
              <a:t>жылға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                       4 226,2 млн. </a:t>
            </a:r>
            <a:r>
              <a:rPr lang="ru-RU" sz="1300" b="1" i="1" dirty="0" err="1" smtClean="0">
                <a:solidFill>
                  <a:schemeClr val="bg1"/>
                </a:solidFill>
                <a:latin typeface="Calibri" pitchFamily="34" charset="0"/>
              </a:rPr>
              <a:t>теңге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Calibri" pitchFamily="34" charset="0"/>
              </a:rPr>
              <a:t>қарастырылды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13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46"/>
          <p:cNvSpPr>
            <a:spLocks noChangeArrowheads="1"/>
          </p:cNvSpPr>
          <p:nvPr/>
        </p:nvSpPr>
        <p:spPr bwMode="auto">
          <a:xfrm>
            <a:off x="3613149" y="3499395"/>
            <a:ext cx="1738050" cy="50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dirty="0" err="1" smtClean="0">
                <a:solidFill>
                  <a:schemeClr val="bg1"/>
                </a:solidFill>
                <a:latin typeface="Calibri" pitchFamily="34" charset="0"/>
              </a:rPr>
              <a:t>Көмектің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 30-дан </a:t>
            </a:r>
            <a:r>
              <a:rPr lang="ru-RU" sz="1300" b="1" i="1" dirty="0" err="1" smtClean="0">
                <a:solidFill>
                  <a:schemeClr val="bg1"/>
                </a:solidFill>
                <a:latin typeface="Calibri" pitchFamily="34" charset="0"/>
              </a:rPr>
              <a:t>астам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Calibri" pitchFamily="34" charset="0"/>
              </a:rPr>
              <a:t>түрі</a:t>
            </a:r>
            <a:endParaRPr lang="ru-RU" sz="13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Прямоугольник 41"/>
          <p:cNvSpPr>
            <a:spLocks noChangeArrowheads="1"/>
          </p:cNvSpPr>
          <p:nvPr/>
        </p:nvSpPr>
        <p:spPr bwMode="auto">
          <a:xfrm>
            <a:off x="3727573" y="992643"/>
            <a:ext cx="13484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71"/>
          <p:cNvSpPr>
            <a:spLocks noChangeArrowheads="1"/>
          </p:cNvSpPr>
          <p:nvPr/>
        </p:nvSpPr>
        <p:spPr bwMode="auto">
          <a:xfrm>
            <a:off x="3361814" y="1390344"/>
            <a:ext cx="20028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Азаматтардың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жеңілдікті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санаттарын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тасымалдау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               1 513,0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 млн.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теңге</a:t>
            </a:r>
            <a:endParaRPr lang="ru-RU" sz="1100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r>
              <a:rPr lang="kk-KZ" sz="1100" b="1" i="1" dirty="0" smtClean="0">
                <a:solidFill>
                  <a:srgbClr val="1F497D"/>
                </a:solidFill>
                <a:latin typeface="Calibri" pitchFamily="34" charset="0"/>
              </a:rPr>
              <a:t>142 467 адам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5940152" y="1466511"/>
            <a:ext cx="965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11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Прямоугольник 72"/>
          <p:cNvSpPr>
            <a:spLocks noChangeArrowheads="1"/>
          </p:cNvSpPr>
          <p:nvPr/>
        </p:nvSpPr>
        <p:spPr bwMode="auto">
          <a:xfrm>
            <a:off x="5680558" y="1828355"/>
            <a:ext cx="14691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Оқу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грпанттары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107,4 млн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.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теңге</a:t>
            </a:r>
            <a:endParaRPr lang="ru-RU" sz="1100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r>
              <a:rPr lang="kk-KZ" sz="1100" b="1" i="1" dirty="0" smtClean="0">
                <a:solidFill>
                  <a:srgbClr val="1F497D"/>
                </a:solidFill>
                <a:latin typeface="Calibri" pitchFamily="34" charset="0"/>
              </a:rPr>
              <a:t>185 адам</a:t>
            </a:r>
            <a:endParaRPr lang="ru-RU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2" name="Прямоугольник 57"/>
          <p:cNvSpPr>
            <a:spLocks noChangeArrowheads="1"/>
          </p:cNvSpPr>
          <p:nvPr/>
        </p:nvSpPr>
        <p:spPr bwMode="auto">
          <a:xfrm>
            <a:off x="5680557" y="2986439"/>
            <a:ext cx="158749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Дәрі-дәрмекпен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қамтамасыз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ету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36,1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теңге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5738136" y="3760301"/>
            <a:ext cx="14115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alibri" pitchFamily="34" charset="0"/>
              </a:rPr>
              <a:t>1 833 </a:t>
            </a:r>
            <a:r>
              <a:rPr lang="ru-RU" sz="1100" b="1" i="1" dirty="0" err="1" smtClean="0">
                <a:solidFill>
                  <a:srgbClr val="C00000"/>
                </a:solidFill>
                <a:latin typeface="Calibri" pitchFamily="34" charset="0"/>
              </a:rPr>
              <a:t>адам</a:t>
            </a:r>
            <a:endParaRPr lang="ru-RU" sz="11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2170" y="3044279"/>
            <a:ext cx="1331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Санаторлық-курорттық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емдеу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403,4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теңге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5" name="Прямоугольник 44"/>
          <p:cNvSpPr>
            <a:spLocks noChangeArrowheads="1"/>
          </p:cNvSpPr>
          <p:nvPr/>
        </p:nvSpPr>
        <p:spPr bwMode="auto">
          <a:xfrm>
            <a:off x="1835150" y="3913311"/>
            <a:ext cx="1258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2 266  </a:t>
            </a:r>
            <a:r>
              <a:rPr lang="ru-RU" sz="1200" b="1" i="1" dirty="0" err="1" smtClean="0">
                <a:solidFill>
                  <a:srgbClr val="C00000"/>
                </a:solidFill>
                <a:latin typeface="Calibri" pitchFamily="34" charset="0"/>
              </a:rPr>
              <a:t>адам</a:t>
            </a:r>
            <a:endParaRPr lang="ru-RU" sz="1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2790259" y="4539452"/>
            <a:ext cx="165215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Атаулы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күндерге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әлеуметтік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көмек</a:t>
            </a:r>
            <a:r>
              <a:rPr lang="ru-RU" sz="1100" b="1" i="1" dirty="0">
                <a:solidFill>
                  <a:srgbClr val="1F497D"/>
                </a:solidFill>
              </a:rPr>
              <a:t> </a:t>
            </a:r>
            <a:r>
              <a:rPr lang="ru-RU" sz="1100" b="1" i="1" dirty="0" smtClean="0">
                <a:solidFill>
                  <a:srgbClr val="1F497D"/>
                </a:solidFill>
              </a:rPr>
              <a:t>               1 615,8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млн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.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теңг</a:t>
            </a:r>
            <a:r>
              <a:rPr lang="ru-RU" sz="1300" b="1" i="1" dirty="0" err="1" smtClean="0">
                <a:solidFill>
                  <a:srgbClr val="1F497D"/>
                </a:solidFill>
                <a:latin typeface="Calibri" pitchFamily="34" charset="0"/>
              </a:rPr>
              <a:t>е</a:t>
            </a:r>
            <a:endParaRPr lang="ru-RU" sz="13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7" name="Прямоугольник 44"/>
          <p:cNvSpPr>
            <a:spLocks noChangeArrowheads="1"/>
          </p:cNvSpPr>
          <p:nvPr/>
        </p:nvSpPr>
        <p:spPr bwMode="auto">
          <a:xfrm>
            <a:off x="2987224" y="5170394"/>
            <a:ext cx="1258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117 076  </a:t>
            </a:r>
            <a:r>
              <a:rPr lang="ru-RU" sz="1200" b="1" i="1" dirty="0" err="1" smtClean="0">
                <a:solidFill>
                  <a:srgbClr val="C00000"/>
                </a:solidFill>
                <a:latin typeface="Calibri" pitchFamily="34" charset="0"/>
              </a:rPr>
              <a:t>адам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4711853" y="4709412"/>
            <a:ext cx="16521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Тіс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протездеу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>
                <a:solidFill>
                  <a:srgbClr val="000000"/>
                </a:solidFill>
                <a:latin typeface="Calibri" pitchFamily="34" charset="0"/>
              </a:rPr>
              <a:t>және</a:t>
            </a:r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санация</a:t>
            </a: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</a:rPr>
              <a:t>382,5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теңге</a:t>
            </a:r>
            <a:endParaRPr lang="ru-RU" sz="1100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3 000 </a:t>
            </a:r>
            <a:r>
              <a:rPr lang="ru-RU" sz="1100" b="1" i="1" dirty="0" err="1" smtClean="0">
                <a:solidFill>
                  <a:srgbClr val="1F497D"/>
                </a:solidFill>
                <a:latin typeface="Calibri" pitchFamily="34" charset="0"/>
              </a:rPr>
              <a:t>адам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9" name="Прямоугольник 44"/>
          <p:cNvSpPr>
            <a:spLocks noChangeArrowheads="1"/>
          </p:cNvSpPr>
          <p:nvPr/>
        </p:nvSpPr>
        <p:spPr bwMode="auto">
          <a:xfrm>
            <a:off x="4908819" y="4388373"/>
            <a:ext cx="12582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alibri" pitchFamily="34" charset="0"/>
              </a:rPr>
              <a:t>3 000  </a:t>
            </a:r>
            <a:r>
              <a:rPr lang="ru-RU" sz="1100" b="1" i="1" dirty="0" err="1" smtClean="0">
                <a:solidFill>
                  <a:srgbClr val="C00000"/>
                </a:solidFill>
                <a:latin typeface="Calibri" pitchFamily="34" charset="0"/>
              </a:rPr>
              <a:t>адам</a:t>
            </a:r>
            <a:endParaRPr lang="ru-RU" sz="11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55777" y="1455713"/>
            <a:ext cx="14169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Қатты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отынды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сатып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алуға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және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коммуналдық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қызметтерге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ақы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төлеуге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әлеуметтік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көмек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167,9 млн.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теңге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               2 122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адам</a:t>
            </a:r>
            <a:endParaRPr lang="ru-RU" sz="11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19340"/>
              </p:ext>
            </p:extLst>
          </p:nvPr>
        </p:nvGraphicFramePr>
        <p:xfrm>
          <a:off x="-36513" y="1160463"/>
          <a:ext cx="9144001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3563938" y="3122341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5 717,4 </a:t>
            </a:r>
          </a:p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жоспарланды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48038" y="2852738"/>
            <a:ext cx="2376487" cy="2447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88" y="420688"/>
            <a:ext cx="8785225" cy="739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Орталықтандырылған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мүгедектер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базасының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мәліметтері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бойынша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елордада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30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000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тұрады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оның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ішінде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7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188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балалар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.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Мүмкіндігі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шектеулі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адамдарды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әлеуметтік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қолдауға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C0504D">
                    <a:lumMod val="75000"/>
                  </a:srgbClr>
                </a:solidFill>
              </a:rPr>
              <a:t>2023 </a:t>
            </a:r>
            <a:r>
              <a:rPr lang="ru-RU" sz="1400" dirty="0" err="1">
                <a:solidFill>
                  <a:srgbClr val="C0504D">
                    <a:lumMod val="75000"/>
                  </a:srgbClr>
                </a:solidFill>
              </a:rPr>
              <a:t>жылға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</a:rPr>
              <a:t> 5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  млрд.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717,4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млн. </a:t>
            </a:r>
            <a:r>
              <a:rPr lang="ru-RU" sz="1400" b="1" dirty="0" err="1">
                <a:solidFill>
                  <a:srgbClr val="C0504D">
                    <a:lumMod val="75000"/>
                  </a:srgbClr>
                </a:solidFill>
              </a:rPr>
              <a:t>теңге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400" dirty="0" err="1" smtClean="0">
                <a:solidFill>
                  <a:srgbClr val="C0504D">
                    <a:lumMod val="75000"/>
                  </a:srgbClr>
                </a:solidFill>
              </a:rPr>
              <a:t>қарастырылған</a:t>
            </a:r>
            <a:r>
              <a:rPr lang="ru-RU" sz="1400" dirty="0" smtClean="0">
                <a:solidFill>
                  <a:srgbClr val="C0504D">
                    <a:lumMod val="75000"/>
                  </a:srgbClr>
                </a:solidFill>
              </a:rPr>
              <a:t>.</a:t>
            </a:r>
            <a:endParaRPr lang="ru-RU" sz="105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179388" y="-26988"/>
            <a:ext cx="8785225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FFFF"/>
                </a:solidFill>
              </a:rPr>
              <a:t>Мүгедектерді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rgbClr val="FFFFFF"/>
                </a:solidFill>
              </a:rPr>
              <a:t>әлеуметтік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rgbClr val="FFFFFF"/>
                </a:solidFill>
              </a:rPr>
              <a:t>қолдауға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rgbClr val="FFFFFF"/>
                </a:solidFill>
              </a:rPr>
              <a:t>бағытталған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rgbClr val="FFFFFF"/>
                </a:solidFill>
              </a:rPr>
              <a:t>шығыстар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53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E9A15-12A6-43DF-AC1C-ADDC7877712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80071" y="1666461"/>
            <a:ext cx="675905" cy="4056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70471" y="2559271"/>
            <a:ext cx="792088" cy="3600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3599304"/>
            <a:ext cx="756084" cy="807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57754" y="5279737"/>
            <a:ext cx="695804" cy="2374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58412" y="5085184"/>
            <a:ext cx="648072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96552" y="2433989"/>
            <a:ext cx="112372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24523" y="1869267"/>
            <a:ext cx="642877" cy="2563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4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49768"/>
              </p:ext>
            </p:extLst>
          </p:nvPr>
        </p:nvGraphicFramePr>
        <p:xfrm>
          <a:off x="179511" y="620688"/>
          <a:ext cx="8856984" cy="6260535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6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22 322,9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16 883,3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16 921,9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15 997,6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Республикалық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бюджеттен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трансферттер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4 281,5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Ұлттық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қордан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трансферттер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Жергілікті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бюджет 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16 810,8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16 883,3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16 921,9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15 997,6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кадрларының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біліктілігін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арттыру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оларды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қайта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даярлау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Кадрлардың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біліктілігін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арттыруға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қайта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даярлауға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Жақын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алыс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шетел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клиникаларында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кадрларының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тағылымдамалары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мамандарын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ел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оқыту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Халыққа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иммундық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профилактика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жүргізу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үшін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вакциналарды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иммундық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биологиялық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препараттарды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орталықтандырылған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4 039,8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2 513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2 532,3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2 532,3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Халыққа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иммундық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профилактика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жүргізу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үшін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вакциналарды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Жергілікті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өкілді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органдардың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шешімі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дәрілік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заттармен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қамтамасыз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етуге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1 096,3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Сирек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аурулар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дәрілік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препараттарды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маңызы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бар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алуға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4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 сақтау саласының ведомстволық бағынысты мекемелерінің қызметін қамтамасыз ету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1 396,7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1 477,6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1 543,2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1 654,6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Мамандандырылған сәби үйі, Медициналық колледж, Арнайы медициналық қамсыздандыру базасы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2" name="TextBox 3"/>
          <p:cNvSpPr txBox="1">
            <a:spLocks noChangeArrowheads="1"/>
          </p:cNvSpPr>
          <p:nvPr/>
        </p:nvSpPr>
        <p:spPr bwMode="auto">
          <a:xfrm>
            <a:off x="179511" y="0"/>
            <a:ext cx="8856984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Денсаулық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сақтау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саласын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қаржыландыру</a:t>
            </a:r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7393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600371"/>
            <a:ext cx="612008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395" name="TextBox 6"/>
          <p:cNvSpPr txBox="1">
            <a:spLocks noChangeArrowheads="1"/>
          </p:cNvSpPr>
          <p:nvPr/>
        </p:nvSpPr>
        <p:spPr bwMode="auto">
          <a:xfrm>
            <a:off x="1979712" y="6600370"/>
            <a:ext cx="561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>
                <a:solidFill>
                  <a:schemeClr val="bg1"/>
                </a:solidFill>
              </a:rPr>
              <a:t> ҚАЛАСЫНЫҢ АЗАМАТТЫҚ БЮДЖЕТІ</a:t>
            </a:r>
          </a:p>
        </p:txBody>
      </p:sp>
      <p:sp>
        <p:nvSpPr>
          <p:cNvPr id="5739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89356-9670-47F4-A798-35C2CDE60E1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3254"/>
              </p:ext>
            </p:extLst>
          </p:nvPr>
        </p:nvGraphicFramePr>
        <p:xfrm>
          <a:off x="179513" y="675542"/>
          <a:ext cx="8784976" cy="5663889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Автономды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жылытуға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(6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нысан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1 991,3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Автономды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жылыту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бал.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объектілерді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"Наркология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психотерапия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орталығы"ШЖҚ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МКК;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ШЖҚ "№3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көпбейінді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балалар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ауруханасы"МКК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ШЖҚ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фтизиопульмонология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орталығы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 МКК;            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ШЖ</a:t>
                      </a:r>
                      <a:r>
                        <a:rPr kumimoji="0" lang="kk-K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дағы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"№2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көпбейінді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аурухана"МКК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ШЖҚ "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жедел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жәрдем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станциясы"МКК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"№12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емхана"ШЖҚ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МКК.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Ведомстволық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бағыныстағы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күрделі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10 838,4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8 242,5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8 683,3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7 592,7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жабдықтар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күрделі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жөндеу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жүргізуге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Салауатты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өмір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салтын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насихаттау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салауатты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өмір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салтын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насихаттау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іс-шаралар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өткізу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ЖИТС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алдын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күрес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жөніндегі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іс-шаралар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"ЖИТС-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алдын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оған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қарсы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күрес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жөніндегі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орталығы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 МКҚК-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тапсырысты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орналастыруға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Санитарлық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автокөлікті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лизингтік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төлемдерді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өтеу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1 075,4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қаржы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лизингі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шарттарында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жедел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жәрдем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станциясы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үшін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санитариялық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автокөлікті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алуға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саласындағы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ақпараттық-талдау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сақтауды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дамыту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орталығы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саласындағы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статистикалық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деректерді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өңдеу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жөніндегі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411" name="TextBox 3"/>
          <p:cNvSpPr txBox="1">
            <a:spLocks noChangeArrowheads="1"/>
          </p:cNvSpPr>
          <p:nvPr/>
        </p:nvSpPr>
        <p:spPr bwMode="auto">
          <a:xfrm>
            <a:off x="179513" y="0"/>
            <a:ext cx="878497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Денсаулық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сақтау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саласын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қаржыландыру</a:t>
            </a:r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8412" name="TextBox 4"/>
          <p:cNvSpPr txBox="1">
            <a:spLocks noChangeArrowheads="1"/>
          </p:cNvSpPr>
          <p:nvPr/>
        </p:nvSpPr>
        <p:spPr bwMode="auto">
          <a:xfrm>
            <a:off x="8316913" y="332656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5976664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414" name="TextBox 6"/>
          <p:cNvSpPr txBox="1">
            <a:spLocks noChangeArrowheads="1"/>
          </p:cNvSpPr>
          <p:nvPr/>
        </p:nvSpPr>
        <p:spPr bwMode="auto">
          <a:xfrm>
            <a:off x="1979712" y="6381328"/>
            <a:ext cx="532859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5841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AF5E8-3AEA-4085-8EA7-26CC146655E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865067" y="3234748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97873" y="2005390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747316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5" y="6506424"/>
            <a:ext cx="568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АСТАНА </a:t>
            </a:r>
            <a:r>
              <a:rPr lang="ru-RU" dirty="0">
                <a:solidFill>
                  <a:schemeClr val="bg1"/>
                </a:solidFill>
              </a:rPr>
              <a:t>ҚАЛАСЫНЫҢ АЗАМАТТЫҚ БЮДЖЕТІ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СТРАТЕГИЯЛЫҚ ЖӘНЕ БЮДЖЕТТІК ЖОСПАРЛАУДЫҢ ӨЗАРА БАЙЛАНЫСЫ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532" y="125137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АСТАНА </a:t>
            </a:r>
            <a:r>
              <a:rPr lang="ru-RU" sz="1600" dirty="0"/>
              <a:t>ҚАЛАСЫН 2050 ЖЫЛҒА ДЕЙІН ДАМЫТУ СТРАТЕГИЯСЫ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7873" y="2474893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2021-2025 </a:t>
            </a:r>
            <a:r>
              <a:rPr lang="kk-KZ" sz="1600" dirty="0"/>
              <a:t>ЖЫЛДАРҒА АРНАЛҒАН </a:t>
            </a:r>
            <a:r>
              <a:rPr lang="ru-RU" sz="1600" dirty="0"/>
              <a:t>АСТАНА</a:t>
            </a:r>
            <a:r>
              <a:rPr lang="kk-KZ" sz="1600" dirty="0" smtClean="0"/>
              <a:t> </a:t>
            </a:r>
            <a:r>
              <a:rPr lang="kk-KZ" sz="1600" dirty="0"/>
              <a:t>ҚАЛАСЫН ДАМЫТУ БАҒДАРЛАМАСЫ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3951" y="382736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АСТАНА ҚАЛАСЫНЫҢ </a:t>
            </a:r>
            <a:r>
              <a:rPr lang="ru-RU" sz="1600" dirty="0" smtClean="0"/>
              <a:t>2023-2025 </a:t>
            </a:r>
            <a:r>
              <a:rPr lang="ru-RU" sz="1600" dirty="0"/>
              <a:t>ЖЫЛДАРҒА АРНАЛҒАН БЮДЖЕТІ</a:t>
            </a: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3346138" y="1020303"/>
            <a:ext cx="435011" cy="144064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325" y="2832465"/>
            <a:ext cx="22973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/>
              <a:t>Астананы</a:t>
            </a:r>
            <a:r>
              <a:rPr lang="ru-RU" sz="1400" i="1" dirty="0"/>
              <a:t> </a:t>
            </a:r>
            <a:r>
              <a:rPr lang="ru-RU" sz="1400" i="1" dirty="0" err="1"/>
              <a:t>дамытудың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ұзақ</a:t>
            </a:r>
            <a:r>
              <a:rPr lang="ru-RU" sz="1400" i="1" dirty="0"/>
              <a:t> </a:t>
            </a:r>
            <a:r>
              <a:rPr lang="ru-RU" sz="1400" i="1" dirty="0" err="1"/>
              <a:t>мерзімді</a:t>
            </a:r>
            <a:r>
              <a:rPr lang="ru-RU" sz="1400" i="1" dirty="0"/>
              <a:t> </a:t>
            </a:r>
            <a:r>
              <a:rPr lang="ru-RU" sz="1400" i="1" dirty="0" err="1"/>
              <a:t>бағыттарын</a:t>
            </a:r>
            <a:r>
              <a:rPr lang="ru-RU" sz="1400" i="1" dirty="0"/>
              <a:t>, </a:t>
            </a:r>
            <a:r>
              <a:rPr lang="ru-RU" sz="1400" i="1" dirty="0" err="1"/>
              <a:t>қалалық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/>
              <a:t>қоғамдық</a:t>
            </a:r>
            <a:r>
              <a:rPr lang="ru-RU" sz="1400" i="1" dirty="0"/>
              <a:t> </a:t>
            </a:r>
            <a:r>
              <a:rPr lang="ru-RU" sz="1400" i="1" dirty="0" err="1"/>
              <a:t>өмірдің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салаларын</a:t>
            </a:r>
            <a:r>
              <a:rPr lang="ru-RU" sz="1400" i="1" dirty="0"/>
              <a:t> </a:t>
            </a:r>
            <a:r>
              <a:rPr lang="ru-RU" sz="1400" i="1" dirty="0" err="1"/>
              <a:t>трансформациялау</a:t>
            </a:r>
            <a:r>
              <a:rPr lang="ru-RU" sz="1400" i="1" dirty="0"/>
              <a:t> </a:t>
            </a:r>
            <a:r>
              <a:rPr lang="ru-RU" sz="1400" i="1" dirty="0" err="1"/>
              <a:t>көрінісін</a:t>
            </a:r>
            <a:r>
              <a:rPr lang="ru-RU" sz="1400" i="1" dirty="0"/>
              <a:t> </a:t>
            </a:r>
            <a:r>
              <a:rPr lang="ru-RU" sz="1400" i="1" dirty="0" err="1"/>
              <a:t>айқындайды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03867" y="4024777"/>
            <a:ext cx="260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/>
              <a:t>Нақты</a:t>
            </a:r>
            <a:r>
              <a:rPr lang="ru-RU" sz="1400" i="1" dirty="0"/>
              <a:t> </a:t>
            </a:r>
            <a:r>
              <a:rPr lang="ru-RU" sz="1400" i="1" dirty="0" err="1"/>
              <a:t>жобаларға</a:t>
            </a:r>
            <a:r>
              <a:rPr lang="ru-RU" sz="1400" i="1" dirty="0"/>
              <a:t>, </a:t>
            </a:r>
            <a:r>
              <a:rPr lang="ru-RU" sz="1400" i="1" dirty="0" err="1"/>
              <a:t>іс-шараларға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даму </a:t>
            </a:r>
            <a:r>
              <a:rPr lang="ru-RU" sz="1400" i="1" dirty="0" err="1"/>
              <a:t>индикаторларына</a:t>
            </a:r>
            <a:r>
              <a:rPr lang="ru-RU" sz="1400" i="1" dirty="0"/>
              <a:t> </a:t>
            </a:r>
            <a:r>
              <a:rPr lang="ru-RU" sz="1400" i="1" dirty="0" err="1"/>
              <a:t>байланыстыра</a:t>
            </a:r>
            <a:r>
              <a:rPr lang="ru-RU" sz="1400" i="1" dirty="0"/>
              <a:t> </a:t>
            </a:r>
            <a:r>
              <a:rPr lang="ru-RU" sz="1400" i="1" dirty="0" err="1"/>
              <a:t>отырып</a:t>
            </a:r>
            <a:r>
              <a:rPr lang="ru-RU" sz="1400" i="1" dirty="0"/>
              <a:t>, Орта </a:t>
            </a:r>
            <a:r>
              <a:rPr lang="ru-RU" sz="1400" i="1" dirty="0" err="1"/>
              <a:t>мерзімді</a:t>
            </a:r>
            <a:r>
              <a:rPr lang="ru-RU" sz="1400" i="1" dirty="0"/>
              <a:t> </a:t>
            </a:r>
            <a:r>
              <a:rPr lang="ru-RU" sz="1400" i="1" dirty="0" err="1"/>
              <a:t>кезеңге</a:t>
            </a:r>
            <a:r>
              <a:rPr lang="ru-RU" sz="1400" i="1" dirty="0"/>
              <a:t> </a:t>
            </a:r>
            <a:r>
              <a:rPr lang="ru-RU" sz="1400" i="1" dirty="0" err="1"/>
              <a:t>арналған</a:t>
            </a:r>
            <a:r>
              <a:rPr lang="ru-RU" sz="1400" i="1" dirty="0"/>
              <a:t> </a:t>
            </a:r>
            <a:r>
              <a:rPr lang="ru-RU" sz="1400" i="1" dirty="0" err="1"/>
              <a:t>стратегиялық</a:t>
            </a:r>
            <a:r>
              <a:rPr lang="ru-RU" sz="1400" i="1" dirty="0"/>
              <a:t> </a:t>
            </a:r>
            <a:r>
              <a:rPr lang="ru-RU" sz="1400" i="1" dirty="0" err="1"/>
              <a:t>пайымды</a:t>
            </a:r>
            <a:r>
              <a:rPr lang="ru-RU" sz="1400" i="1" dirty="0"/>
              <a:t> </a:t>
            </a:r>
            <a:r>
              <a:rPr lang="ru-RU" sz="1400" i="1" dirty="0" err="1"/>
              <a:t>іске</a:t>
            </a:r>
            <a:r>
              <a:rPr lang="ru-RU" sz="1400" i="1" dirty="0"/>
              <a:t> </a:t>
            </a:r>
            <a:r>
              <a:rPr lang="ru-RU" sz="1400" i="1" dirty="0" err="1"/>
              <a:t>асырудың</a:t>
            </a:r>
            <a:r>
              <a:rPr lang="ru-RU" sz="1400" i="1" dirty="0"/>
              <a:t> </a:t>
            </a:r>
            <a:r>
              <a:rPr lang="ru-RU" sz="1400" i="1" dirty="0" err="1"/>
              <a:t>жолдары</a:t>
            </a:r>
            <a:r>
              <a:rPr lang="ru-RU" sz="1400" i="1" dirty="0"/>
              <a:t> мен </a:t>
            </a:r>
            <a:r>
              <a:rPr lang="ru-RU" sz="1400" i="1" dirty="0" err="1"/>
              <a:t>тетіктерін</a:t>
            </a:r>
            <a:r>
              <a:rPr lang="ru-RU" sz="1400" i="1" dirty="0"/>
              <a:t> </a:t>
            </a:r>
            <a:r>
              <a:rPr lang="ru-RU" sz="1400" i="1" dirty="0" err="1"/>
              <a:t>нақтылайды</a:t>
            </a:r>
            <a:r>
              <a:rPr lang="ru-RU" sz="1400" i="1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8104" y="5256784"/>
            <a:ext cx="3168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/>
              <a:t>Стратегиялық</a:t>
            </a:r>
            <a:r>
              <a:rPr lang="ru-RU" sz="1400" i="1" dirty="0"/>
              <a:t> даму </a:t>
            </a:r>
            <a:r>
              <a:rPr lang="ru-RU" sz="1400" i="1" dirty="0" err="1"/>
              <a:t>басымдық-тарын</a:t>
            </a:r>
            <a:r>
              <a:rPr lang="ru-RU" sz="1400" i="1" dirty="0"/>
              <a:t> </a:t>
            </a:r>
            <a:r>
              <a:rPr lang="ru-RU" sz="1400" i="1" dirty="0" err="1"/>
              <a:t>негізге</a:t>
            </a:r>
            <a:r>
              <a:rPr lang="ru-RU" sz="1400" i="1" dirty="0"/>
              <a:t> ала </a:t>
            </a:r>
            <a:r>
              <a:rPr lang="ru-RU" sz="1400" i="1" dirty="0" err="1"/>
              <a:t>отырып</a:t>
            </a:r>
            <a:r>
              <a:rPr lang="ru-RU" sz="1400" i="1" dirty="0"/>
              <a:t> </a:t>
            </a:r>
            <a:r>
              <a:rPr lang="ru-RU" sz="1400" i="1" dirty="0" err="1"/>
              <a:t>бөлінген</a:t>
            </a:r>
            <a:r>
              <a:rPr lang="ru-RU" sz="1400" i="1" dirty="0"/>
              <a:t> </a:t>
            </a:r>
            <a:r>
              <a:rPr lang="ru-RU" sz="1400" i="1" dirty="0" err="1"/>
              <a:t>жергілікті</a:t>
            </a:r>
            <a:r>
              <a:rPr lang="ru-RU" sz="1400" i="1" dirty="0"/>
              <a:t> бюджет </a:t>
            </a:r>
            <a:r>
              <a:rPr lang="ru-RU" sz="1400" i="1" dirty="0" err="1"/>
              <a:t>кірістері</a:t>
            </a:r>
            <a:r>
              <a:rPr lang="ru-RU" sz="1400" i="1" dirty="0"/>
              <a:t> мен </a:t>
            </a:r>
            <a:r>
              <a:rPr lang="ru-RU" sz="1400" i="1" dirty="0" err="1"/>
              <a:t>шығыстарының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баптары</a:t>
            </a:r>
            <a:r>
              <a:rPr lang="ru-RU" sz="1400" i="1" dirty="0"/>
              <a:t> </a:t>
            </a:r>
            <a:r>
              <a:rPr lang="ru-RU" sz="1400" i="1" dirty="0" err="1"/>
              <a:t>туралы</a:t>
            </a:r>
            <a:r>
              <a:rPr lang="ru-RU" sz="1400" i="1" dirty="0"/>
              <a:t>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құжат</a:t>
            </a:r>
            <a:endParaRPr lang="ru-RU" sz="1400" i="1" dirty="0"/>
          </a:p>
          <a:p>
            <a:pPr algn="just"/>
            <a:endParaRPr lang="ru-RU" sz="1400" i="1" dirty="0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5963834" y="2177100"/>
            <a:ext cx="435011" cy="158466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510" y="369784"/>
            <a:ext cx="247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Б</a:t>
            </a:r>
            <a:r>
              <a:rPr lang="kk-KZ" sz="1400" b="1" i="1" dirty="0" smtClean="0">
                <a:solidFill>
                  <a:schemeClr val="tx2"/>
                </a:solidFill>
              </a:rPr>
              <a:t>ҰЛ НЕГІЗГЕ НЕ АЛЫНАДЫ?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4170"/>
              </p:ext>
            </p:extLst>
          </p:nvPr>
        </p:nvGraphicFramePr>
        <p:xfrm>
          <a:off x="179513" y="549273"/>
          <a:ext cx="8856984" cy="5700536"/>
        </p:xfrm>
        <a:graphic>
          <a:graphicData uri="http://schemas.openxmlformats.org/drawingml/2006/table">
            <a:tbl>
              <a:tblPr/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5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Тегін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көмектің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кепілдік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берілген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көлемі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шеңберінде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аудандық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маңызы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бар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ауылдың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сақтау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субъектілерінің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халыққа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амбулаториялық-емханалық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көмек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көрсетуі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әскерге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шақырылушылар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тіркелушілерге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көрсетуге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спортшыларға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көрсетуге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228600" marR="0" lvl="0" indent="-22860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Арнайы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балалар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үйі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МКК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балаларна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қ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Covid-19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коронавирустық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инфекциясының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таралуының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алдын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алуға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бағытталған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күрделі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COVID-19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коронавирустық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инфекциясын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алдын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таралуын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болдырмауға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бағытталған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жабдықтар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алуға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Өзгелер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шегінде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емделуге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жіберілетін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науқастардың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құнын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шығыстарға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415" name="TextBox 3"/>
          <p:cNvSpPr txBox="1">
            <a:spLocks noChangeArrowheads="1"/>
          </p:cNvSpPr>
          <p:nvPr/>
        </p:nvSpPr>
        <p:spPr bwMode="auto">
          <a:xfrm>
            <a:off x="179513" y="0"/>
            <a:ext cx="8856984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Денсаулық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сақтау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саласын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қаржыландыру</a:t>
            </a:r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9416" name="TextBox 4"/>
          <p:cNvSpPr txBox="1">
            <a:spLocks noChangeArrowheads="1"/>
          </p:cNvSpPr>
          <p:nvPr/>
        </p:nvSpPr>
        <p:spPr bwMode="auto">
          <a:xfrm>
            <a:off x="8316913" y="2603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309320"/>
            <a:ext cx="583264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18" name="TextBox 6"/>
          <p:cNvSpPr txBox="1">
            <a:spLocks noChangeArrowheads="1"/>
          </p:cNvSpPr>
          <p:nvPr/>
        </p:nvSpPr>
        <p:spPr bwMode="auto">
          <a:xfrm>
            <a:off x="2195736" y="6309320"/>
            <a:ext cx="496855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5941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7B675-2C0A-497B-B92D-5FC690FCEC6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98171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8036497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ЖИЫНТЫҚ ШЫҒЫНДАР КӨЛЕМІНІҢ ДИНАМИКАСЫ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112" y="413837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/>
              <a:t>2023 </a:t>
            </a:r>
            <a:r>
              <a:rPr lang="ru-RU" sz="1400" dirty="0" err="1" smtClean="0"/>
              <a:t>жылға</a:t>
            </a:r>
            <a:r>
              <a:rPr lang="ru-RU" sz="1400" dirty="0" smtClean="0"/>
              <a:t> </a:t>
            </a:r>
            <a:r>
              <a:rPr lang="ru-RU" sz="1400" dirty="0" err="1" smtClean="0"/>
              <a:t>бекітілген</a:t>
            </a:r>
            <a:r>
              <a:rPr lang="ru-RU" sz="1400" dirty="0" smtClean="0"/>
              <a:t> </a:t>
            </a:r>
            <a:r>
              <a:rPr lang="ru-RU" sz="1400" dirty="0" err="1" smtClean="0"/>
              <a:t>жоспар</a:t>
            </a:r>
            <a:r>
              <a:rPr lang="ru-RU" sz="1400" dirty="0" smtClean="0"/>
              <a:t> ЖБ </a:t>
            </a:r>
            <a:r>
              <a:rPr lang="ru-RU" sz="1400" dirty="0" err="1" smtClean="0"/>
              <a:t>есебінен</a:t>
            </a:r>
            <a:r>
              <a:rPr lang="ru-RU" sz="1400" dirty="0" smtClean="0"/>
              <a:t>                               7 388,0 млн. </a:t>
            </a:r>
            <a:r>
              <a:rPr lang="ru-RU" sz="1400" dirty="0" err="1" smtClean="0"/>
              <a:t>теңгені</a:t>
            </a:r>
            <a:r>
              <a:rPr lang="ru-RU" sz="1400" dirty="0" smtClean="0"/>
              <a:t> </a:t>
            </a:r>
            <a:r>
              <a:rPr lang="ru-RU" sz="1400" dirty="0" err="1" smtClean="0"/>
              <a:t>құрды</a:t>
            </a:r>
            <a:r>
              <a:rPr lang="ru-RU" sz="1400" dirty="0" smtClean="0"/>
              <a:t>, 2022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</a:t>
            </a:r>
            <a:r>
              <a:rPr lang="ru-RU" sz="1400" dirty="0" err="1" smtClean="0"/>
              <a:t>нақтыланған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бюджетке</a:t>
            </a:r>
            <a:r>
              <a:rPr lang="ru-RU" sz="1400" dirty="0" smtClean="0"/>
              <a:t> 5 </a:t>
            </a:r>
            <a:r>
              <a:rPr lang="ru-RU" sz="1400" dirty="0" err="1" smtClean="0"/>
              <a:t>есе</a:t>
            </a:r>
            <a:r>
              <a:rPr lang="ru-RU" sz="1400" dirty="0" smtClean="0"/>
              <a:t> </a:t>
            </a:r>
            <a:r>
              <a:rPr lang="ru-RU" sz="1400" dirty="0" err="1" smtClean="0"/>
              <a:t>төмендеу</a:t>
            </a: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476672"/>
            <a:ext cx="3490785" cy="2016225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4072187454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28359" y="1215802"/>
                <a:ext cx="588504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1 157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11055" y="1675979"/>
                <a:ext cx="621360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7 467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492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Абаттандыру</a:t>
              </a:r>
              <a:r>
                <a:rPr lang="ru-RU" sz="1400" dirty="0" smtClean="0"/>
                <a:t> мен </a:t>
              </a:r>
              <a:r>
                <a:rPr lang="ru-RU" sz="1400" dirty="0" err="1" smtClean="0"/>
                <a:t>коммуналдық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шаруашылықты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дамыту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348879"/>
            <a:ext cx="3488407" cy="2058514"/>
            <a:chOff x="5540040" y="2619631"/>
            <a:chExt cx="3488407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2605218473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78185" y="1230786"/>
                <a:ext cx="720080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1 319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78185" y="1649983"/>
                <a:ext cx="720080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4 337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468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Инженерлік-коммуникациялық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90593" y="4202504"/>
            <a:ext cx="3545903" cy="2005903"/>
            <a:chOff x="5520359" y="4460254"/>
            <a:chExt cx="3545903" cy="178237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63198" y="4794424"/>
              <a:ext cx="3503064" cy="1448202"/>
              <a:chOff x="5632660" y="1014235"/>
              <a:chExt cx="3503064" cy="1448202"/>
            </a:xfrm>
          </p:grpSpPr>
          <p:graphicFrame>
            <p:nvGraphicFramePr>
              <p:cNvPr id="26" name="Диаграмма 25"/>
              <p:cNvGraphicFramePr/>
              <p:nvPr>
                <p:extLst>
                  <p:ext uri="{D42A27DB-BD31-4B8C-83A1-F6EECF244321}">
                    <p14:modId xmlns:p14="http://schemas.microsoft.com/office/powerpoint/2010/main" val="3223426657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8473380" y="1208447"/>
                <a:ext cx="662344" cy="27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4 912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25717" y="4460254"/>
              <a:ext cx="3488407" cy="41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/>
                <a:t>Сумен</a:t>
              </a:r>
              <a:r>
                <a:rPr lang="ru-RU" sz="1200" dirty="0"/>
                <a:t> </a:t>
              </a:r>
              <a:r>
                <a:rPr lang="ru-RU" sz="1200" dirty="0" err="1"/>
                <a:t>жабдықтау</a:t>
              </a:r>
              <a:r>
                <a:rPr lang="ru-RU" sz="1200" dirty="0"/>
                <a:t>, су </a:t>
              </a:r>
              <a:r>
                <a:rPr lang="ru-RU" sz="1200" dirty="0" err="1"/>
                <a:t>бұру</a:t>
              </a:r>
              <a:r>
                <a:rPr lang="ru-RU" sz="1200" dirty="0"/>
                <a:t> </a:t>
              </a:r>
              <a:r>
                <a:rPr lang="ru-RU" sz="1200" dirty="0" err="1"/>
                <a:t>жүйелерін</a:t>
              </a:r>
              <a:r>
                <a:rPr lang="ru-RU" sz="1200" dirty="0"/>
                <a:t>, </a:t>
              </a:r>
              <a:r>
                <a:rPr lang="ru-RU" sz="1200" dirty="0" err="1"/>
                <a:t>жылу-энергетикалық</a:t>
              </a:r>
              <a:r>
                <a:rPr lang="ru-RU" sz="1200" dirty="0"/>
                <a:t> </a:t>
              </a:r>
              <a:r>
                <a:rPr lang="ru-RU" sz="1200" dirty="0" err="1"/>
                <a:t>және</a:t>
              </a:r>
              <a:r>
                <a:rPr lang="ru-RU" sz="1200" dirty="0"/>
                <a:t> газ-</a:t>
              </a:r>
              <a:r>
                <a:rPr lang="ru-RU" sz="1200" dirty="0" err="1"/>
                <a:t>көлік</a:t>
              </a:r>
              <a:r>
                <a:rPr lang="ru-RU" sz="1200" dirty="0"/>
                <a:t> </a:t>
              </a:r>
              <a:r>
                <a:rPr lang="ru-RU" sz="1200" dirty="0" err="1"/>
                <a:t>жүйесін</a:t>
              </a:r>
              <a:r>
                <a:rPr lang="ru-RU" sz="1200" dirty="0"/>
                <a:t> </a:t>
              </a:r>
              <a:r>
                <a:rPr lang="ru-RU" sz="1200" dirty="0" err="1"/>
                <a:t>дамыту</a:t>
              </a:r>
              <a:endParaRPr lang="ru-RU" sz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5723" cy="53926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</a:t>
            </a:r>
            <a:r>
              <a:rPr lang="ru-RU" sz="1100" dirty="0" err="1" smtClean="0"/>
              <a:t>теңге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8217696" y="5353471"/>
            <a:ext cx="833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25 120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4949" y="0"/>
            <a:ext cx="8786828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ТҮКШ </a:t>
            </a:r>
            <a:r>
              <a:rPr lang="ru-RU" dirty="0" err="1" smtClean="0"/>
              <a:t>саласын</a:t>
            </a:r>
            <a:r>
              <a:rPr lang="ru-RU" dirty="0" smtClean="0"/>
              <a:t> </a:t>
            </a:r>
            <a:r>
              <a:rPr lang="ru-RU" dirty="0" err="1" smtClean="0"/>
              <a:t>қаржыландыру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44792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4479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2630485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816967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ЖИЫНТЫҚ ШЫҒЫН КӨЛЕМІНІҢ ДИНАМИКАСЫ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/>
              <a:t>2023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</a:t>
            </a:r>
            <a:r>
              <a:rPr lang="ru-RU" sz="1400" dirty="0" err="1" smtClean="0"/>
              <a:t>бекітілген</a:t>
            </a:r>
            <a:r>
              <a:rPr lang="ru-RU" sz="1400" dirty="0" smtClean="0"/>
              <a:t> </a:t>
            </a:r>
            <a:r>
              <a:rPr lang="ru-RU" sz="1400" dirty="0" err="1" smtClean="0"/>
              <a:t>жоспар</a:t>
            </a:r>
            <a:r>
              <a:rPr lang="ru-RU" sz="1400" dirty="0" smtClean="0"/>
              <a:t> 2022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</a:t>
            </a:r>
            <a:r>
              <a:rPr lang="ru-RU" sz="1400" dirty="0" err="1" smtClean="0"/>
              <a:t>нақтыланған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бюджетке</a:t>
            </a:r>
            <a:r>
              <a:rPr lang="ru-RU" sz="1400" dirty="0" smtClean="0"/>
              <a:t> 4,1 </a:t>
            </a:r>
            <a:r>
              <a:rPr lang="ru-RU" sz="1400" dirty="0" err="1" smtClean="0"/>
              <a:t>есеге</a:t>
            </a:r>
            <a:r>
              <a:rPr lang="ru-RU" sz="1400" dirty="0" smtClean="0"/>
              <a:t> </a:t>
            </a:r>
            <a:r>
              <a:rPr lang="ru-RU" sz="1400" dirty="0" err="1" smtClean="0"/>
              <a:t>төмендеумен</a:t>
            </a:r>
            <a:r>
              <a:rPr lang="ru-RU" sz="1400" dirty="0" smtClean="0"/>
              <a:t> ЖБ </a:t>
            </a:r>
            <a:r>
              <a:rPr lang="ru-RU" sz="1400" dirty="0" err="1" smtClean="0"/>
              <a:t>есебінен</a:t>
            </a:r>
            <a:r>
              <a:rPr lang="ru-RU" sz="1400" dirty="0" smtClean="0"/>
              <a:t> 8 683,0 млн. </a:t>
            </a:r>
            <a:r>
              <a:rPr lang="ru-RU" sz="1400" dirty="0" err="1" smtClean="0"/>
              <a:t>теңгені</a:t>
            </a:r>
            <a:r>
              <a:rPr lang="ru-RU" sz="1400" dirty="0" smtClean="0"/>
              <a:t> </a:t>
            </a:r>
            <a:r>
              <a:rPr lang="ru-RU" sz="1400" dirty="0" err="1" smtClean="0"/>
              <a:t>құрды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476672"/>
            <a:ext cx="3490785" cy="2016226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70483" cy="1448202"/>
              <a:chOff x="5632660" y="1014235"/>
              <a:chExt cx="3370483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920850220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91075" y="1215802"/>
                <a:ext cx="61206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1 027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11055" y="1675979"/>
                <a:ext cx="79208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14 866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Тұрғын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құрылысы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234582"/>
            <a:ext cx="3488407" cy="2058514"/>
            <a:chOff x="5540040" y="2619631"/>
            <a:chExt cx="3488407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3829942839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294209" y="1218372"/>
                <a:ext cx="648072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7 452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222201" y="1649983"/>
                <a:ext cx="720080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18 611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Әлеуметтік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саладағы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құрылыс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70723" y="4149080"/>
            <a:ext cx="3493765" cy="1856608"/>
            <a:chOff x="5520359" y="4460254"/>
            <a:chExt cx="3493765" cy="1649714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460254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Әкімшілік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ғимараттар</a:t>
              </a:r>
              <a:r>
                <a:rPr lang="ru-RU" sz="1400" dirty="0" smtClean="0"/>
                <a:t> салу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298239537"/>
              </p:ext>
            </p:extLst>
          </p:nvPr>
        </p:nvGraphicFramePr>
        <p:xfrm>
          <a:off x="5539282" y="4586043"/>
          <a:ext cx="3351287" cy="161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4949" y="0"/>
            <a:ext cx="879559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 smtClean="0"/>
              <a:t>Құрылыс</a:t>
            </a:r>
            <a:r>
              <a:rPr lang="ru-RU" dirty="0" smtClean="0"/>
              <a:t> </a:t>
            </a:r>
            <a:r>
              <a:rPr lang="ru-RU" dirty="0" err="1" smtClean="0"/>
              <a:t>саласын</a:t>
            </a:r>
            <a:r>
              <a:rPr lang="ru-RU" dirty="0" smtClean="0"/>
              <a:t> </a:t>
            </a:r>
            <a:r>
              <a:rPr lang="ru-RU" dirty="0" err="1" smtClean="0"/>
              <a:t>қаржыландыру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77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804" y="6475783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5064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3274788"/>
              </p:ext>
            </p:extLst>
          </p:nvPr>
        </p:nvGraphicFramePr>
        <p:xfrm>
          <a:off x="141226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ЖИЫНТЫҚ ШЫҒЫН КӨЛЕМІНІҢ ДИНАМИКАСЫ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2023 </a:t>
            </a:r>
            <a:r>
              <a:rPr lang="ru-RU" sz="1400" dirty="0" err="1"/>
              <a:t>жылғы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жоспар</a:t>
            </a:r>
            <a:r>
              <a:rPr lang="ru-RU" sz="1400" dirty="0"/>
              <a:t> 2022 </a:t>
            </a:r>
            <a:r>
              <a:rPr lang="ru-RU" sz="1400" dirty="0" err="1"/>
              <a:t>жылғы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/>
              <a:t>бюджетке</a:t>
            </a:r>
            <a:r>
              <a:rPr lang="ru-RU" sz="1400" dirty="0"/>
              <a:t> </a:t>
            </a:r>
            <a:r>
              <a:rPr lang="ru-RU" sz="1400" dirty="0" smtClean="0"/>
              <a:t>2 </a:t>
            </a:r>
            <a:r>
              <a:rPr lang="ru-RU" sz="1400" dirty="0" err="1"/>
              <a:t>есеге</a:t>
            </a:r>
            <a:r>
              <a:rPr lang="ru-RU" sz="1400" dirty="0"/>
              <a:t> </a:t>
            </a:r>
            <a:r>
              <a:rPr lang="ru-RU" sz="1400" dirty="0" err="1"/>
              <a:t>төмендеумен</a:t>
            </a:r>
            <a:r>
              <a:rPr lang="ru-RU" sz="1400" dirty="0"/>
              <a:t> ЖБ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smtClean="0"/>
              <a:t>5 553 млн</a:t>
            </a:r>
            <a:r>
              <a:rPr lang="ru-RU" sz="1400" dirty="0"/>
              <a:t>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 smtClean="0"/>
              <a:t>құрды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64704"/>
            <a:ext cx="3490785" cy="2016225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2665407763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211055" y="1215802"/>
                <a:ext cx="648072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5 553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39047" y="1675979"/>
                <a:ext cx="69336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10 767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Көлік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дамыту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8" y="1088759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</a:t>
            </a:r>
            <a:r>
              <a:rPr lang="ru-RU" sz="1100" dirty="0" err="1" smtClean="0"/>
              <a:t>теңге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948" y="0"/>
            <a:ext cx="869833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 smtClean="0"/>
              <a:t>Көлік</a:t>
            </a:r>
            <a:r>
              <a:rPr lang="ru-RU" dirty="0" smtClean="0"/>
              <a:t> </a:t>
            </a:r>
            <a:r>
              <a:rPr lang="ru-RU" dirty="0" err="1" smtClean="0"/>
              <a:t>саласын</a:t>
            </a:r>
            <a:r>
              <a:rPr lang="ru-RU" dirty="0" smtClean="0"/>
              <a:t> </a:t>
            </a:r>
            <a:r>
              <a:rPr lang="ru-RU" dirty="0" err="1" smtClean="0"/>
              <a:t>қаржыландыру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1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632" y="0"/>
            <a:ext cx="8781291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Көлік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саласын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қаржыландыру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632" y="3846285"/>
            <a:ext cx="44688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1400" dirty="0" smtClean="0"/>
              <a:t>2023 </a:t>
            </a:r>
            <a:r>
              <a:rPr lang="ru-RU" sz="1400" dirty="0" err="1" smtClean="0"/>
              <a:t>жылға</a:t>
            </a:r>
            <a:r>
              <a:rPr lang="ru-RU" sz="1400" dirty="0" smtClean="0"/>
              <a:t> </a:t>
            </a:r>
            <a:r>
              <a:rPr lang="ru-RU" sz="1400" dirty="0" err="1" smtClean="0"/>
              <a:t>арналған</a:t>
            </a:r>
            <a:r>
              <a:rPr lang="ru-RU" sz="1400" dirty="0" smtClean="0"/>
              <a:t> бюджет </a:t>
            </a:r>
            <a:r>
              <a:rPr lang="ru-RU" sz="1400" dirty="0" err="1" smtClean="0"/>
              <a:t>жобасы</a:t>
            </a:r>
            <a:r>
              <a:rPr lang="ru-RU" sz="1400" dirty="0" smtClean="0"/>
              <a:t>                      15 814,8 млн</a:t>
            </a:r>
            <a:r>
              <a:rPr lang="ru-RU" sz="1400" dirty="0"/>
              <a:t>. </a:t>
            </a:r>
            <a:r>
              <a:rPr lang="ru-RU" sz="1400" dirty="0" err="1" smtClean="0"/>
              <a:t>теңгені</a:t>
            </a:r>
            <a:r>
              <a:rPr lang="ru-RU" sz="1400" dirty="0" smtClean="0"/>
              <a:t> </a:t>
            </a:r>
            <a:r>
              <a:rPr lang="ru-RU" sz="1400" dirty="0" err="1" smtClean="0"/>
              <a:t>құрайды</a:t>
            </a:r>
            <a:r>
              <a:rPr lang="ru-RU" sz="1400" dirty="0" smtClean="0"/>
              <a:t>, </a:t>
            </a:r>
            <a:r>
              <a:rPr lang="ru-RU" sz="1400" dirty="0" err="1" smtClean="0"/>
              <a:t>бұл</a:t>
            </a:r>
            <a:r>
              <a:rPr lang="ru-RU" sz="1400" dirty="0" smtClean="0"/>
              <a:t> 2022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</a:t>
            </a:r>
            <a:r>
              <a:rPr lang="ru-RU" sz="1400" dirty="0" err="1" smtClean="0"/>
              <a:t>нақтыланған</a:t>
            </a:r>
            <a:r>
              <a:rPr lang="ru-RU" sz="1400" dirty="0" smtClean="0"/>
              <a:t> бюджет </a:t>
            </a:r>
            <a:r>
              <a:rPr lang="ru-RU" sz="1400" dirty="0" err="1" smtClean="0"/>
              <a:t>деңгейінен</a:t>
            </a:r>
            <a:r>
              <a:rPr lang="ru-RU" sz="1400" dirty="0" smtClean="0"/>
              <a:t> 66,4% </a:t>
            </a:r>
            <a:r>
              <a:rPr lang="ru-RU" sz="1400" dirty="0" err="1" smtClean="0"/>
              <a:t>төмен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5460" y="2276872"/>
            <a:ext cx="425475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Автомобиль </a:t>
            </a:r>
            <a:r>
              <a:rPr lang="ru-RU" sz="1200" dirty="0" err="1" smtClean="0"/>
              <a:t>жолдарының</a:t>
            </a:r>
            <a:r>
              <a:rPr lang="ru-RU" sz="1200" dirty="0" smtClean="0"/>
              <a:t> </a:t>
            </a:r>
            <a:r>
              <a:rPr lang="ru-RU" sz="1200" dirty="0" err="1" smtClean="0"/>
              <a:t>жұмыс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істеуін</a:t>
            </a:r>
            <a:r>
              <a:rPr lang="ru-RU" sz="1200" dirty="0" smtClean="0"/>
              <a:t> </a:t>
            </a:r>
            <a:r>
              <a:rPr lang="ru-RU" sz="1200" dirty="0" err="1" smtClean="0"/>
              <a:t>қамтамасыз</a:t>
            </a:r>
            <a:r>
              <a:rPr lang="ru-RU" sz="1200" dirty="0" smtClean="0"/>
              <a:t> </a:t>
            </a:r>
            <a:r>
              <a:rPr lang="ru-RU" sz="1200" dirty="0" err="1" smtClean="0"/>
              <a:t>ету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81742" y="615850"/>
            <a:ext cx="424847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/>
              <a:t>Әлеуметтік маңызы бар ішкі қатынастар бойынша жолаушылар тасымалдарын субсидиялау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790829" y="3679967"/>
            <a:ext cx="42484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/>
              <a:t>Елді</a:t>
            </a:r>
            <a:r>
              <a:rPr lang="ru-RU" sz="1200" dirty="0" smtClean="0"/>
              <a:t> </a:t>
            </a:r>
            <a:r>
              <a:rPr lang="ru-RU" sz="1200" dirty="0" err="1" smtClean="0"/>
              <a:t>мекендерде</a:t>
            </a:r>
            <a:r>
              <a:rPr lang="ru-RU" sz="1200" dirty="0" smtClean="0"/>
              <a:t> </a:t>
            </a:r>
            <a:r>
              <a:rPr lang="ru-RU" sz="1200" dirty="0" err="1" smtClean="0"/>
              <a:t>жол</a:t>
            </a:r>
            <a:r>
              <a:rPr lang="ru-RU" sz="1200" dirty="0" smtClean="0"/>
              <a:t> </a:t>
            </a:r>
            <a:r>
              <a:rPr lang="ru-RU" sz="1200" dirty="0" err="1" smtClean="0"/>
              <a:t>қозғалысы</a:t>
            </a:r>
            <a:r>
              <a:rPr lang="ru-RU" sz="1200" dirty="0" smtClean="0"/>
              <a:t> </a:t>
            </a:r>
            <a:r>
              <a:rPr lang="ru-RU" sz="1200" dirty="0" err="1" smtClean="0"/>
              <a:t>қауіпсіздігін</a:t>
            </a:r>
            <a:r>
              <a:rPr lang="ru-RU" sz="1200" dirty="0" smtClean="0"/>
              <a:t> </a:t>
            </a:r>
            <a:r>
              <a:rPr lang="ru-RU" sz="1200" dirty="0" err="1" smtClean="0"/>
              <a:t>қамтамасыз</a:t>
            </a:r>
            <a:r>
              <a:rPr lang="ru-RU" sz="1200" dirty="0" smtClean="0"/>
              <a:t> </a:t>
            </a:r>
            <a:r>
              <a:rPr lang="ru-RU" sz="1200" dirty="0" err="1" smtClean="0"/>
              <a:t>ету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74625" y="995363"/>
            <a:ext cx="4468813" cy="36577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67423"/>
              </p:ext>
            </p:extLst>
          </p:nvPr>
        </p:nvGraphicFramePr>
        <p:xfrm>
          <a:off x="187450" y="937365"/>
          <a:ext cx="4468813" cy="326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79512" y="620688"/>
            <a:ext cx="4476751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ЖИЫНТЫҚ ШЫҒЫН КӨЛЕМІНІҢ ДИНАМИКАСЫ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100" dirty="0" smtClean="0"/>
              <a:t>млн. теңге</a:t>
            </a:r>
            <a:endParaRPr lang="ru-RU" sz="11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230013768"/>
              </p:ext>
            </p:extLst>
          </p:nvPr>
        </p:nvGraphicFramePr>
        <p:xfrm>
          <a:off x="4835126" y="1142888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077005248"/>
              </p:ext>
            </p:extLst>
          </p:nvPr>
        </p:nvGraphicFramePr>
        <p:xfrm>
          <a:off x="4775460" y="2636912"/>
          <a:ext cx="4176464" cy="82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19272922"/>
              </p:ext>
            </p:extLst>
          </p:nvPr>
        </p:nvGraphicFramePr>
        <p:xfrm>
          <a:off x="4814605" y="4239221"/>
          <a:ext cx="4176464" cy="82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7312" y="6438556"/>
            <a:ext cx="619268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</p:spTree>
    <p:extLst>
      <p:ext uri="{BB962C8B-B14F-4D97-AF65-F5344CB8AC3E}">
        <p14:creationId xmlns:p14="http://schemas.microsoft.com/office/powerpoint/2010/main" val="13515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66" y="0"/>
            <a:ext cx="894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 smtClean="0"/>
              <a:t>Көлік</a:t>
            </a:r>
            <a:r>
              <a:rPr lang="ru-RU" dirty="0" smtClean="0"/>
              <a:t> </a:t>
            </a:r>
            <a:r>
              <a:rPr lang="ru-RU" dirty="0" err="1" smtClean="0"/>
              <a:t>саласын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жол-көлік</a:t>
            </a:r>
            <a:r>
              <a:rPr lang="ru-RU" dirty="0" smtClean="0"/>
              <a:t> </a:t>
            </a:r>
            <a:r>
              <a:rPr lang="ru-RU" dirty="0" err="1" smtClean="0"/>
              <a:t>инфрақұрылымын</a:t>
            </a:r>
            <a:r>
              <a:rPr lang="ru-RU" dirty="0" smtClean="0"/>
              <a:t> </a:t>
            </a:r>
            <a:r>
              <a:rPr lang="ru-RU" dirty="0" err="1" smtClean="0"/>
              <a:t>дамытуды</a:t>
            </a:r>
            <a:r>
              <a:rPr lang="ru-RU" dirty="0" smtClean="0"/>
              <a:t> </a:t>
            </a:r>
            <a:r>
              <a:rPr lang="ru-RU" dirty="0" err="1" smtClean="0"/>
              <a:t>қаржыландыру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51711"/>
              </p:ext>
            </p:extLst>
          </p:nvPr>
        </p:nvGraphicFramePr>
        <p:xfrm>
          <a:off x="94866" y="680228"/>
          <a:ext cx="8869622" cy="36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47 162,8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18 814,8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14 189,3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14 590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Автомобиль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жолдарының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етуін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16 670,0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5 350,0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5 724,5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6 125,2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Астана қаласы жолдарының орташа, ағымдағы жөнделуін өткізу.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Әлеуметтік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маңызы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бар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ішкі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қатынастар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жолаушылар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тасымалын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субсидиялау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17 099,1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Елорданың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қоғамдық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көлігі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тасымалдаушыларының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шығыстарын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субсидиялау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Елді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мекендерде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қозғалысы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қауіпсіздігін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4 217,3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3 464,8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3 464,8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3 464,8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 қозғалысына қатысушыларды ақпараттандыруға арналған техникалық құралдар кешенін пайдалану(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ITS),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 белгілерін салу; ұсталған көлік құралдарына арналған тұрақтарды ұстау.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6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altLang="ru-RU" dirty="0" err="1" smtClean="0">
                <a:solidFill>
                  <a:schemeClr val="bg1"/>
                </a:solidFill>
                <a:latin typeface="Calibri" pitchFamily="34" charset="0"/>
              </a:rPr>
              <a:t>Қоршаған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ортаны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қорғау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және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табиғатты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пайдалану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саласын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қаржыландыру</a:t>
            </a:r>
            <a:endParaRPr lang="ru-RU" altLang="ru-RU" dirty="0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117799"/>
              </p:ext>
            </p:extLst>
          </p:nvPr>
        </p:nvGraphicFramePr>
        <p:xfrm>
          <a:off x="210666" y="864528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744761"/>
            <a:ext cx="425291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ЖИЫНТЫҚ ШЫҒЫН КӨЛЕМІНІҢ ДИНАМИКАСЫ</a:t>
            </a:r>
            <a:endParaRPr lang="ru-RU" sz="140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1052736"/>
            <a:ext cx="4252913" cy="41044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6" name="TextBox 36"/>
          <p:cNvSpPr txBox="1">
            <a:spLocks noChangeArrowheads="1"/>
          </p:cNvSpPr>
          <p:nvPr/>
        </p:nvSpPr>
        <p:spPr bwMode="auto">
          <a:xfrm>
            <a:off x="3562350" y="1080418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Calibri" pitchFamily="34" charset="0"/>
              </a:rPr>
              <a:t>млн. </a:t>
            </a:r>
            <a:r>
              <a:rPr lang="ru-RU" altLang="ru-RU" sz="1100" dirty="0" err="1" smtClean="0">
                <a:latin typeface="Calibri" pitchFamily="34" charset="0"/>
              </a:rPr>
              <a:t>теңге</a:t>
            </a:r>
            <a:endParaRPr lang="ru-RU" altLang="ru-RU" sz="11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948" y="3987641"/>
            <a:ext cx="42529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indent="361950" algn="just">
              <a:defRPr/>
            </a:pPr>
            <a:r>
              <a:rPr lang="ru-RU" sz="1400" dirty="0" smtClean="0"/>
              <a:t>2023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бюджет </a:t>
            </a:r>
            <a:r>
              <a:rPr lang="ru-RU" sz="1400" dirty="0" err="1" smtClean="0"/>
              <a:t>жобасы</a:t>
            </a:r>
            <a:r>
              <a:rPr lang="ru-RU" sz="1400" dirty="0" smtClean="0"/>
              <a:t> 2 725 млн</a:t>
            </a:r>
            <a:r>
              <a:rPr lang="ru-RU" sz="1400" dirty="0"/>
              <a:t>. </a:t>
            </a:r>
            <a:r>
              <a:rPr lang="ru-RU" sz="1400" dirty="0" err="1" smtClean="0"/>
              <a:t>теңгені</a:t>
            </a:r>
            <a:r>
              <a:rPr lang="ru-RU" sz="1400" dirty="0" smtClean="0"/>
              <a:t> </a:t>
            </a:r>
            <a:r>
              <a:rPr lang="ru-RU" sz="1400" dirty="0" err="1" smtClean="0"/>
              <a:t>құрайды</a:t>
            </a:r>
            <a:r>
              <a:rPr lang="ru-RU" sz="1400" dirty="0" smtClean="0"/>
              <a:t>, </a:t>
            </a:r>
            <a:r>
              <a:rPr lang="ru-RU" sz="1400" dirty="0" err="1" smtClean="0"/>
              <a:t>бұл</a:t>
            </a:r>
            <a:r>
              <a:rPr lang="ru-RU" sz="1400" dirty="0" smtClean="0"/>
              <a:t> 2022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</a:t>
            </a:r>
            <a:r>
              <a:rPr lang="ru-RU" sz="1400" dirty="0" err="1" smtClean="0"/>
              <a:t>нақтыланған</a:t>
            </a:r>
            <a:r>
              <a:rPr lang="ru-RU" sz="1400" dirty="0" smtClean="0"/>
              <a:t> бюджет </a:t>
            </a:r>
            <a:r>
              <a:rPr lang="ru-RU" sz="1400" dirty="0" err="1" smtClean="0"/>
              <a:t>деңгейінен</a:t>
            </a:r>
            <a:r>
              <a:rPr lang="ru-RU" sz="1400" dirty="0" smtClean="0"/>
              <a:t> 11,3 % </a:t>
            </a:r>
            <a:r>
              <a:rPr lang="ru-RU" sz="1400" dirty="0" err="1" smtClean="0"/>
              <a:t>төмен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9946" y="775737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Қоршаған ортаны қорғау іс-шаралары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9" y="2143889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«Жасыл белдеу» құру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4803" y="3728065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Абаттандыру және көгалдандыру</a:t>
            </a:r>
            <a:endParaRPr lang="ru-RU" sz="1200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863573618"/>
              </p:ext>
            </p:extLst>
          </p:nvPr>
        </p:nvGraphicFramePr>
        <p:xfrm>
          <a:off x="4716711" y="2492896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83711852"/>
              </p:ext>
            </p:extLst>
          </p:nvPr>
        </p:nvGraphicFramePr>
        <p:xfrm>
          <a:off x="4752021" y="4107894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4837" y="5271591"/>
            <a:ext cx="43924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/>
              <a:t>Есіл</a:t>
            </a:r>
            <a:r>
              <a:rPr lang="ru-RU" sz="1200" dirty="0" smtClean="0"/>
              <a:t> </a:t>
            </a:r>
            <a:r>
              <a:rPr lang="ru-RU" sz="1200" dirty="0" err="1" smtClean="0"/>
              <a:t>өзенінің</a:t>
            </a:r>
            <a:r>
              <a:rPr lang="ru-RU" sz="1200" dirty="0" smtClean="0"/>
              <a:t> </a:t>
            </a:r>
            <a:r>
              <a:rPr lang="ru-RU" sz="1200" dirty="0" err="1" smtClean="0"/>
              <a:t>кеме</a:t>
            </a:r>
            <a:r>
              <a:rPr lang="ru-RU" sz="1200" dirty="0" smtClean="0"/>
              <a:t> </a:t>
            </a:r>
            <a:r>
              <a:rPr lang="ru-RU" sz="1200" dirty="0" err="1" smtClean="0"/>
              <a:t>жүзетін</a:t>
            </a:r>
            <a:r>
              <a:rPr lang="ru-RU" sz="1200" dirty="0" smtClean="0"/>
              <a:t> </a:t>
            </a:r>
            <a:r>
              <a:rPr lang="ru-RU" sz="1200" dirty="0" err="1" smtClean="0"/>
              <a:t>учаскелерінде</a:t>
            </a:r>
            <a:r>
              <a:rPr lang="ru-RU" sz="1200" dirty="0" smtClean="0"/>
              <a:t> </a:t>
            </a:r>
            <a:r>
              <a:rPr lang="ru-RU" sz="1200" dirty="0" err="1" smtClean="0"/>
              <a:t>жол</a:t>
            </a:r>
            <a:r>
              <a:rPr lang="ru-RU" sz="1200" dirty="0" smtClean="0"/>
              <a:t> </a:t>
            </a:r>
            <a:r>
              <a:rPr lang="ru-RU" sz="1200" dirty="0" err="1" smtClean="0"/>
              <a:t>жұмыстарын</a:t>
            </a:r>
            <a:r>
              <a:rPr lang="ru-RU" sz="1200" dirty="0" smtClean="0"/>
              <a:t> </a:t>
            </a:r>
            <a:r>
              <a:rPr lang="ru-RU" sz="1200" dirty="0" err="1" smtClean="0"/>
              <a:t>өткізу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16" y="5373216"/>
            <a:ext cx="432048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/>
              <a:t>Профилактикалық</a:t>
            </a:r>
            <a:r>
              <a:rPr lang="ru-RU" sz="1200" dirty="0" smtClean="0"/>
              <a:t> дезинсекция мен дератизация </a:t>
            </a:r>
            <a:r>
              <a:rPr lang="ru-RU" sz="1200" dirty="0" err="1" smtClean="0"/>
              <a:t>өткізу</a:t>
            </a:r>
            <a:endParaRPr lang="ru-RU" sz="1200" dirty="0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175672543"/>
              </p:ext>
            </p:extLst>
          </p:nvPr>
        </p:nvGraphicFramePr>
        <p:xfrm>
          <a:off x="177218" y="5775817"/>
          <a:ext cx="4176464" cy="89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515687879"/>
              </p:ext>
            </p:extLst>
          </p:nvPr>
        </p:nvGraphicFramePr>
        <p:xfrm>
          <a:off x="4813922" y="5786449"/>
          <a:ext cx="4176464" cy="88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9207807"/>
              </p:ext>
            </p:extLst>
          </p:nvPr>
        </p:nvGraphicFramePr>
        <p:xfrm>
          <a:off x="4664171" y="1080418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365" y="648142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4886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-84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Қоршаған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ортаны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қорғау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және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табиғатты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пайдалану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саласын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қаржыландыру</a:t>
            </a:r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44258"/>
              </p:ext>
            </p:extLst>
          </p:nvPr>
        </p:nvGraphicFramePr>
        <p:xfrm>
          <a:off x="94866" y="669177"/>
          <a:ext cx="8869622" cy="540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3 073,8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2 725,0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2 725,0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2 725,0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ортаны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қорғау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іс-шаралары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843,9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Мелиоративтік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бетін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тазарту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құрамында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сынабы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бар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аспаптар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люминесцентті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шамдарды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демеркуризациялау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"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тұрғындарда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құрамында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сынабы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бар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шамдарды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кәдеге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жарату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мәселесі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іс-шаралардың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кешенді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жоспарын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Есіл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өзенінің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салаларының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бетін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тазалауды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жөніндегі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жұмыстарды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т.б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асыру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Қаланы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абаттандыру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көгалдандыру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180,7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Астана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қаласының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аумағында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жасыл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желектерді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түгендеу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орман-патологиялық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зерттеу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Жасыл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белдеу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құру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1 177,0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Жасыл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белдеуді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ұстауға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шығындар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,"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Жасыл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белдеу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қырғауыл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аумағындағы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жол-жол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желісі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Есіл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өзенінің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қатынасы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учаскесінде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жұмыстарын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Есіл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өзенінің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қатынасы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учаскесінде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сайынғы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түбін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тереңдету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жұмыстарын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дезинсекция мен  дератизация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өткізу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684,2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Таяз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айдындарындағы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дезинсекциялық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дератизациялық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мидждер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мұрындарға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қарсы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өңдеу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29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Тұрғын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үй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және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тұрғын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үй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инспекциясы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саласын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қаржыландыру</a:t>
            </a:r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319" name="TextBox 36"/>
          <p:cNvSpPr txBox="1">
            <a:spLocks noChangeArrowheads="1"/>
          </p:cNvSpPr>
          <p:nvPr/>
        </p:nvSpPr>
        <p:spPr bwMode="auto">
          <a:xfrm>
            <a:off x="3466713" y="712639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Calibri" pitchFamily="34" charset="0"/>
              </a:rPr>
              <a:t>млн. тенге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948" y="3392324"/>
            <a:ext cx="418147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50" dirty="0" smtClean="0"/>
              <a:t>2023 </a:t>
            </a:r>
            <a:r>
              <a:rPr lang="ru-RU" sz="1150" dirty="0" err="1" smtClean="0"/>
              <a:t>жылға</a:t>
            </a:r>
            <a:r>
              <a:rPr lang="ru-RU" sz="1150" dirty="0" smtClean="0"/>
              <a:t> </a:t>
            </a:r>
            <a:r>
              <a:rPr lang="ru-RU" sz="1150" dirty="0" err="1" smtClean="0"/>
              <a:t>арналған</a:t>
            </a:r>
            <a:r>
              <a:rPr lang="ru-RU" sz="1150" dirty="0" smtClean="0"/>
              <a:t> бюджет </a:t>
            </a:r>
            <a:r>
              <a:rPr lang="ru-RU" sz="1150" dirty="0" err="1" smtClean="0"/>
              <a:t>жобасы</a:t>
            </a:r>
            <a:r>
              <a:rPr lang="ru-RU" sz="1150" dirty="0" smtClean="0"/>
              <a:t> 4 464,1 млн. </a:t>
            </a:r>
            <a:r>
              <a:rPr lang="ru-RU" sz="1150" dirty="0" err="1" smtClean="0"/>
              <a:t>теңгені</a:t>
            </a:r>
            <a:r>
              <a:rPr lang="ru-RU" sz="1150" dirty="0" smtClean="0"/>
              <a:t> </a:t>
            </a:r>
            <a:r>
              <a:rPr lang="ru-RU" sz="1150" dirty="0" err="1" smtClean="0"/>
              <a:t>құрайды</a:t>
            </a:r>
            <a:r>
              <a:rPr lang="ru-RU" sz="1150" dirty="0" smtClean="0"/>
              <a:t>, </a:t>
            </a:r>
            <a:r>
              <a:rPr lang="ru-RU" sz="1150" dirty="0" err="1" smtClean="0"/>
              <a:t>бұл</a:t>
            </a:r>
            <a:r>
              <a:rPr lang="ru-RU" sz="1150" dirty="0" smtClean="0"/>
              <a:t> 2022 </a:t>
            </a:r>
            <a:r>
              <a:rPr lang="ru-RU" sz="1150" dirty="0" err="1" smtClean="0"/>
              <a:t>жылғы</a:t>
            </a:r>
            <a:r>
              <a:rPr lang="ru-RU" sz="1150" dirty="0" smtClean="0"/>
              <a:t> </a:t>
            </a:r>
            <a:r>
              <a:rPr lang="ru-RU" sz="1150" dirty="0" err="1" smtClean="0"/>
              <a:t>нақтыланған</a:t>
            </a:r>
            <a:r>
              <a:rPr lang="ru-RU" sz="1150" dirty="0" smtClean="0"/>
              <a:t> </a:t>
            </a:r>
            <a:r>
              <a:rPr lang="ru-RU" sz="1150" dirty="0" err="1" smtClean="0"/>
              <a:t>бюджеттен</a:t>
            </a:r>
            <a:r>
              <a:rPr lang="ru-RU" sz="1150" dirty="0" smtClean="0"/>
              <a:t> 74,5 % </a:t>
            </a:r>
            <a:r>
              <a:rPr lang="ru-RU" sz="1150" dirty="0" err="1" smtClean="0"/>
              <a:t>төмен</a:t>
            </a:r>
            <a:r>
              <a:rPr lang="ru-RU" sz="1150" dirty="0" smtClean="0">
                <a:solidFill>
                  <a:prstClr val="black"/>
                </a:solidFill>
              </a:rPr>
              <a:t>.</a:t>
            </a:r>
            <a:endParaRPr lang="ru-RU" sz="115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25" y="620688"/>
            <a:ext cx="4213798" cy="321791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751399"/>
              </p:ext>
            </p:extLst>
          </p:nvPr>
        </p:nvGraphicFramePr>
        <p:xfrm>
          <a:off x="257147" y="931368"/>
          <a:ext cx="4081076" cy="231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0786" y="692696"/>
            <a:ext cx="4213797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ЖИЫНТЫҚ ШЫҒЫН КӨЛЕМІНІҢ ДИНАМИКАСЫ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5" y="4520319"/>
            <a:ext cx="41771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Тұрғын үй сертификаттарын беру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5" y="1928031"/>
            <a:ext cx="417716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/>
              <a:t>Ортақ</a:t>
            </a:r>
            <a:r>
              <a:rPr lang="ru-RU" sz="1200" dirty="0"/>
              <a:t> </a:t>
            </a:r>
            <a:r>
              <a:rPr lang="ru-RU" sz="1200" dirty="0" err="1"/>
              <a:t>мүлікті</a:t>
            </a:r>
            <a:r>
              <a:rPr lang="ru-RU" sz="1200" dirty="0"/>
              <a:t> </a:t>
            </a:r>
            <a:r>
              <a:rPr lang="ru-RU" sz="1200" dirty="0" err="1"/>
              <a:t>техникалық</a:t>
            </a:r>
            <a:r>
              <a:rPr lang="ru-RU" sz="1200" dirty="0"/>
              <a:t> </a:t>
            </a:r>
            <a:r>
              <a:rPr lang="ru-RU" sz="1200" dirty="0" err="1"/>
              <a:t>зерделеу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кондоминиум </a:t>
            </a:r>
            <a:r>
              <a:rPr lang="ru-RU" sz="1200" dirty="0" err="1"/>
              <a:t>объектілеріне</a:t>
            </a:r>
            <a:r>
              <a:rPr lang="ru-RU" sz="1200" dirty="0"/>
              <a:t> </a:t>
            </a:r>
            <a:r>
              <a:rPr lang="ru-RU" sz="1200" dirty="0" err="1"/>
              <a:t>техникалық</a:t>
            </a:r>
            <a:r>
              <a:rPr lang="ru-RU" sz="1200" dirty="0"/>
              <a:t> </a:t>
            </a:r>
            <a:r>
              <a:rPr lang="ru-RU" sz="1200" dirty="0" err="1"/>
              <a:t>паспорттар</a:t>
            </a:r>
            <a:r>
              <a:rPr lang="ru-RU" sz="1200" dirty="0"/>
              <a:t> </a:t>
            </a:r>
            <a:r>
              <a:rPr lang="ru-RU" sz="1200" dirty="0" err="1"/>
              <a:t>дайындау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716015" y="714928"/>
            <a:ext cx="417715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«</a:t>
            </a:r>
            <a:r>
              <a:rPr lang="ru-RU" sz="1200" dirty="0" err="1"/>
              <a:t>Отбасы</a:t>
            </a:r>
            <a:r>
              <a:rPr lang="ru-RU" sz="1200" dirty="0"/>
              <a:t> </a:t>
            </a:r>
            <a:r>
              <a:rPr lang="ru-RU" sz="1200" dirty="0" smtClean="0"/>
              <a:t>банк» АҚ </a:t>
            </a:r>
            <a:r>
              <a:rPr lang="ru-RU" sz="1200" dirty="0" err="1" smtClean="0"/>
              <a:t>бюджеттік</a:t>
            </a:r>
            <a:r>
              <a:rPr lang="ru-RU" sz="1200" dirty="0" smtClean="0"/>
              <a:t> </a:t>
            </a:r>
            <a:r>
              <a:rPr lang="ru-RU" sz="1200" dirty="0" err="1" smtClean="0"/>
              <a:t>кредиттеу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46900" y="4012852"/>
            <a:ext cx="435309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Мемлекеттік тұрғын үй қорының сақталуын ұйымдастыру</a:t>
            </a:r>
            <a:endParaRPr lang="ru-RU" sz="1200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4127274204"/>
              </p:ext>
            </p:extLst>
          </p:nvPr>
        </p:nvGraphicFramePr>
        <p:xfrm>
          <a:off x="4699621" y="976440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539667750"/>
              </p:ext>
            </p:extLst>
          </p:nvPr>
        </p:nvGraphicFramePr>
        <p:xfrm>
          <a:off x="4716711" y="2396083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716015" y="3368191"/>
            <a:ext cx="41771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Мемлекеттік қажеттіліктер үшін жер учаскелерін алу</a:t>
            </a:r>
            <a:endParaRPr lang="ru-RU" sz="1200" dirty="0"/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578760753"/>
              </p:ext>
            </p:extLst>
          </p:nvPr>
        </p:nvGraphicFramePr>
        <p:xfrm>
          <a:off x="4729372" y="3638921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711097973"/>
              </p:ext>
            </p:extLst>
          </p:nvPr>
        </p:nvGraphicFramePr>
        <p:xfrm>
          <a:off x="4699092" y="4797318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1764667256"/>
              </p:ext>
            </p:extLst>
          </p:nvPr>
        </p:nvGraphicFramePr>
        <p:xfrm>
          <a:off x="254911" y="4305562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</p:spTree>
    <p:extLst>
      <p:ext uri="{BB962C8B-B14F-4D97-AF65-F5344CB8AC3E}">
        <p14:creationId xmlns:p14="http://schemas.microsoft.com/office/powerpoint/2010/main" val="39766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052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Тұрғын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үй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және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тұрғын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үй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инспекциясы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саласын</a:t>
            </a:r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Calibri" pitchFamily="34" charset="0"/>
              </a:rPr>
              <a:t>қаржыландыру</a:t>
            </a:r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70555"/>
              </p:ext>
            </p:extLst>
          </p:nvPr>
        </p:nvGraphicFramePr>
        <p:xfrm>
          <a:off x="94866" y="615077"/>
          <a:ext cx="8869622" cy="364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17 494,2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4 464,1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3 807,4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3 833,4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үй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қорын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сақтауды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ұйымдастыру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800,6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941,8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285,1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311,1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«Тұрғын үй қоры" КММ ұстау, жалға берілетін және кредиттік тұрғын үй объектілеріне жылу беру және автономды қазандықтарға қызмет көрсету жөніндегі  қызметтер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Отбасы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банк» АҚ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бюджеттік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кредиттеу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1 300,0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Елорда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мамандарға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жеңілдікпен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 беру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бағдарламасын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іске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асыруға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lvl="0" algn="just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dirty="0" err="1" smtClean="0"/>
                        <a:t>Ортақ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мүлікті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техникалық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зерделеу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және</a:t>
                      </a:r>
                      <a:r>
                        <a:rPr lang="ru-RU" sz="1000" dirty="0" smtClean="0"/>
                        <a:t> кондоминиум </a:t>
                      </a:r>
                      <a:r>
                        <a:rPr lang="ru-RU" sz="1000" dirty="0" err="1" smtClean="0"/>
                        <a:t>объектілеріне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техникалық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паспорттар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дайындау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Кондоминиум объектілерінде техникалық зерттеу өткізу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kk-KZ" sz="1000" dirty="0" smtClean="0"/>
                        <a:t>Мемлекеттік қажеттіліктер үшін жер учаскелерін алу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12 529,9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k-KZ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Білім объектілерін салу үшін;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Инженерлік желілер мен абаттандыру үшін;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Жол-көлік инфрақұрылымын салу үшін жер учаскелерін алу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59">
                <a:tc>
                  <a:txBody>
                    <a:bodyPr/>
                    <a:lstStyle/>
                    <a:p>
                      <a:pPr algn="just"/>
                      <a:r>
                        <a:rPr lang="kk-KZ" sz="1000" dirty="0" smtClean="0"/>
                        <a:t>Тұрғын үй сертификаттарын беру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1 500,0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Елорда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азаматтарының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жекелеген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санаттары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үй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сертификаттарын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беру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9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068" y="620688"/>
            <a:ext cx="813140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Бюджет процесінің сипаттамасы және негізгі үрдістері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/>
              <a:t>Бюджет-</a:t>
            </a:r>
            <a:r>
              <a:rPr lang="ru-RU" sz="1400" i="1" dirty="0" err="1"/>
              <a:t>мемлекеттің</a:t>
            </a:r>
            <a:r>
              <a:rPr lang="ru-RU" sz="1400" i="1" dirty="0"/>
              <a:t> </a:t>
            </a:r>
            <a:r>
              <a:rPr lang="ru-RU" sz="1400" i="1" dirty="0" err="1"/>
              <a:t>міндеттері</a:t>
            </a:r>
            <a:r>
              <a:rPr lang="ru-RU" sz="1400" i="1" dirty="0"/>
              <a:t> мен </a:t>
            </a:r>
            <a:r>
              <a:rPr lang="ru-RU" sz="1400" i="1" dirty="0" err="1"/>
              <a:t>функцияларын</a:t>
            </a:r>
            <a:r>
              <a:rPr lang="ru-RU" sz="1400" i="1" dirty="0"/>
              <a:t> </a:t>
            </a:r>
            <a:r>
              <a:rPr lang="ru-RU" sz="1400" i="1" dirty="0" err="1"/>
              <a:t>іске</a:t>
            </a:r>
            <a:r>
              <a:rPr lang="ru-RU" sz="1400" i="1" dirty="0"/>
              <a:t> </a:t>
            </a:r>
            <a:r>
              <a:rPr lang="ru-RU" sz="1400" i="1" dirty="0" err="1"/>
              <a:t>асыруды</a:t>
            </a:r>
            <a:r>
              <a:rPr lang="ru-RU" sz="1400" i="1" dirty="0"/>
              <a:t>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қамтамасыз</a:t>
            </a:r>
            <a:r>
              <a:rPr lang="ru-RU" sz="1400" i="1" dirty="0"/>
              <a:t> </a:t>
            </a:r>
            <a:r>
              <a:rPr lang="ru-RU" sz="1400" i="1" dirty="0" err="1"/>
              <a:t>етуге</a:t>
            </a:r>
            <a:r>
              <a:rPr lang="ru-RU" sz="1400" i="1" dirty="0"/>
              <a:t> </a:t>
            </a:r>
            <a:r>
              <a:rPr lang="ru-RU" sz="1400" i="1" dirty="0" err="1"/>
              <a:t>арналған</a:t>
            </a:r>
            <a:r>
              <a:rPr lang="ru-RU" sz="1400" i="1" dirty="0"/>
              <a:t> </a:t>
            </a:r>
            <a:r>
              <a:rPr lang="ru-RU" sz="1400" i="1" dirty="0" err="1"/>
              <a:t>орталықтандырылған</a:t>
            </a:r>
            <a:r>
              <a:rPr lang="ru-RU" sz="1400" i="1" dirty="0"/>
              <a:t> </a:t>
            </a:r>
            <a:r>
              <a:rPr lang="ru-RU" sz="1400" i="1" dirty="0" err="1"/>
              <a:t>ақша</a:t>
            </a:r>
            <a:r>
              <a:rPr lang="ru-RU" sz="1400" i="1" dirty="0"/>
              <a:t> </a:t>
            </a:r>
            <a:r>
              <a:rPr lang="ru-RU" sz="1400" i="1" dirty="0" err="1"/>
              <a:t>қоры.Түсімдер</a:t>
            </a:r>
            <a:r>
              <a:rPr lang="ru-RU" sz="1400" i="1" dirty="0"/>
              <a:t> </a:t>
            </a:r>
            <a:r>
              <a:rPr lang="ru-RU" sz="1400" i="1" dirty="0" err="1"/>
              <a:t>есебінен</a:t>
            </a:r>
            <a:r>
              <a:rPr lang="ru-RU" sz="1400" i="1" dirty="0"/>
              <a:t> </a:t>
            </a:r>
            <a:r>
              <a:rPr lang="ru-RU" sz="1400" i="1" dirty="0" err="1"/>
              <a:t>қалыптастырылатын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 smtClean="0"/>
              <a:t>республикалық</a:t>
            </a:r>
            <a:r>
              <a:rPr lang="ru-RU" sz="1400" i="1" dirty="0" smtClean="0"/>
              <a:t> </a:t>
            </a:r>
            <a:r>
              <a:rPr lang="ru-RU" sz="1400" i="1" dirty="0" err="1"/>
              <a:t>маңызы</a:t>
            </a:r>
            <a:r>
              <a:rPr lang="ru-RU" sz="1400" i="1" dirty="0"/>
              <a:t> бар </a:t>
            </a:r>
            <a:r>
              <a:rPr lang="ru-RU" sz="1400" i="1" dirty="0" err="1"/>
              <a:t>қаланың</a:t>
            </a:r>
            <a:r>
              <a:rPr lang="ru-RU" sz="1400" i="1" dirty="0"/>
              <a:t>, </a:t>
            </a:r>
            <a:r>
              <a:rPr lang="ru-RU" sz="1400" i="1" dirty="0" err="1"/>
              <a:t>астананың</a:t>
            </a:r>
            <a:r>
              <a:rPr lang="ru-RU" sz="1400" i="1" dirty="0"/>
              <a:t> </a:t>
            </a:r>
            <a:r>
              <a:rPr lang="ru-RU" sz="1400" i="1" dirty="0" err="1"/>
              <a:t>жергілікті</a:t>
            </a:r>
            <a:r>
              <a:rPr lang="ru-RU" sz="1400" i="1" dirty="0"/>
              <a:t> </a:t>
            </a:r>
            <a:r>
              <a:rPr lang="ru-RU" sz="1400" i="1" dirty="0" err="1"/>
              <a:t>мемлекеттік</a:t>
            </a:r>
            <a:r>
              <a:rPr lang="ru-RU" sz="1400" i="1" dirty="0"/>
              <a:t> </a:t>
            </a:r>
            <a:r>
              <a:rPr lang="ru-RU" sz="1400" i="1" dirty="0" err="1"/>
              <a:t>органдарының</a:t>
            </a:r>
            <a:r>
              <a:rPr lang="ru-RU" sz="1400" i="1" dirty="0"/>
              <a:t>, </a:t>
            </a:r>
            <a:r>
              <a:rPr lang="ru-RU" sz="1400" i="1" dirty="0" err="1"/>
              <a:t>оларға</a:t>
            </a:r>
            <a:r>
              <a:rPr lang="ru-RU" sz="1400" i="1" dirty="0"/>
              <a:t> </a:t>
            </a:r>
            <a:r>
              <a:rPr lang="ru-RU" sz="1400" i="1" dirty="0" err="1"/>
              <a:t>ведомстволық</a:t>
            </a:r>
            <a:r>
              <a:rPr lang="ru-RU" sz="1400" i="1" dirty="0"/>
              <a:t> </a:t>
            </a:r>
            <a:r>
              <a:rPr lang="ru-RU" sz="1400" i="1" dirty="0" err="1"/>
              <a:t>бағынысты</a:t>
            </a:r>
            <a:r>
              <a:rPr lang="ru-RU" sz="1400" i="1" dirty="0"/>
              <a:t> </a:t>
            </a:r>
            <a:r>
              <a:rPr lang="ru-RU" sz="1400" i="1" dirty="0" err="1"/>
              <a:t>мемлекеттік</a:t>
            </a:r>
            <a:r>
              <a:rPr lang="ru-RU" sz="1400" i="1" dirty="0"/>
              <a:t> </a:t>
            </a:r>
            <a:r>
              <a:rPr lang="ru-RU" sz="1400" i="1" dirty="0" err="1"/>
              <a:t>мекемелердің</a:t>
            </a:r>
            <a:r>
              <a:rPr lang="ru-RU" sz="1400" i="1" dirty="0"/>
              <a:t> </a:t>
            </a:r>
            <a:r>
              <a:rPr lang="ru-RU" sz="1400" i="1" dirty="0" err="1"/>
              <a:t>міндеттері</a:t>
            </a:r>
            <a:r>
              <a:rPr lang="ru-RU" sz="1400" i="1" dirty="0"/>
              <a:t> мен </a:t>
            </a:r>
            <a:r>
              <a:rPr lang="ru-RU" sz="1400" i="1" dirty="0" err="1"/>
              <a:t>функцияларын</a:t>
            </a:r>
            <a:r>
              <a:rPr lang="ru-RU" sz="1400" i="1" dirty="0"/>
              <a:t>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қамтамасыз</a:t>
            </a:r>
            <a:r>
              <a:rPr lang="ru-RU" sz="1400" i="1" dirty="0"/>
              <a:t> </a:t>
            </a:r>
            <a:r>
              <a:rPr lang="ru-RU" sz="1400" i="1" dirty="0" err="1"/>
              <a:t>етуге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/>
              <a:t>тиісті</a:t>
            </a:r>
            <a:r>
              <a:rPr lang="ru-RU" sz="1400" i="1" dirty="0"/>
              <a:t> </a:t>
            </a:r>
            <a:r>
              <a:rPr lang="ru-RU" sz="1400" i="1" dirty="0" err="1"/>
              <a:t>әкімшілік-аумақтық</a:t>
            </a:r>
            <a:r>
              <a:rPr lang="ru-RU" sz="1400" i="1" dirty="0"/>
              <a:t> </a:t>
            </a:r>
            <a:r>
              <a:rPr lang="ru-RU" sz="1400" i="1" dirty="0" err="1"/>
              <a:t>бірлікте</a:t>
            </a:r>
            <a:r>
              <a:rPr lang="ru-RU" sz="1400" i="1" dirty="0"/>
              <a:t> </a:t>
            </a:r>
            <a:r>
              <a:rPr lang="ru-RU" sz="1400" i="1" dirty="0" err="1"/>
              <a:t>мемлекеттік</a:t>
            </a:r>
            <a:r>
              <a:rPr lang="ru-RU" sz="1400" i="1" dirty="0"/>
              <a:t> </a:t>
            </a:r>
            <a:r>
              <a:rPr lang="ru-RU" sz="1400" i="1" dirty="0" err="1"/>
              <a:t>саясатты</a:t>
            </a:r>
            <a:r>
              <a:rPr lang="ru-RU" sz="1400" i="1" dirty="0"/>
              <a:t> </a:t>
            </a:r>
            <a:r>
              <a:rPr lang="ru-RU" sz="1400" i="1" dirty="0" err="1"/>
              <a:t>іске</a:t>
            </a:r>
            <a:r>
              <a:rPr lang="ru-RU" sz="1400" i="1" dirty="0"/>
              <a:t> </a:t>
            </a:r>
            <a:r>
              <a:rPr lang="ru-RU" sz="1400" i="1" dirty="0" err="1"/>
              <a:t>асыруға</a:t>
            </a:r>
            <a:r>
              <a:rPr lang="ru-RU" sz="1400" i="1" dirty="0"/>
              <a:t> </a:t>
            </a:r>
            <a:r>
              <a:rPr lang="ru-RU" sz="1400" i="1" dirty="0" err="1"/>
              <a:t>арналған</a:t>
            </a:r>
            <a:r>
              <a:rPr lang="ru-RU" sz="1400" i="1" dirty="0"/>
              <a:t> </a:t>
            </a:r>
            <a:r>
              <a:rPr lang="ru-RU" sz="1400" i="1" dirty="0" err="1"/>
              <a:t>орталықтандырылған</a:t>
            </a:r>
            <a:r>
              <a:rPr lang="ru-RU" sz="1400" i="1" dirty="0"/>
              <a:t> </a:t>
            </a:r>
            <a:r>
              <a:rPr lang="ru-RU" sz="1400" i="1" dirty="0" err="1"/>
              <a:t>ақша</a:t>
            </a:r>
            <a:r>
              <a:rPr lang="ru-RU" sz="1400" i="1" dirty="0"/>
              <a:t> </a:t>
            </a:r>
            <a:r>
              <a:rPr lang="ru-RU" sz="1400" i="1" dirty="0" err="1"/>
              <a:t>қоры</a:t>
            </a:r>
            <a:r>
              <a:rPr lang="ru-RU" sz="1400" i="1" dirty="0"/>
              <a:t> </a:t>
            </a:r>
            <a:r>
              <a:rPr lang="ru-RU" sz="1400" i="1" dirty="0" err="1" smtClean="0"/>
              <a:t>республикалық</a:t>
            </a:r>
            <a:r>
              <a:rPr lang="ru-RU" sz="1400" i="1" dirty="0" smtClean="0"/>
              <a:t> </a:t>
            </a:r>
            <a:r>
              <a:rPr lang="ru-RU" sz="1400" i="1" dirty="0" err="1"/>
              <a:t>маңызы</a:t>
            </a:r>
            <a:r>
              <a:rPr lang="ru-RU" sz="1400" i="1" dirty="0"/>
              <a:t> бар </a:t>
            </a:r>
            <a:r>
              <a:rPr lang="ru-RU" sz="1400" i="1" dirty="0" err="1"/>
              <a:t>қаланың</a:t>
            </a:r>
            <a:r>
              <a:rPr lang="ru-RU" sz="1400" i="1" dirty="0"/>
              <a:t>, </a:t>
            </a:r>
            <a:r>
              <a:rPr lang="ru-RU" sz="1400" i="1" dirty="0" err="1"/>
              <a:t>астананың</a:t>
            </a:r>
            <a:r>
              <a:rPr lang="ru-RU" sz="1400" i="1" dirty="0"/>
              <a:t> </a:t>
            </a:r>
            <a:r>
              <a:rPr lang="ru-RU" sz="1400" i="1" dirty="0" err="1"/>
              <a:t>бюджеті</a:t>
            </a:r>
            <a:r>
              <a:rPr lang="ru-RU" sz="1400" i="1" dirty="0"/>
              <a:t> </a:t>
            </a:r>
            <a:r>
              <a:rPr lang="ru-RU" sz="1400" i="1" dirty="0" err="1"/>
              <a:t>болып</a:t>
            </a:r>
            <a:r>
              <a:rPr lang="ru-RU" sz="1400" i="1" dirty="0"/>
              <a:t> </a:t>
            </a:r>
            <a:r>
              <a:rPr lang="ru-RU" sz="1400" i="1" dirty="0" err="1"/>
              <a:t>табылады</a:t>
            </a:r>
            <a:r>
              <a:rPr lang="ru-RU" sz="1400" i="1" dirty="0"/>
              <a:t>.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Бюджет </a:t>
            </a:r>
            <a:r>
              <a:rPr lang="ru-RU" sz="1400" i="1" dirty="0" err="1"/>
              <a:t>процесі-Қазақстан</a:t>
            </a:r>
            <a:r>
              <a:rPr lang="ru-RU" sz="1400" i="1" dirty="0"/>
              <a:t> </a:t>
            </a:r>
            <a:r>
              <a:rPr lang="ru-RU" sz="1400" i="1" dirty="0" err="1"/>
              <a:t>Республикасының</a:t>
            </a:r>
            <a:r>
              <a:rPr lang="ru-RU" sz="1400" i="1" dirty="0"/>
              <a:t> Бюджет </a:t>
            </a:r>
            <a:r>
              <a:rPr lang="ru-RU" sz="1400" i="1" dirty="0" err="1"/>
              <a:t>заңнамасымен</a:t>
            </a:r>
            <a:r>
              <a:rPr lang="ru-RU" sz="1400" i="1" dirty="0"/>
              <a:t> </a:t>
            </a:r>
            <a:r>
              <a:rPr lang="ru-RU" sz="1400" i="1" dirty="0" err="1"/>
              <a:t>регламенттелген</a:t>
            </a:r>
            <a:r>
              <a:rPr lang="ru-RU" sz="1400" i="1" dirty="0"/>
              <a:t> </a:t>
            </a:r>
            <a:r>
              <a:rPr lang="ru-RU" sz="1400" i="1" dirty="0" err="1" smtClean="0"/>
              <a:t>мемлекеттік</a:t>
            </a:r>
            <a:r>
              <a:rPr lang="ru-RU" sz="1400" i="1" dirty="0" smtClean="0"/>
              <a:t> </a:t>
            </a:r>
            <a:r>
              <a:rPr lang="ru-RU" sz="1400" i="1" dirty="0" err="1"/>
              <a:t>органдардың</a:t>
            </a:r>
            <a:r>
              <a:rPr lang="ru-RU" sz="1400" i="1" dirty="0"/>
              <a:t> </a:t>
            </a:r>
            <a:r>
              <a:rPr lang="ru-RU" sz="1400" i="1" dirty="0" err="1"/>
              <a:t>бюджетті</a:t>
            </a:r>
            <a:r>
              <a:rPr lang="ru-RU" sz="1400" i="1" dirty="0"/>
              <a:t> </a:t>
            </a:r>
            <a:r>
              <a:rPr lang="ru-RU" sz="1400" i="1" dirty="0" err="1"/>
              <a:t>жоспарлау</a:t>
            </a:r>
            <a:r>
              <a:rPr lang="ru-RU" sz="1400" i="1" dirty="0"/>
              <a:t>, </a:t>
            </a:r>
            <a:r>
              <a:rPr lang="ru-RU" sz="1400" i="1" dirty="0" err="1"/>
              <a:t>қарау</a:t>
            </a:r>
            <a:r>
              <a:rPr lang="ru-RU" sz="1400" i="1" dirty="0"/>
              <a:t>, </a:t>
            </a:r>
            <a:r>
              <a:rPr lang="ru-RU" sz="1400" i="1" dirty="0" err="1"/>
              <a:t>бекіту</a:t>
            </a:r>
            <a:r>
              <a:rPr lang="ru-RU" sz="1400" i="1" dirty="0"/>
              <a:t>, </a:t>
            </a:r>
            <a:r>
              <a:rPr lang="ru-RU" sz="1400" i="1" dirty="0" err="1"/>
              <a:t>орындау</a:t>
            </a:r>
            <a:r>
              <a:rPr lang="ru-RU" sz="1400" i="1" dirty="0"/>
              <a:t>, </a:t>
            </a:r>
            <a:r>
              <a:rPr lang="ru-RU" sz="1400" i="1" dirty="0" err="1"/>
              <a:t>нақтылау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/>
              <a:t>түзету</a:t>
            </a:r>
            <a:r>
              <a:rPr lang="ru-RU" sz="1400" i="1" dirty="0"/>
              <a:t>, </a:t>
            </a:r>
            <a:r>
              <a:rPr lang="ru-RU" sz="1400" i="1" dirty="0" err="1"/>
              <a:t>бухгалтерлік</a:t>
            </a:r>
            <a:r>
              <a:rPr lang="ru-RU" sz="1400" i="1" dirty="0"/>
              <a:t> </a:t>
            </a:r>
            <a:r>
              <a:rPr lang="ru-RU" sz="1400" i="1" dirty="0" err="1"/>
              <a:t>есеп</a:t>
            </a:r>
            <a:r>
              <a:rPr lang="ru-RU" sz="1400" i="1" dirty="0"/>
              <a:t> пен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есептілікті</a:t>
            </a:r>
            <a:r>
              <a:rPr lang="ru-RU" sz="1400" i="1" dirty="0"/>
              <a:t>, </a:t>
            </a:r>
            <a:r>
              <a:rPr lang="ru-RU" sz="1400" i="1" dirty="0" err="1"/>
              <a:t>бюджеттік</a:t>
            </a:r>
            <a:r>
              <a:rPr lang="ru-RU" sz="1400" i="1" dirty="0"/>
              <a:t> </a:t>
            </a:r>
            <a:r>
              <a:rPr lang="ru-RU" sz="1400" i="1" dirty="0" err="1"/>
              <a:t>есепке</a:t>
            </a:r>
            <a:r>
              <a:rPr lang="ru-RU" sz="1400" i="1" dirty="0"/>
              <a:t> </a:t>
            </a:r>
            <a:r>
              <a:rPr lang="ru-RU" sz="1400" i="1" dirty="0" err="1"/>
              <a:t>алу</a:t>
            </a:r>
            <a:r>
              <a:rPr lang="ru-RU" sz="1400" i="1" dirty="0"/>
              <a:t> мен </a:t>
            </a:r>
            <a:r>
              <a:rPr lang="ru-RU" sz="1400" i="1" dirty="0" err="1"/>
              <a:t>бюджеттік</a:t>
            </a:r>
            <a:r>
              <a:rPr lang="ru-RU" sz="1400" i="1" dirty="0"/>
              <a:t> </a:t>
            </a:r>
            <a:r>
              <a:rPr lang="ru-RU" sz="1400" i="1" dirty="0" err="1"/>
              <a:t>есептілікті</a:t>
            </a:r>
            <a:r>
              <a:rPr lang="ru-RU" sz="1400" i="1" dirty="0"/>
              <a:t> </a:t>
            </a:r>
            <a:r>
              <a:rPr lang="ru-RU" sz="1400" i="1" dirty="0" err="1"/>
              <a:t>жүргізу</a:t>
            </a:r>
            <a:r>
              <a:rPr lang="ru-RU" sz="1400" i="1" dirty="0"/>
              <a:t> </a:t>
            </a:r>
            <a:r>
              <a:rPr lang="ru-RU" sz="1400" i="1" dirty="0" err="1"/>
              <a:t>жөніндегі</a:t>
            </a:r>
            <a:r>
              <a:rPr lang="ru-RU" sz="1400" i="1" dirty="0"/>
              <a:t> </a:t>
            </a:r>
            <a:r>
              <a:rPr lang="ru-RU" sz="1400" i="1" dirty="0" err="1"/>
              <a:t>қызметі</a:t>
            </a:r>
            <a:r>
              <a:rPr lang="ru-RU" sz="1400" i="1" dirty="0"/>
              <a:t>, </a:t>
            </a:r>
            <a:r>
              <a:rPr lang="ru-RU" sz="1400" i="1" dirty="0" err="1"/>
              <a:t>мемлекеттік</a:t>
            </a:r>
            <a:r>
              <a:rPr lang="ru-RU" sz="1400" i="1" dirty="0"/>
              <a:t>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бақылау</a:t>
            </a:r>
            <a:r>
              <a:rPr lang="ru-RU" sz="1400" i="1" dirty="0"/>
              <a:t>, </a:t>
            </a:r>
            <a:r>
              <a:rPr lang="ru-RU" sz="1400" i="1" dirty="0" err="1"/>
              <a:t>бюджеттік</a:t>
            </a:r>
            <a:r>
              <a:rPr lang="ru-RU" sz="1400" i="1" dirty="0"/>
              <a:t> мониторинг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/>
              <a:t>нәтижелерді</a:t>
            </a:r>
            <a:r>
              <a:rPr lang="ru-RU" sz="1400" i="1" dirty="0"/>
              <a:t> </a:t>
            </a:r>
            <a:r>
              <a:rPr lang="ru-RU" sz="1400" i="1" dirty="0" err="1"/>
              <a:t>бағалау</a:t>
            </a:r>
            <a:r>
              <a:rPr lang="ru-RU" sz="1400" i="1" dirty="0" smtClean="0"/>
              <a:t>. </a:t>
            </a:r>
          </a:p>
          <a:p>
            <a:pPr algn="ctr"/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Жергілікті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бюджет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Қазақстан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Республикасы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Үкіметінің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2009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жылғы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13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шілдедегі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№ 1061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Қаулысымен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бекітілген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жергілікті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бюджеттерді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әзірлеу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ережесіне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сәйкес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қалыптастырылады</a:t>
            </a:r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Қазақстан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Республикасы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Бюджет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кодексінің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8-бабына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сәйкес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Республикалық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маңызы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бар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қаланың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астананың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бюджеттері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Республикалық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маңызы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бар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қала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астана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мәслихаттарының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шешімдерімен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Calibri" pitchFamily="34" charset="0"/>
                <a:cs typeface="Times New Roman" pitchFamily="18" charset="0"/>
              </a:rPr>
              <a:t>бекітіледі</a:t>
            </a:r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sz="1400" i="1" dirty="0">
                <a:latin typeface="Calibri" pitchFamily="34" charset="0"/>
                <a:cs typeface="Times New Roman" pitchFamily="18" charset="0"/>
              </a:rPr>
              <a:t>Мәслихат шешімінің жобасын жария талқылау үшін Ашық НҚА интернет-порталында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орналастыру</a:t>
            </a:r>
          </a:p>
          <a:p>
            <a:pPr algn="ctr"/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Қоғамдық </a:t>
            </a:r>
            <a:r>
              <a:rPr lang="kk-KZ" sz="1400" i="1" dirty="0">
                <a:latin typeface="Calibri" pitchFamily="34" charset="0"/>
                <a:cs typeface="Times New Roman" pitchFamily="18" charset="0"/>
              </a:rPr>
              <a:t>кеңестің отырысында бюджет жобасын енгізу және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талқылау</a:t>
            </a:r>
          </a:p>
          <a:p>
            <a:pPr algn="ctr"/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Шешімнің </a:t>
            </a:r>
            <a:r>
              <a:rPr lang="kk-KZ" sz="1400" i="1" dirty="0">
                <a:latin typeface="Calibri" pitchFamily="34" charset="0"/>
                <a:cs typeface="Times New Roman" pitchFamily="18" charset="0"/>
              </a:rPr>
              <a:t>жобасын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Астана қаласының </a:t>
            </a:r>
            <a:r>
              <a:rPr lang="kk-KZ" sz="1400" i="1" dirty="0">
                <a:latin typeface="Calibri" pitchFamily="34" charset="0"/>
                <a:cs typeface="Times New Roman" pitchFamily="18" charset="0"/>
              </a:rPr>
              <a:t>Әділет департаментіне келісуге жолдауБюджет жобасын талқылау бойынша тұрақты комиссиялардың отырыстарын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өткізу</a:t>
            </a:r>
          </a:p>
          <a:p>
            <a:pPr algn="ctr"/>
            <a:r>
              <a:rPr lang="kk-KZ" sz="1400" i="1" dirty="0">
                <a:latin typeface="Calibri" pitchFamily="34" charset="0"/>
                <a:cs typeface="Times New Roman" pitchFamily="18" charset="0"/>
              </a:rPr>
              <a:t>Астана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қаласының </a:t>
            </a:r>
            <a:r>
              <a:rPr lang="kk-KZ" sz="1400" i="1" dirty="0">
                <a:latin typeface="Calibri" pitchFamily="34" charset="0"/>
                <a:cs typeface="Times New Roman" pitchFamily="18" charset="0"/>
              </a:rPr>
              <a:t>бюджетін бекіту жөнінде мәслихат сессиясын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өткізу</a:t>
            </a:r>
          </a:p>
          <a:p>
            <a:pPr algn="ctr"/>
            <a:r>
              <a:rPr lang="kk-KZ" sz="1400" i="1" dirty="0">
                <a:latin typeface="Calibri" pitchFamily="34" charset="0"/>
                <a:cs typeface="Times New Roman" pitchFamily="18" charset="0"/>
              </a:rPr>
              <a:t>Астана қаласы әкімдігінің мәслихат шешімін іске асыру туралы қаулысын әзірлеу Астана қаласы мәслихатының шешімін әділет органдарында </a:t>
            </a:r>
            <a:r>
              <a:rPr lang="kk-KZ" sz="1400" i="1" dirty="0" smtClean="0">
                <a:latin typeface="Calibri" pitchFamily="34" charset="0"/>
                <a:cs typeface="Times New Roman" pitchFamily="18" charset="0"/>
              </a:rPr>
              <a:t>тіркеу</a:t>
            </a:r>
          </a:p>
          <a:p>
            <a:pPr algn="ctr"/>
            <a:endParaRPr lang="kk-KZ" sz="1400" i="1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kk-KZ" sz="1400" i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kk-KZ" sz="1400" i="1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kk-KZ" sz="1400" i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kk-KZ" sz="1400" i="1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kk-KZ" sz="1400" i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14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ҚАЛАСЫНЫҢ АЗАМАТТЫҚ БЮДЖЕТІ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БЮДЖЕТ ПРОЦЕСІНІҢ СИПАТТАМАСЫ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39952" y="6406144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448" y="-145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Инвестиция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тарту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және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кәсіпкерлікті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дамыту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салаларын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қаржыландыру</a:t>
            </a:r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76208"/>
              </p:ext>
            </p:extLst>
          </p:nvPr>
        </p:nvGraphicFramePr>
        <p:xfrm>
          <a:off x="94866" y="476672"/>
          <a:ext cx="8964400" cy="638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17 388,3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6 695,5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5 975,9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5 974,7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қызметін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қолдау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15,5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15,5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15,5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"Қазақстанның үздік тауары" көрме-конкурсын өткізу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Инновациялық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инвестициялық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қызметті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дамытуды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қамтамасыз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ету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Елордаға инвестициялар тарту жөніндегі қызметтер, арнайы экономикалық аймақты дамытуға бағытталған жұмыстарды сүйемелдеу жөніндегі қызметтер.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«Даму» АҚ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кредиттеу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8,5% - дан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аспайтын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мөлшерлеме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бойынша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жеңілдікті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кредит беру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жолымен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ШОБ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субъектілеріне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қолдау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көрсету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кемінде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40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жоба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Бизнестің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жол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картасы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бағдарламасы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шеңберінде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кәсіпкерлікті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қолдау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572,0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млн.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теңгеден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100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мемлекеттік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грант беру.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Бизнестің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жол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картасы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бағдарламасы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шеңберінде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кредиттер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бойынша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пайыздық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мөлшерлемені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субсидиялау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5 772,2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Кәсіпкерлердің 487 жобасына ШОБ кредиттері бойынша пайыздық мөлшерлемені субсидиялау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Бизнестің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жол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картасы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бағдарламасы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шеңберінде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ШОБ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кредиттеріне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ішінара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кепілдік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беру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542,4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 ШОБ жобасының кредиттеріне кепілдік беру (3,4 млн. теңгеден.)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Елордадағы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туристік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қызметті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реттеу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319,7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845,6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127,7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127,7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Қауымдастықтармен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корпоративтік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сектор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өкілдерімен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жұмыс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жөніндегі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бағдарламаларды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іске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асыру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"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visit </a:t>
                      </a:r>
                      <a:r>
                        <a:rPr lang="en-US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Nur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-Sultan"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коммуникацияларының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ресми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туристік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арналары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үшін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мәтіндік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графикалық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фото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бейне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контентті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әзірлеу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жариялау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мереке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демалыс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күндері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ХӘОТ,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елорда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тұрғындары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мен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қонақтары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үшін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автобус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экскурсиялары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туристерді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тарту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орындарында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туристік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ақпараттық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дүңгіршектердің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қызметін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ұйымдастыру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жаяу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жүргіншілерді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бағдарлаудың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бірыңғай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жүйесінің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элементтеріне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қызмет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көрсету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өзектендіру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kk-KZ" sz="9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Бизнестің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жол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картасы-2025"бизнесті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қолдау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мен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дамытудың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мемлекеттік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бағдарламасы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шеңберінде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жаңа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бизнес -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идеяларды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іске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асыру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үшін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жас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кәсіпкерлерге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мемлекеттік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гранттар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беру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Жаңа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бизнес-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идеяларды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іске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асыру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үшін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жас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кәсіпкерлерге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мемлекеттік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гранттар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беру</a:t>
                      </a:r>
                      <a:endParaRPr lang="kk-KZ" sz="9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субъектілерінің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санитариялық-гигиеналық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тораптарды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ұстауға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жұмсаған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шығындарының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бір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бөлігін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субсидиялау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Кәсіпкерлік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субъектілерінің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санитариялық-гигиеналық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тораптарды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ұстауға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жұмсаған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шығындарының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бір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бөлігін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субсидиялау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54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196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Сәулет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және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жер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қатынастары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салаларын</a:t>
            </a:r>
            <a:r>
              <a:rPr lang="ru-RU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Calibri" pitchFamily="34" charset="0"/>
              </a:rPr>
              <a:t>қаржыландыру</a:t>
            </a:r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82984"/>
              </p:ext>
            </p:extLst>
          </p:nvPr>
        </p:nvGraphicFramePr>
        <p:xfrm>
          <a:off x="94866" y="669177"/>
          <a:ext cx="8797614" cy="273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</a:rPr>
                        <a:t> 758,7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935,0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2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мекендерді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салудың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бас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жоспарларын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әзірлеу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1 746,5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935,0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Астананың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2035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жылға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дейінгі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бас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жоспарын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нөсер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кәрізінің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схемасын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әзірлеу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астананың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кезекші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жоспарын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Астана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қаласының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инженерлік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желілері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коммуникацияларын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жобалау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салу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дерекқорын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учаскелерін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беру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бастапқы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рұқсат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құжаттарын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дайындау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жобалау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 салу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бастапқы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деректерді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беру, "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Мекенжай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тіркелімі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АЖ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дерекқорын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толтыруды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қамтамасыз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Астана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қаласын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урбанистік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дамыту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жөніндегі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схемалар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жобалық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шешімдерді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орындау</a:t>
                      </a:r>
                      <a:endParaRPr lang="kk-KZ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6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50825" y="-26988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 err="1" smtClean="0">
                <a:solidFill>
                  <a:prstClr val="white"/>
                </a:solidFill>
              </a:rPr>
              <a:t>Коммуналдық</a:t>
            </a:r>
            <a:r>
              <a:rPr lang="ru-RU" sz="1800" dirty="0" smtClean="0">
                <a:solidFill>
                  <a:prstClr val="white"/>
                </a:solidFill>
              </a:rPr>
              <a:t> </a:t>
            </a:r>
            <a:r>
              <a:rPr lang="ru-RU" sz="1800" dirty="0" err="1" smtClean="0">
                <a:solidFill>
                  <a:prstClr val="white"/>
                </a:solidFill>
              </a:rPr>
              <a:t>мүлікті</a:t>
            </a:r>
            <a:r>
              <a:rPr lang="ru-RU" sz="1800" dirty="0" smtClean="0">
                <a:solidFill>
                  <a:prstClr val="white"/>
                </a:solidFill>
              </a:rPr>
              <a:t> </a:t>
            </a:r>
            <a:r>
              <a:rPr lang="ru-RU" sz="1800" dirty="0" err="1" smtClean="0">
                <a:solidFill>
                  <a:prstClr val="white"/>
                </a:solidFill>
              </a:rPr>
              <a:t>басқару</a:t>
            </a:r>
            <a:r>
              <a:rPr lang="ru-RU" sz="1800" dirty="0" smtClean="0">
                <a:solidFill>
                  <a:prstClr val="white"/>
                </a:solidFill>
              </a:rPr>
              <a:t> </a:t>
            </a:r>
            <a:r>
              <a:rPr lang="ru-RU" sz="1800" dirty="0" err="1" smtClean="0">
                <a:solidFill>
                  <a:prstClr val="white"/>
                </a:solidFill>
              </a:rPr>
              <a:t>саласын</a:t>
            </a:r>
            <a:r>
              <a:rPr lang="ru-RU" sz="1800" dirty="0" smtClean="0">
                <a:solidFill>
                  <a:prstClr val="white"/>
                </a:solidFill>
              </a:rPr>
              <a:t> </a:t>
            </a:r>
            <a:r>
              <a:rPr lang="ru-RU" sz="1800" dirty="0" err="1" smtClean="0">
                <a:solidFill>
                  <a:prstClr val="white"/>
                </a:solidFill>
              </a:rPr>
              <a:t>қаржыландыру</a:t>
            </a:r>
            <a:endParaRPr lang="ru-RU" sz="1800" dirty="0">
              <a:solidFill>
                <a:prstClr val="white"/>
              </a:solidFill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550783"/>
              </p:ext>
            </p:extLst>
          </p:nvPr>
        </p:nvGraphicFramePr>
        <p:xfrm>
          <a:off x="174625" y="671488"/>
          <a:ext cx="4202113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548680"/>
            <a:ext cx="4384346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ЖИЫНТЫҚ ШЫҒЫН КӨЛЕМІНІҢ ДИНАМИКАСЫ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836712"/>
            <a:ext cx="4384346" cy="496322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36"/>
          <p:cNvSpPr txBox="1">
            <a:spLocks noChangeArrowheads="1"/>
          </p:cNvSpPr>
          <p:nvPr/>
        </p:nvSpPr>
        <p:spPr bwMode="auto">
          <a:xfrm>
            <a:off x="3706813" y="836712"/>
            <a:ext cx="8651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359" y="4184108"/>
            <a:ext cx="4392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defRPr/>
            </a:pPr>
            <a:r>
              <a:rPr lang="ru-RU" sz="1400" dirty="0" smtClean="0"/>
              <a:t>2023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бюджет </a:t>
            </a:r>
            <a:r>
              <a:rPr lang="ru-RU" sz="1400" dirty="0" err="1" smtClean="0"/>
              <a:t>жобасы</a:t>
            </a:r>
            <a:r>
              <a:rPr lang="ru-RU" sz="1400" dirty="0" smtClean="0"/>
              <a:t> 3 035,5 млн</a:t>
            </a:r>
            <a:r>
              <a:rPr lang="ru-RU" sz="1400" dirty="0"/>
              <a:t>.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, </a:t>
            </a:r>
            <a:r>
              <a:rPr lang="ru-RU" sz="1400" dirty="0" err="1" smtClean="0"/>
              <a:t>бұл</a:t>
            </a:r>
            <a:r>
              <a:rPr lang="ru-RU" sz="1400" dirty="0" smtClean="0"/>
              <a:t> 2022 </a:t>
            </a:r>
            <a:r>
              <a:rPr lang="ru-RU" sz="1400" dirty="0" err="1" smtClean="0"/>
              <a:t>жылғы</a:t>
            </a:r>
            <a:r>
              <a:rPr lang="ru-RU" sz="1400" dirty="0" smtClean="0"/>
              <a:t> </a:t>
            </a:r>
            <a:r>
              <a:rPr lang="ru-RU" sz="1400" dirty="0" err="1" smtClean="0"/>
              <a:t>нақтыланған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бюджеттен</a:t>
            </a:r>
            <a:r>
              <a:rPr lang="ru-RU" sz="1400" dirty="0" smtClean="0"/>
              <a:t> 68,6 % </a:t>
            </a:r>
            <a:r>
              <a:rPr lang="ru-RU" sz="1400" dirty="0" err="1" smtClean="0"/>
              <a:t>төмен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150882921"/>
              </p:ext>
            </p:extLst>
          </p:nvPr>
        </p:nvGraphicFramePr>
        <p:xfrm>
          <a:off x="4883052" y="1227460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883052" y="548680"/>
            <a:ext cx="41790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Жекешелендіру</a:t>
            </a:r>
            <a:r>
              <a:rPr lang="ru-RU" sz="1200" dirty="0"/>
              <a:t>, </a:t>
            </a:r>
            <a:r>
              <a:rPr lang="ru-RU" sz="1200" dirty="0" err="1"/>
              <a:t>коммуналдық</a:t>
            </a:r>
            <a:r>
              <a:rPr lang="ru-RU" sz="1200" dirty="0"/>
              <a:t> </a:t>
            </a:r>
            <a:r>
              <a:rPr lang="ru-RU" sz="1200" dirty="0" err="1"/>
              <a:t>мүлікті</a:t>
            </a:r>
            <a:r>
              <a:rPr lang="ru-RU" sz="1200" dirty="0"/>
              <a:t> </a:t>
            </a:r>
            <a:r>
              <a:rPr lang="ru-RU" sz="1200" dirty="0" err="1"/>
              <a:t>басқару</a:t>
            </a:r>
            <a:r>
              <a:rPr lang="ru-RU" sz="1200" dirty="0"/>
              <a:t>, </a:t>
            </a:r>
            <a:r>
              <a:rPr lang="ru-RU" sz="1200" dirty="0" err="1"/>
              <a:t>жекешелендіруден</a:t>
            </a:r>
            <a:r>
              <a:rPr lang="ru-RU" sz="1200" dirty="0"/>
              <a:t> </a:t>
            </a:r>
            <a:r>
              <a:rPr lang="ru-RU" sz="1200" dirty="0" err="1"/>
              <a:t>кейінгі</a:t>
            </a:r>
            <a:r>
              <a:rPr lang="ru-RU" sz="1200" dirty="0"/>
              <a:t> </a:t>
            </a:r>
            <a:r>
              <a:rPr lang="ru-RU" sz="1200" dirty="0" err="1"/>
              <a:t>қызмет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осыған</a:t>
            </a:r>
            <a:r>
              <a:rPr lang="ru-RU" sz="1200" dirty="0"/>
              <a:t> </a:t>
            </a:r>
            <a:r>
              <a:rPr lang="ru-RU" sz="1200" dirty="0" err="1"/>
              <a:t>байланысты</a:t>
            </a:r>
            <a:r>
              <a:rPr lang="ru-RU" sz="1200" dirty="0"/>
              <a:t> </a:t>
            </a:r>
            <a:r>
              <a:rPr lang="ru-RU" sz="1200" dirty="0" err="1"/>
              <a:t>дауларды</a:t>
            </a:r>
            <a:r>
              <a:rPr lang="ru-RU" sz="1200" dirty="0"/>
              <a:t> </a:t>
            </a:r>
            <a:r>
              <a:rPr lang="ru-RU" sz="1200" dirty="0" err="1"/>
              <a:t>реттеу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858928" y="2494637"/>
            <a:ext cx="41790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/>
              <a:t>Коммуналдық</a:t>
            </a:r>
            <a:r>
              <a:rPr lang="ru-RU" sz="1200" dirty="0"/>
              <a:t> </a:t>
            </a:r>
            <a:r>
              <a:rPr lang="ru-RU" sz="1200" dirty="0" err="1"/>
              <a:t>меншікке</a:t>
            </a:r>
            <a:r>
              <a:rPr lang="ru-RU" sz="1200" dirty="0"/>
              <a:t> </a:t>
            </a:r>
            <a:r>
              <a:rPr lang="ru-RU" sz="1200" dirty="0" err="1"/>
              <a:t>түскен</a:t>
            </a:r>
            <a:r>
              <a:rPr lang="ru-RU" sz="1200" dirty="0"/>
              <a:t> </a:t>
            </a:r>
            <a:r>
              <a:rPr lang="ru-RU" sz="1200" dirty="0" err="1"/>
              <a:t>мүлікті</a:t>
            </a:r>
            <a:r>
              <a:rPr lang="ru-RU" sz="1200" dirty="0"/>
              <a:t> </a:t>
            </a:r>
            <a:r>
              <a:rPr lang="ru-RU" sz="1200" dirty="0" err="1"/>
              <a:t>есепке</a:t>
            </a:r>
            <a:r>
              <a:rPr lang="ru-RU" sz="1200" dirty="0"/>
              <a:t> </a:t>
            </a:r>
            <a:r>
              <a:rPr lang="ru-RU" sz="1200" dirty="0" err="1"/>
              <a:t>алу</a:t>
            </a:r>
            <a:r>
              <a:rPr lang="ru-RU" sz="1200" dirty="0"/>
              <a:t>, </a:t>
            </a:r>
            <a:r>
              <a:rPr lang="ru-RU" sz="1200" dirty="0" err="1"/>
              <a:t>сақтау</a:t>
            </a:r>
            <a:r>
              <a:rPr lang="ru-RU" sz="1200" dirty="0"/>
              <a:t>, </a:t>
            </a:r>
            <a:r>
              <a:rPr lang="ru-RU" sz="1200" dirty="0" err="1"/>
              <a:t>бағалау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сату</a:t>
            </a:r>
            <a:endParaRPr lang="ru-RU" sz="1200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22915712"/>
              </p:ext>
            </p:extLst>
          </p:nvPr>
        </p:nvGraphicFramePr>
        <p:xfrm>
          <a:off x="4858928" y="2996952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50659" y="6435674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</p:spTree>
    <p:extLst>
      <p:ext uri="{BB962C8B-B14F-4D97-AF65-F5344CB8AC3E}">
        <p14:creationId xmlns:p14="http://schemas.microsoft.com/office/powerpoint/2010/main" val="19229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365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prstClr val="white"/>
                </a:solidFill>
              </a:rPr>
              <a:t>Коммуналдық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мүлікті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басқару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саласын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қаржыландыру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12424"/>
              </p:ext>
            </p:extLst>
          </p:nvPr>
        </p:nvGraphicFramePr>
        <p:xfrm>
          <a:off x="94866" y="669177"/>
          <a:ext cx="8869622" cy="223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Жекешелендіру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коммуналдық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мүлікті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басқару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жекешелендіруден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кейінгі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4 743,9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 объектілерінің ("Барыс"КМС, "Алау" МС, "Астана-Арена" СК) сенімгерлік басқарушысының шығыстарын өтеуге және елорданың коммуналдық меншігіне түсетін мүлікті бағалауға.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Коммуналдық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меншікке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түскен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мүлікті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есепке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сақтау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бағалау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сату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Қызыл сызық сызумен топотүсірілім бойынша қызметтерге, Астана қаласының коммуналдық меншігіне түскен мүлікті сақтау, жер актілерін/техникалық паспорттарды дайындау.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45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52"/>
            <a:ext cx="892899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-180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Коммуналдық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шаруашылық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саласын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қаржыландыру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2022"/>
              </p:ext>
            </p:extLst>
          </p:nvPr>
        </p:nvGraphicFramePr>
        <p:xfrm>
          <a:off x="107504" y="369332"/>
          <a:ext cx="8856983" cy="2607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0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Сумен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жабдықтау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бұру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жүйесінің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істеуі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3 775,7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Нөсер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кәрізін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күтіп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ұстау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тазарту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атмосфералық-жерүсті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ағындарын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бұру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Жылыту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маусымын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үздіксіз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өткізу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алуға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энергия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өндіруші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ұйымдардың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шығындарын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субсидиялау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2 150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Жылыту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маусымын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үздіксіз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өткізу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алуға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энергия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өндіруші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ұйымдардың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шығындарын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субсидиялауға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3139628"/>
            <a:ext cx="882098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296" y="3222639"/>
            <a:ext cx="726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ҚҰРЫЛЫС САЛАСЫН ҚАРЖЫЛАНДЫРУ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16861"/>
              </p:ext>
            </p:extLst>
          </p:nvPr>
        </p:nvGraphicFramePr>
        <p:xfrm>
          <a:off x="119187" y="3519660"/>
          <a:ext cx="8797614" cy="125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1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Коммуналдық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қорынан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16 682,8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12 180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12 180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Жұмыс істейтін жастар үшін 1 050 пәтер сатып алуға, сондай-ақ 2022 жылы сатып алынған пәтерлер бойынша қоса қаржыландыруға.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4938314"/>
            <a:ext cx="882098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296" y="5024992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ҚАРЖЫ САЛАСЫН ҚАРЖЫЛАНДЫРУ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30622"/>
              </p:ext>
            </p:extLst>
          </p:nvPr>
        </p:nvGraphicFramePr>
        <p:xfrm>
          <a:off x="116570" y="5285839"/>
          <a:ext cx="8797614" cy="106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9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ШЫҒЫСТАРДЫҢ БАҒЫТЫ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2025жыл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15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салу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мақсатында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мүлікке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бағалау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Салық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салу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мақсатында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мүлікті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бағалау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Азаматтарға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үкімет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 КЕАҚ)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50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378" y="0"/>
            <a:ext cx="878111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Астана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қаласы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аудандары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әкімдерінің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аппараттары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490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i="1" dirty="0" smtClean="0">
                <a:solidFill>
                  <a:schemeClr val="tx2"/>
                </a:solidFill>
                <a:latin typeface="Calibri" pitchFamily="34" charset="0"/>
              </a:rPr>
              <a:t>БЮДЖЕТ ҚАРАЖАТЫ НАҚТЫ ҚАЙДА ЖҰМСАЛАДЫ?</a:t>
            </a:r>
            <a:endParaRPr lang="ru-RU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41289"/>
              </p:ext>
            </p:extLst>
          </p:nvPr>
        </p:nvGraphicFramePr>
        <p:xfrm>
          <a:off x="183378" y="732965"/>
          <a:ext cx="8823957" cy="580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бюджет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бюджет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бюджет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бюджет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мақсатты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тағайындалуы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8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мекендерде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көшелерді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4 435,9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3 540,7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3 788,6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4 053,8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көше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орамішілік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саябақ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жарықтандыруды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(63 914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шамға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46 229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жарықтандыру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тіректеріне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көрсетіледі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электр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энергиясы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қызметтеріне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алаңдарды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электрмен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жабдықтауға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АБЖ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жабдықтарын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орнатуға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қызмет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көрсетуге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ғимараттар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құрылыстарды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сәндік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жарықтандыруды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(602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7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мекендердің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санитариясын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қамтамасыз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ету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26 104,9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24 903,2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26 646,4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28 511,6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көшелерді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қолмен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механикаландырылған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орамішілік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жинауға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саябақтар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скверлерді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жинауға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(15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саябақты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157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скверді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жинауға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), су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тасқынына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қарсы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іс-шараларға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қоқыс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шұңқырларын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орнатуға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соруға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орамішілік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рұқсат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етілмеген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полигондарды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жоюға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көпірлерді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көпірлер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айырбастар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49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т. б.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138,8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148,5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158,9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24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жерлеу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орнын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туысы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жоқ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адамдарды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жерлеуге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00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мекендерді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көгалдандыру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27 022,5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13 816,7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14 783,8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15 818,7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элементтерін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субұрқақтарды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консервациялауға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(49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қаланы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мерекелерге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безендіруге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жасыл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желектерді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(11 043 493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шаршы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метр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көгалдар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188 517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шаршы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метр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гүлзарлар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571 558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ағаштар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248 771 п/м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қоршау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орамішілік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қарастырылған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АСТАНА ҚАЛАСЫНЫҢ АЗАМАТТЫҚ БЮДЖЕТІ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9790549"/>
              </p:ext>
            </p:extLst>
          </p:nvPr>
        </p:nvGraphicFramePr>
        <p:xfrm>
          <a:off x="187921" y="65669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8460432" y="1340768"/>
            <a:ext cx="0" cy="40324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59444" y="4869160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64696" y="4365104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59444" y="3372212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60432" y="3861048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65104" y="2420888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469098" y="2924944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1640" y="38610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101%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4527" y="2545159"/>
            <a:ext cx="78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105,4%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9744" y="3181814"/>
            <a:ext cx="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104,3%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2804" y="2843063"/>
            <a:ext cx="77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104,6%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226699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105,2%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619672" y="4365104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95936" y="3589017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20072" y="3263695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72200" y="2700236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35596" y="6237312"/>
            <a:ext cx="4680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147375" y="6206498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359642" y="60738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- ЖӨӨ НКИ, %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865" y="111607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ЖӨӨ ӨСІМІНІҢ ДИНАМИКАСЫ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7596336" y="2276872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308304" y="185986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105,9%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771800" y="2924944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305017" y="2281561"/>
            <a:ext cx="6374167" cy="2379216"/>
          </a:xfrm>
          <a:custGeom>
            <a:avLst/>
            <a:gdLst>
              <a:gd name="connsiteX0" fmla="*/ 0 w 6374167"/>
              <a:gd name="connsiteY0" fmla="*/ 2379216 h 2379216"/>
              <a:gd name="connsiteX1" fmla="*/ 346230 w 6374167"/>
              <a:gd name="connsiteY1" fmla="*/ 2139519 h 2379216"/>
              <a:gd name="connsiteX2" fmla="*/ 1500327 w 6374167"/>
              <a:gd name="connsiteY2" fmla="*/ 656948 h 2379216"/>
              <a:gd name="connsiteX3" fmla="*/ 2725445 w 6374167"/>
              <a:gd name="connsiteY3" fmla="*/ 1358284 h 2379216"/>
              <a:gd name="connsiteX4" fmla="*/ 3986074 w 6374167"/>
              <a:gd name="connsiteY4" fmla="*/ 1020932 h 2379216"/>
              <a:gd name="connsiteX5" fmla="*/ 5175682 w 6374167"/>
              <a:gd name="connsiteY5" fmla="*/ 417251 h 2379216"/>
              <a:gd name="connsiteX6" fmla="*/ 6374167 w 6374167"/>
              <a:gd name="connsiteY6" fmla="*/ 0 h 237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4167" h="2379216">
                <a:moveTo>
                  <a:pt x="0" y="2379216"/>
                </a:moveTo>
                <a:cubicBezTo>
                  <a:pt x="115410" y="2299317"/>
                  <a:pt x="279647" y="2182428"/>
                  <a:pt x="346230" y="2139519"/>
                </a:cubicBezTo>
                <a:cubicBezTo>
                  <a:pt x="730929" y="1645329"/>
                  <a:pt x="1103791" y="787154"/>
                  <a:pt x="1500327" y="656948"/>
                </a:cubicBezTo>
                <a:lnTo>
                  <a:pt x="2725445" y="1358284"/>
                </a:lnTo>
                <a:cubicBezTo>
                  <a:pt x="3139736" y="1418948"/>
                  <a:pt x="3986074" y="1020932"/>
                  <a:pt x="3986074" y="1020932"/>
                </a:cubicBezTo>
                <a:cubicBezTo>
                  <a:pt x="4394447" y="864093"/>
                  <a:pt x="4785064" y="640672"/>
                  <a:pt x="5175682" y="417251"/>
                </a:cubicBezTo>
                <a:lnTo>
                  <a:pt x="6374167" y="0"/>
                </a:lnTo>
              </a:path>
            </a:pathLst>
          </a:cu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29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4" y="1905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69963" y="50384"/>
            <a:ext cx="8317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ru-RU" sz="1600" b="1" dirty="0" err="1" smtClean="0">
                <a:solidFill>
                  <a:schemeClr val="bg1"/>
                </a:solidFill>
                <a:latin typeface="Calibri"/>
              </a:rPr>
              <a:t>Мемлекеттік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Calibri"/>
              </a:rPr>
              <a:t>бағдарламалар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Calibri"/>
              </a:rPr>
              <a:t>бойынша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Calibri"/>
              </a:rPr>
              <a:t>ақпарат</a:t>
            </a:r>
            <a:endParaRPr lang="ru-RU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041" y="548680"/>
            <a:ext cx="8563917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444500">
              <a:lnSpc>
                <a:spcPct val="150000"/>
              </a:lnSpc>
            </a:pPr>
            <a:r>
              <a:rPr lang="kk-KZ" sz="1600" dirty="0" smtClean="0">
                <a:solidFill>
                  <a:srgbClr val="002060"/>
                </a:solidFill>
              </a:rPr>
              <a:t>	</a:t>
            </a:r>
            <a:r>
              <a:rPr lang="kk-KZ" sz="1600" dirty="0">
                <a:solidFill>
                  <a:srgbClr val="002060"/>
                </a:solidFill>
              </a:rPr>
              <a:t>Мемлекет басшысының 2020 жылғы 1 қыркүйектегі "Қазақстан </a:t>
            </a:r>
            <a:r>
              <a:rPr lang="kk-KZ" sz="1600" dirty="0" smtClean="0">
                <a:solidFill>
                  <a:srgbClr val="002060"/>
                </a:solidFill>
              </a:rPr>
              <a:t>жаңа </a:t>
            </a:r>
            <a:r>
              <a:rPr lang="kk-KZ" sz="1600" dirty="0">
                <a:solidFill>
                  <a:srgbClr val="002060"/>
                </a:solidFill>
              </a:rPr>
              <a:t>нақты ахуалда</a:t>
            </a:r>
            <a:r>
              <a:rPr lang="kk-KZ" sz="1600" dirty="0" smtClean="0">
                <a:solidFill>
                  <a:srgbClr val="002060"/>
                </a:solidFill>
              </a:rPr>
              <a:t>:                     </a:t>
            </a:r>
            <a:r>
              <a:rPr lang="kk-KZ" sz="1600" dirty="0">
                <a:solidFill>
                  <a:srgbClr val="002060"/>
                </a:solidFill>
              </a:rPr>
              <a:t>іс-қимыл уақыты" атты Қазақстан халқына Жолдауының 3-тармағына және мемлекеттік жоспарлаудың жаңа жүйесіне сәйкес ағымдағы жылы барлық мемлекеттік бағдарламалар Ұлттық жобаларға </a:t>
            </a:r>
            <a:r>
              <a:rPr lang="kk-KZ" sz="1600" dirty="0" smtClean="0">
                <a:solidFill>
                  <a:srgbClr val="002060"/>
                </a:solidFill>
              </a:rPr>
              <a:t>айналды.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 smtClean="0">
                <a:solidFill>
                  <a:srgbClr val="002060"/>
                </a:solidFill>
              </a:rPr>
              <a:t>	2021 </a:t>
            </a:r>
            <a:r>
              <a:rPr lang="kk-KZ" sz="1600" dirty="0">
                <a:solidFill>
                  <a:srgbClr val="002060"/>
                </a:solidFill>
              </a:rPr>
              <a:t>жылғы 12 қазанда Үкімет 10 ұлттық жобаны бекітті</a:t>
            </a:r>
            <a:r>
              <a:rPr lang="kk-KZ" sz="1600" dirty="0" smtClean="0">
                <a:solidFill>
                  <a:srgbClr val="002060"/>
                </a:solidFill>
              </a:rPr>
              <a:t>.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«Дені </a:t>
            </a:r>
            <a:r>
              <a:rPr lang="kk-KZ" sz="1600" dirty="0">
                <a:solidFill>
                  <a:srgbClr val="002060"/>
                </a:solidFill>
              </a:rPr>
              <a:t>сау </a:t>
            </a:r>
            <a:r>
              <a:rPr lang="kk-KZ" sz="1600" dirty="0" smtClean="0">
                <a:solidFill>
                  <a:srgbClr val="002060"/>
                </a:solidFill>
              </a:rPr>
              <a:t>ұлт» әрбір азамат </a:t>
            </a:r>
            <a:r>
              <a:rPr lang="kk-KZ" sz="1600" dirty="0">
                <a:solidFill>
                  <a:srgbClr val="002060"/>
                </a:solidFill>
              </a:rPr>
              <a:t>үшін сапалы және қолжетімді денсаулық сақтау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«</a:t>
            </a:r>
            <a:r>
              <a:rPr lang="en-US" sz="1600" dirty="0" err="1" smtClean="0">
                <a:solidFill>
                  <a:srgbClr val="002060"/>
                </a:solidFill>
              </a:rPr>
              <a:t>Bilimdi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Ult</a:t>
            </a:r>
            <a:r>
              <a:rPr lang="kk-KZ" sz="1600" dirty="0" smtClean="0">
                <a:solidFill>
                  <a:srgbClr val="002060"/>
                </a:solidFill>
              </a:rPr>
              <a:t>»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kk-KZ" sz="1600" dirty="0">
                <a:solidFill>
                  <a:srgbClr val="002060"/>
                </a:solidFill>
              </a:rPr>
              <a:t>сапалы білім беру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«Ұлттық </a:t>
            </a:r>
            <a:r>
              <a:rPr lang="kk-KZ" sz="1600" dirty="0">
                <a:solidFill>
                  <a:srgbClr val="002060"/>
                </a:solidFill>
              </a:rPr>
              <a:t>Рухани </a:t>
            </a:r>
            <a:r>
              <a:rPr lang="kk-KZ" sz="1600" dirty="0" smtClean="0">
                <a:solidFill>
                  <a:srgbClr val="002060"/>
                </a:solidFill>
              </a:rPr>
              <a:t>Жаңғыру»;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Цифрландыру, инновация және ғылым есебінен технологиялық серпіліс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Кәсіпкерлікті дамыту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Күшті </a:t>
            </a:r>
            <a:r>
              <a:rPr lang="kk-KZ" sz="1600" dirty="0" smtClean="0">
                <a:solidFill>
                  <a:srgbClr val="002060"/>
                </a:solidFill>
              </a:rPr>
              <a:t>аймақтар – елдің </a:t>
            </a:r>
            <a:r>
              <a:rPr lang="kk-KZ" sz="1600" dirty="0">
                <a:solidFill>
                  <a:srgbClr val="002060"/>
                </a:solidFill>
              </a:rPr>
              <a:t>даму драйвері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Қазақстандықтардың әл-ауқатын арттыруға бағытталған тұрақты экономикалық өсу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Су ресурстарын басқару және </a:t>
            </a:r>
            <a:r>
              <a:rPr lang="kk-KZ" sz="1600" dirty="0" smtClean="0">
                <a:solidFill>
                  <a:srgbClr val="002060"/>
                </a:solidFill>
              </a:rPr>
              <a:t>«Жасыл Қазақстан»;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Агроөнеркәсіптік кешенді дамыту</a:t>
            </a:r>
            <a:r>
              <a:rPr lang="kk-KZ" sz="1600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- </a:t>
            </a:r>
            <a:r>
              <a:rPr lang="kk-KZ" sz="1600" dirty="0">
                <a:solidFill>
                  <a:srgbClr val="002060"/>
                </a:solidFill>
              </a:rPr>
              <a:t>Қауіпсіз ел.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4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СТРАТЕГИЯЛЫҚ ДАМУ ПАЙЫМЫ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329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ҚАЛА ҚАЛАЙ ДАМИТЫН БОЛАДЫ?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2705" y="663998"/>
            <a:ext cx="8965327" cy="6043598"/>
            <a:chOff x="92705" y="663998"/>
            <a:chExt cx="8965327" cy="6043598"/>
          </a:xfrm>
        </p:grpSpPr>
        <p:sp>
          <p:nvSpPr>
            <p:cNvPr id="11" name="Rectangle 41"/>
            <p:cNvSpPr/>
            <p:nvPr/>
          </p:nvSpPr>
          <p:spPr>
            <a:xfrm>
              <a:off x="1649342" y="663998"/>
              <a:ext cx="6695946" cy="1495358"/>
            </a:xfrm>
            <a:prstGeom prst="roundRect">
              <a:avLst>
                <a:gd name="adj" fmla="val 6276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Жаңа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Жібек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жолының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транзиттік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торабы</a:t>
              </a:r>
              <a:r>
                <a:rPr lang="ru-RU" sz="1400" dirty="0" smtClean="0">
                  <a:solidFill>
                    <a:schemeClr val="tx1"/>
                  </a:solidFill>
                </a:rPr>
                <a:t> –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Еуропа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</a:rPr>
                <a:t>мен Азия </a:t>
              </a:r>
              <a:r>
                <a:rPr lang="ru-RU" sz="1400" dirty="0" err="1">
                  <a:solidFill>
                    <a:schemeClr val="tx1"/>
                  </a:solidFill>
                </a:rPr>
                <a:t>арасындағы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көпір</a:t>
              </a:r>
              <a:r>
                <a:rPr lang="ru-RU" sz="1400" dirty="0" smtClean="0">
                  <a:solidFill>
                    <a:schemeClr val="tx1"/>
                  </a:solidFill>
                </a:rPr>
                <a:t>;</a:t>
              </a:r>
            </a:p>
            <a:p>
              <a:pPr marL="144000" indent="-1440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Амбициозды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кәсіпкерлер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мобильді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таланттар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білікті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мамандар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халықаралық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коммерциялық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емес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ұйымдар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үшін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ашық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тартымды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қала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93980" y="2484879"/>
              <a:ext cx="3000241" cy="4222717"/>
            </a:xfrm>
            <a:prstGeom prst="roundRect">
              <a:avLst>
                <a:gd name="adj" fmla="val 326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Негізгі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қаржы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корпоративтік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орталық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Жоғары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өндіріс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кәсіби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қызмет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көрсету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орталығы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Қолайлы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</a:rPr>
                <a:t>бизнес-климаты, </a:t>
              </a:r>
              <a:r>
                <a:rPr lang="ru-RU" sz="1400" dirty="0" err="1">
                  <a:solidFill>
                    <a:schemeClr val="tx1"/>
                  </a:solidFill>
                </a:rPr>
                <a:t>тиімді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мемлекеттік</a:t>
              </a:r>
              <a:r>
                <a:rPr lang="ru-RU" sz="1400" dirty="0">
                  <a:solidFill>
                    <a:schemeClr val="tx1"/>
                  </a:solidFill>
                </a:rPr>
                <a:t> секторы бар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бизнесті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бастау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жүргізу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үшін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жақсы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жағдайлар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ұсынатын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қала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Озық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технологиялар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реттеу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негізінде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бүкіл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Қазақстанды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трансформациялауға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арналған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платформа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442339" y="2635283"/>
              <a:ext cx="2884805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rgbClr val="00B050"/>
                  </a:solidFill>
                </a:rPr>
                <a:t>БӘСЕКЕГЕ ҚАБІЛЕТТІ ЖӘНЕ ТҰРАҚТЫ ӨСІП ЖАТҚАН ҚАЛА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5916734" y="2514557"/>
              <a:ext cx="3141298" cy="3782530"/>
            </a:xfrm>
            <a:prstGeom prst="roundRect">
              <a:avLst>
                <a:gd name="adj" fmla="val 3569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Еуразиядағы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өмір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сүрудің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үздік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орны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solidFill>
                    <a:schemeClr val="tx1"/>
                  </a:solidFill>
                </a:rPr>
                <a:t>«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Ақылды</a:t>
              </a:r>
              <a:r>
                <a:rPr lang="ru-RU" sz="1400" dirty="0" smtClean="0">
                  <a:solidFill>
                    <a:schemeClr val="tx1"/>
                  </a:solidFill>
                </a:rPr>
                <a:t>»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қауіпсіз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қала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қалыптасқан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жайлы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қала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ортасы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Ғылыми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білімдер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технологияларға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үздік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қол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жеткізуді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мәдени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өмірге</a:t>
              </a:r>
              <a:r>
                <a:rPr lang="ru-RU" sz="1400" dirty="0">
                  <a:solidFill>
                    <a:schemeClr val="tx1"/>
                  </a:solidFill>
                </a:rPr>
                <a:t> бай </a:t>
              </a:r>
              <a:r>
                <a:rPr lang="ru-RU" sz="1400" dirty="0" err="1">
                  <a:solidFill>
                    <a:schemeClr val="tx1"/>
                  </a:solidFill>
                </a:rPr>
                <a:t>оқиғаларды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қоса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алғанда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оқушы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жастарға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қолайлы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жағдайлар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6337092" y="2696679"/>
              <a:ext cx="2008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chemeClr val="accent5"/>
                  </a:solidFill>
                </a:rPr>
                <a:t>ӨМІР СҮРУ ҮШІН ҚОЛАЙЛЫ ҚАЛА</a:t>
              </a:r>
              <a:endParaRPr lang="ru-RU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3672177" y="5848203"/>
              <a:ext cx="143789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rgbClr val="7030A0"/>
                  </a:solidFill>
                </a:rPr>
                <a:t>ЖАҺАНДЫҚ ҚАЛА</a:t>
              </a:r>
              <a:endParaRPr lang="ru-RU" sz="14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3147825" y="2703700"/>
              <a:ext cx="2742196" cy="2884280"/>
              <a:chOff x="3410144" y="2988905"/>
              <a:chExt cx="2970712" cy="2884280"/>
            </a:xfrm>
          </p:grpSpPr>
          <p:grpSp>
            <p:nvGrpSpPr>
              <p:cNvPr id="19" name="Group 11"/>
              <p:cNvGrpSpPr/>
              <p:nvPr/>
            </p:nvGrpSpPr>
            <p:grpSpPr>
              <a:xfrm>
                <a:off x="3410144" y="2988905"/>
                <a:ext cx="2970712" cy="2884280"/>
                <a:chOff x="3410144" y="2562708"/>
                <a:chExt cx="2970712" cy="2884280"/>
              </a:xfrm>
            </p:grpSpPr>
            <p:grpSp>
              <p:nvGrpSpPr>
                <p:cNvPr id="21" name="Group 3"/>
                <p:cNvGrpSpPr/>
                <p:nvPr/>
              </p:nvGrpSpPr>
              <p:grpSpPr>
                <a:xfrm>
                  <a:off x="3513800" y="2656854"/>
                  <a:ext cx="2768449" cy="2679309"/>
                  <a:chOff x="3513800" y="2656854"/>
                  <a:chExt cx="2768449" cy="2679309"/>
                </a:xfrm>
              </p:grpSpPr>
              <p:sp>
                <p:nvSpPr>
                  <p:cNvPr id="23" name="Текст 26">
                    <a:extLst>
                      <a:ext uri="{FF2B5EF4-FFF2-40B4-BE49-F238E27FC236}">
                        <a16:creationId xmlns:a16="http://schemas.microsoft.com/office/drawing/2014/main" id="{1A1BECA8-0C5C-4798-B2E4-A78552D6CB4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466570" y="4124419"/>
                    <a:ext cx="878087" cy="492443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144000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Wingdings" panose="05000000000000000000" pitchFamily="2" charset="2"/>
                      <a:buChar char="§"/>
                      <a:defRPr sz="1100"/>
                    </a:lvl1pPr>
                    <a:lvl2pPr marL="288000" lvl="1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−"/>
                      <a:defRPr sz="1100"/>
                    </a:lvl2pPr>
                    <a:lvl3pPr marL="432000" lvl="2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▫"/>
                      <a:defRPr sz="1100"/>
                    </a:lvl3pPr>
                    <a:lvl4pPr marL="576000" lvl="3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-"/>
                      <a:defRPr sz="1100"/>
                    </a:lvl4pPr>
                    <a:lvl5pPr marL="2057400" indent="-228600" defTabSz="914400">
                      <a:lnSpc>
                        <a:spcPct val="10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Char char="•"/>
                      <a:defRPr sz="1400"/>
                    </a:lvl5pPr>
                    <a:lvl6pPr marL="25146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6pPr>
                    <a:lvl7pPr marL="29718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7pPr>
                    <a:lvl8pPr marL="34290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8pPr>
                    <a:lvl9pPr marL="38862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9pPr>
                  </a:lstStyle>
                  <a:p>
                    <a:pPr marL="0" indent="0" algn="ctr">
                      <a:buNone/>
                    </a:pPr>
                    <a:r>
                      <a:rPr lang="ru-RU" sz="1600" b="1" spc="150" dirty="0" smtClean="0">
                        <a:solidFill>
                          <a:srgbClr val="7030A0"/>
                        </a:solidFill>
                      </a:rPr>
                      <a:t>АСТАНА</a:t>
                    </a:r>
                    <a:endParaRPr lang="ru-RU" sz="1600" b="1" spc="150" dirty="0">
                      <a:solidFill>
                        <a:srgbClr val="7030A0"/>
                      </a:solidFill>
                    </a:endParaRPr>
                  </a:p>
                  <a:p>
                    <a:pPr marL="0" indent="0" algn="ctr">
                      <a:buNone/>
                    </a:pPr>
                    <a:r>
                      <a:rPr lang="ru-RU" sz="1600" b="1" spc="150" dirty="0">
                        <a:solidFill>
                          <a:srgbClr val="7030A0"/>
                        </a:solidFill>
                      </a:rPr>
                      <a:t>2050</a:t>
                    </a:r>
                    <a:endParaRPr lang="ru-RU" sz="1600" spc="15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24" name="Freeform 3034"/>
                  <p:cNvSpPr>
                    <a:spLocks/>
                  </p:cNvSpPr>
                  <p:nvPr/>
                </p:nvSpPr>
                <p:spPr bwMode="auto">
                  <a:xfrm>
                    <a:off x="4425579" y="3810587"/>
                    <a:ext cx="1856670" cy="1525576"/>
                  </a:xfrm>
                  <a:custGeom>
                    <a:avLst/>
                    <a:gdLst>
                      <a:gd name="T0" fmla="*/ 2114 w 2917"/>
                      <a:gd name="T1" fmla="*/ 0 h 2394"/>
                      <a:gd name="T2" fmla="*/ 2152 w 2917"/>
                      <a:gd name="T3" fmla="*/ 28 h 2394"/>
                      <a:gd name="T4" fmla="*/ 2377 w 2917"/>
                      <a:gd name="T5" fmla="*/ 233 h 2394"/>
                      <a:gd name="T6" fmla="*/ 2515 w 2917"/>
                      <a:gd name="T7" fmla="*/ 382 h 2394"/>
                      <a:gd name="T8" fmla="*/ 2607 w 2917"/>
                      <a:gd name="T9" fmla="*/ 496 h 2394"/>
                      <a:gd name="T10" fmla="*/ 2695 w 2917"/>
                      <a:gd name="T11" fmla="*/ 619 h 2394"/>
                      <a:gd name="T12" fmla="*/ 2774 w 2917"/>
                      <a:gd name="T13" fmla="*/ 753 h 2394"/>
                      <a:gd name="T14" fmla="*/ 2840 w 2917"/>
                      <a:gd name="T15" fmla="*/ 893 h 2394"/>
                      <a:gd name="T16" fmla="*/ 2888 w 2917"/>
                      <a:gd name="T17" fmla="*/ 1039 h 2394"/>
                      <a:gd name="T18" fmla="*/ 2910 w 2917"/>
                      <a:gd name="T19" fmla="*/ 1152 h 2394"/>
                      <a:gd name="T20" fmla="*/ 2917 w 2917"/>
                      <a:gd name="T21" fmla="*/ 1229 h 2394"/>
                      <a:gd name="T22" fmla="*/ 2917 w 2917"/>
                      <a:gd name="T23" fmla="*/ 1305 h 2394"/>
                      <a:gd name="T24" fmla="*/ 2910 w 2917"/>
                      <a:gd name="T25" fmla="*/ 1383 h 2394"/>
                      <a:gd name="T26" fmla="*/ 2895 w 2917"/>
                      <a:gd name="T27" fmla="*/ 1461 h 2394"/>
                      <a:gd name="T28" fmla="*/ 2871 w 2917"/>
                      <a:gd name="T29" fmla="*/ 1538 h 2394"/>
                      <a:gd name="T30" fmla="*/ 2839 w 2917"/>
                      <a:gd name="T31" fmla="*/ 1616 h 2394"/>
                      <a:gd name="T32" fmla="*/ 2796 w 2917"/>
                      <a:gd name="T33" fmla="*/ 1694 h 2394"/>
                      <a:gd name="T34" fmla="*/ 2771 w 2917"/>
                      <a:gd name="T35" fmla="*/ 1733 h 2394"/>
                      <a:gd name="T36" fmla="*/ 2739 w 2917"/>
                      <a:gd name="T37" fmla="*/ 1779 h 2394"/>
                      <a:gd name="T38" fmla="*/ 2666 w 2917"/>
                      <a:gd name="T39" fmla="*/ 1865 h 2394"/>
                      <a:gd name="T40" fmla="*/ 2587 w 2917"/>
                      <a:gd name="T41" fmla="*/ 1943 h 2394"/>
                      <a:gd name="T42" fmla="*/ 2502 w 2917"/>
                      <a:gd name="T43" fmla="*/ 2014 h 2394"/>
                      <a:gd name="T44" fmla="*/ 2411 w 2917"/>
                      <a:gd name="T45" fmla="*/ 2076 h 2394"/>
                      <a:gd name="T46" fmla="*/ 2314 w 2917"/>
                      <a:gd name="T47" fmla="*/ 2133 h 2394"/>
                      <a:gd name="T48" fmla="*/ 2211 w 2917"/>
                      <a:gd name="T49" fmla="*/ 2183 h 2394"/>
                      <a:gd name="T50" fmla="*/ 2105 w 2917"/>
                      <a:gd name="T51" fmla="*/ 2227 h 2394"/>
                      <a:gd name="T52" fmla="*/ 1941 w 2917"/>
                      <a:gd name="T53" fmla="*/ 2281 h 2394"/>
                      <a:gd name="T54" fmla="*/ 1712 w 2917"/>
                      <a:gd name="T55" fmla="*/ 2334 h 2394"/>
                      <a:gd name="T56" fmla="*/ 1478 w 2917"/>
                      <a:gd name="T57" fmla="*/ 2369 h 2394"/>
                      <a:gd name="T58" fmla="*/ 1245 w 2917"/>
                      <a:gd name="T59" fmla="*/ 2389 h 2394"/>
                      <a:gd name="T60" fmla="*/ 1018 w 2917"/>
                      <a:gd name="T61" fmla="*/ 2394 h 2394"/>
                      <a:gd name="T62" fmla="*/ 800 w 2917"/>
                      <a:gd name="T63" fmla="*/ 2390 h 2394"/>
                      <a:gd name="T64" fmla="*/ 502 w 2917"/>
                      <a:gd name="T65" fmla="*/ 2369 h 2394"/>
                      <a:gd name="T66" fmla="*/ 65 w 2917"/>
                      <a:gd name="T67" fmla="*/ 2311 h 2394"/>
                      <a:gd name="T68" fmla="*/ 0 w 2917"/>
                      <a:gd name="T69" fmla="*/ 2297 h 2394"/>
                      <a:gd name="T70" fmla="*/ 34 w 2917"/>
                      <a:gd name="T71" fmla="*/ 2294 h 2394"/>
                      <a:gd name="T72" fmla="*/ 272 w 2917"/>
                      <a:gd name="T73" fmla="*/ 2256 h 2394"/>
                      <a:gd name="T74" fmla="*/ 501 w 2917"/>
                      <a:gd name="T75" fmla="*/ 2205 h 2394"/>
                      <a:gd name="T76" fmla="*/ 699 w 2917"/>
                      <a:gd name="T77" fmla="*/ 2144 h 2394"/>
                      <a:gd name="T78" fmla="*/ 840 w 2917"/>
                      <a:gd name="T79" fmla="*/ 2093 h 2394"/>
                      <a:gd name="T80" fmla="*/ 985 w 2917"/>
                      <a:gd name="T81" fmla="*/ 2032 h 2394"/>
                      <a:gd name="T82" fmla="*/ 1133 w 2917"/>
                      <a:gd name="T83" fmla="*/ 1960 h 2394"/>
                      <a:gd name="T84" fmla="*/ 1281 w 2917"/>
                      <a:gd name="T85" fmla="*/ 1877 h 2394"/>
                      <a:gd name="T86" fmla="*/ 1427 w 2917"/>
                      <a:gd name="T87" fmla="*/ 1782 h 2394"/>
                      <a:gd name="T88" fmla="*/ 1569 w 2917"/>
                      <a:gd name="T89" fmla="*/ 1673 h 2394"/>
                      <a:gd name="T90" fmla="*/ 1702 w 2917"/>
                      <a:gd name="T91" fmla="*/ 1550 h 2394"/>
                      <a:gd name="T92" fmla="*/ 1767 w 2917"/>
                      <a:gd name="T93" fmla="*/ 1483 h 2394"/>
                      <a:gd name="T94" fmla="*/ 1810 w 2917"/>
                      <a:gd name="T95" fmla="*/ 1433 h 2394"/>
                      <a:gd name="T96" fmla="*/ 1884 w 2917"/>
                      <a:gd name="T97" fmla="*/ 1327 h 2394"/>
                      <a:gd name="T98" fmla="*/ 1946 w 2917"/>
                      <a:gd name="T99" fmla="*/ 1214 h 2394"/>
                      <a:gd name="T100" fmla="*/ 1998 w 2917"/>
                      <a:gd name="T101" fmla="*/ 1095 h 2394"/>
                      <a:gd name="T102" fmla="*/ 2038 w 2917"/>
                      <a:gd name="T103" fmla="*/ 973 h 2394"/>
                      <a:gd name="T104" fmla="*/ 2070 w 2917"/>
                      <a:gd name="T105" fmla="*/ 849 h 2394"/>
                      <a:gd name="T106" fmla="*/ 2104 w 2917"/>
                      <a:gd name="T107" fmla="*/ 666 h 2394"/>
                      <a:gd name="T108" fmla="*/ 2125 w 2917"/>
                      <a:gd name="T109" fmla="*/ 435 h 2394"/>
                      <a:gd name="T110" fmla="*/ 2129 w 2917"/>
                      <a:gd name="T111" fmla="*/ 238 h 2394"/>
                      <a:gd name="T112" fmla="*/ 2118 w 2917"/>
                      <a:gd name="T113" fmla="*/ 30 h 2394"/>
                      <a:gd name="T114" fmla="*/ 2114 w 2917"/>
                      <a:gd name="T115" fmla="*/ 0 h 2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917" h="2394">
                        <a:moveTo>
                          <a:pt x="2114" y="0"/>
                        </a:moveTo>
                        <a:lnTo>
                          <a:pt x="2152" y="28"/>
                        </a:lnTo>
                        <a:lnTo>
                          <a:pt x="2377" y="233"/>
                        </a:lnTo>
                        <a:lnTo>
                          <a:pt x="2515" y="382"/>
                        </a:lnTo>
                        <a:lnTo>
                          <a:pt x="2607" y="496"/>
                        </a:lnTo>
                        <a:lnTo>
                          <a:pt x="2695" y="619"/>
                        </a:lnTo>
                        <a:lnTo>
                          <a:pt x="2774" y="753"/>
                        </a:lnTo>
                        <a:lnTo>
                          <a:pt x="2840" y="893"/>
                        </a:lnTo>
                        <a:lnTo>
                          <a:pt x="2888" y="1039"/>
                        </a:lnTo>
                        <a:lnTo>
                          <a:pt x="2910" y="1152"/>
                        </a:lnTo>
                        <a:lnTo>
                          <a:pt x="2917" y="1229"/>
                        </a:lnTo>
                        <a:lnTo>
                          <a:pt x="2917" y="1305"/>
                        </a:lnTo>
                        <a:lnTo>
                          <a:pt x="2910" y="1383"/>
                        </a:lnTo>
                        <a:lnTo>
                          <a:pt x="2895" y="1461"/>
                        </a:lnTo>
                        <a:lnTo>
                          <a:pt x="2871" y="1538"/>
                        </a:lnTo>
                        <a:lnTo>
                          <a:pt x="2839" y="1616"/>
                        </a:lnTo>
                        <a:lnTo>
                          <a:pt x="2796" y="1694"/>
                        </a:lnTo>
                        <a:lnTo>
                          <a:pt x="2771" y="1733"/>
                        </a:lnTo>
                        <a:lnTo>
                          <a:pt x="2739" y="1779"/>
                        </a:lnTo>
                        <a:lnTo>
                          <a:pt x="2666" y="1865"/>
                        </a:lnTo>
                        <a:lnTo>
                          <a:pt x="2587" y="1943"/>
                        </a:lnTo>
                        <a:lnTo>
                          <a:pt x="2502" y="2014"/>
                        </a:lnTo>
                        <a:lnTo>
                          <a:pt x="2411" y="2076"/>
                        </a:lnTo>
                        <a:lnTo>
                          <a:pt x="2314" y="2133"/>
                        </a:lnTo>
                        <a:lnTo>
                          <a:pt x="2211" y="2183"/>
                        </a:lnTo>
                        <a:lnTo>
                          <a:pt x="2105" y="2227"/>
                        </a:lnTo>
                        <a:lnTo>
                          <a:pt x="1941" y="2281"/>
                        </a:lnTo>
                        <a:lnTo>
                          <a:pt x="1712" y="2334"/>
                        </a:lnTo>
                        <a:lnTo>
                          <a:pt x="1478" y="2369"/>
                        </a:lnTo>
                        <a:lnTo>
                          <a:pt x="1245" y="2389"/>
                        </a:lnTo>
                        <a:lnTo>
                          <a:pt x="1018" y="2394"/>
                        </a:lnTo>
                        <a:lnTo>
                          <a:pt x="800" y="2390"/>
                        </a:lnTo>
                        <a:lnTo>
                          <a:pt x="502" y="2369"/>
                        </a:lnTo>
                        <a:lnTo>
                          <a:pt x="65" y="2311"/>
                        </a:lnTo>
                        <a:lnTo>
                          <a:pt x="0" y="2297"/>
                        </a:lnTo>
                        <a:lnTo>
                          <a:pt x="34" y="2294"/>
                        </a:lnTo>
                        <a:lnTo>
                          <a:pt x="272" y="2256"/>
                        </a:lnTo>
                        <a:lnTo>
                          <a:pt x="501" y="2205"/>
                        </a:lnTo>
                        <a:lnTo>
                          <a:pt x="699" y="2144"/>
                        </a:lnTo>
                        <a:lnTo>
                          <a:pt x="840" y="2093"/>
                        </a:lnTo>
                        <a:lnTo>
                          <a:pt x="985" y="2032"/>
                        </a:lnTo>
                        <a:lnTo>
                          <a:pt x="1133" y="1960"/>
                        </a:lnTo>
                        <a:lnTo>
                          <a:pt x="1281" y="1877"/>
                        </a:lnTo>
                        <a:lnTo>
                          <a:pt x="1427" y="1782"/>
                        </a:lnTo>
                        <a:lnTo>
                          <a:pt x="1569" y="1673"/>
                        </a:lnTo>
                        <a:lnTo>
                          <a:pt x="1702" y="1550"/>
                        </a:lnTo>
                        <a:lnTo>
                          <a:pt x="1767" y="1483"/>
                        </a:lnTo>
                        <a:lnTo>
                          <a:pt x="1810" y="1433"/>
                        </a:lnTo>
                        <a:lnTo>
                          <a:pt x="1884" y="1327"/>
                        </a:lnTo>
                        <a:lnTo>
                          <a:pt x="1946" y="1214"/>
                        </a:lnTo>
                        <a:lnTo>
                          <a:pt x="1998" y="1095"/>
                        </a:lnTo>
                        <a:lnTo>
                          <a:pt x="2038" y="973"/>
                        </a:lnTo>
                        <a:lnTo>
                          <a:pt x="2070" y="849"/>
                        </a:lnTo>
                        <a:lnTo>
                          <a:pt x="2104" y="666"/>
                        </a:lnTo>
                        <a:lnTo>
                          <a:pt x="2125" y="435"/>
                        </a:lnTo>
                        <a:lnTo>
                          <a:pt x="2129" y="238"/>
                        </a:lnTo>
                        <a:lnTo>
                          <a:pt x="2118" y="30"/>
                        </a:lnTo>
                        <a:lnTo>
                          <a:pt x="211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365760" rIns="27432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5" name="Picture 42"/>
                  <p:cNvPicPr>
                    <a:picLocks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59473" y="4341269"/>
                    <a:ext cx="555761" cy="615612"/>
                  </a:xfrm>
                  <a:prstGeom prst="rect">
                    <a:avLst/>
                  </a:prstGeom>
                </p:spPr>
              </p:pic>
              <p:sp>
                <p:nvSpPr>
                  <p:cNvPr id="26" name="Freeform 3035"/>
                  <p:cNvSpPr>
                    <a:spLocks/>
                  </p:cNvSpPr>
                  <p:nvPr/>
                </p:nvSpPr>
                <p:spPr bwMode="auto">
                  <a:xfrm>
                    <a:off x="3513800" y="3194245"/>
                    <a:ext cx="1240327" cy="2022215"/>
                  </a:xfrm>
                  <a:custGeom>
                    <a:avLst/>
                    <a:gdLst>
                      <a:gd name="T0" fmla="*/ 1946 w 1946"/>
                      <a:gd name="T1" fmla="*/ 2979 h 3175"/>
                      <a:gd name="T2" fmla="*/ 1904 w 1946"/>
                      <a:gd name="T3" fmla="*/ 2998 h 3175"/>
                      <a:gd name="T4" fmla="*/ 1613 w 1946"/>
                      <a:gd name="T5" fmla="*/ 3091 h 3175"/>
                      <a:gd name="T6" fmla="*/ 1415 w 1946"/>
                      <a:gd name="T7" fmla="*/ 3135 h 3175"/>
                      <a:gd name="T8" fmla="*/ 1271 w 1946"/>
                      <a:gd name="T9" fmla="*/ 3158 h 3175"/>
                      <a:gd name="T10" fmla="*/ 1120 w 1946"/>
                      <a:gd name="T11" fmla="*/ 3173 h 3175"/>
                      <a:gd name="T12" fmla="*/ 965 w 1946"/>
                      <a:gd name="T13" fmla="*/ 3175 h 3175"/>
                      <a:gd name="T14" fmla="*/ 811 w 1946"/>
                      <a:gd name="T15" fmla="*/ 3162 h 3175"/>
                      <a:gd name="T16" fmla="*/ 659 w 1946"/>
                      <a:gd name="T17" fmla="*/ 3131 h 3175"/>
                      <a:gd name="T18" fmla="*/ 552 w 1946"/>
                      <a:gd name="T19" fmla="*/ 3092 h 3175"/>
                      <a:gd name="T20" fmla="*/ 482 w 1946"/>
                      <a:gd name="T21" fmla="*/ 3061 h 3175"/>
                      <a:gd name="T22" fmla="*/ 414 w 1946"/>
                      <a:gd name="T23" fmla="*/ 3022 h 3175"/>
                      <a:gd name="T24" fmla="*/ 351 w 1946"/>
                      <a:gd name="T25" fmla="*/ 2977 h 3175"/>
                      <a:gd name="T26" fmla="*/ 291 w 1946"/>
                      <a:gd name="T27" fmla="*/ 2925 h 3175"/>
                      <a:gd name="T28" fmla="*/ 236 w 1946"/>
                      <a:gd name="T29" fmla="*/ 2867 h 3175"/>
                      <a:gd name="T30" fmla="*/ 185 w 1946"/>
                      <a:gd name="T31" fmla="*/ 2799 h 3175"/>
                      <a:gd name="T32" fmla="*/ 138 w 1946"/>
                      <a:gd name="T33" fmla="*/ 2724 h 3175"/>
                      <a:gd name="T34" fmla="*/ 118 w 1946"/>
                      <a:gd name="T35" fmla="*/ 2683 h 3175"/>
                      <a:gd name="T36" fmla="*/ 94 w 1946"/>
                      <a:gd name="T37" fmla="*/ 2631 h 3175"/>
                      <a:gd name="T38" fmla="*/ 55 w 1946"/>
                      <a:gd name="T39" fmla="*/ 2526 h 3175"/>
                      <a:gd name="T40" fmla="*/ 27 w 1946"/>
                      <a:gd name="T41" fmla="*/ 2418 h 3175"/>
                      <a:gd name="T42" fmla="*/ 9 w 1946"/>
                      <a:gd name="T43" fmla="*/ 2309 h 3175"/>
                      <a:gd name="T44" fmla="*/ 0 w 1946"/>
                      <a:gd name="T45" fmla="*/ 2198 h 3175"/>
                      <a:gd name="T46" fmla="*/ 0 w 1946"/>
                      <a:gd name="T47" fmla="*/ 2085 h 3175"/>
                      <a:gd name="T48" fmla="*/ 7 w 1946"/>
                      <a:gd name="T49" fmla="*/ 1972 h 3175"/>
                      <a:gd name="T50" fmla="*/ 23 w 1946"/>
                      <a:gd name="T51" fmla="*/ 1860 h 3175"/>
                      <a:gd name="T52" fmla="*/ 58 w 1946"/>
                      <a:gd name="T53" fmla="*/ 1689 h 3175"/>
                      <a:gd name="T54" fmla="*/ 125 w 1946"/>
                      <a:gd name="T55" fmla="*/ 1464 h 3175"/>
                      <a:gd name="T56" fmla="*/ 212 w 1946"/>
                      <a:gd name="T57" fmla="*/ 1244 h 3175"/>
                      <a:gd name="T58" fmla="*/ 312 w 1946"/>
                      <a:gd name="T59" fmla="*/ 1033 h 3175"/>
                      <a:gd name="T60" fmla="*/ 422 w 1946"/>
                      <a:gd name="T61" fmla="*/ 833 h 3175"/>
                      <a:gd name="T62" fmla="*/ 535 w 1946"/>
                      <a:gd name="T63" fmla="*/ 646 h 3175"/>
                      <a:gd name="T64" fmla="*/ 701 w 1946"/>
                      <a:gd name="T65" fmla="*/ 399 h 3175"/>
                      <a:gd name="T66" fmla="*/ 969 w 1946"/>
                      <a:gd name="T67" fmla="*/ 50 h 3175"/>
                      <a:gd name="T68" fmla="*/ 1015 w 1946"/>
                      <a:gd name="T69" fmla="*/ 0 h 3175"/>
                      <a:gd name="T70" fmla="*/ 999 w 1946"/>
                      <a:gd name="T71" fmla="*/ 31 h 3175"/>
                      <a:gd name="T72" fmla="*/ 913 w 1946"/>
                      <a:gd name="T73" fmla="*/ 256 h 3175"/>
                      <a:gd name="T74" fmla="*/ 845 w 1946"/>
                      <a:gd name="T75" fmla="*/ 479 h 3175"/>
                      <a:gd name="T76" fmla="*/ 798 w 1946"/>
                      <a:gd name="T77" fmla="*/ 683 h 3175"/>
                      <a:gd name="T78" fmla="*/ 771 w 1946"/>
                      <a:gd name="T79" fmla="*/ 830 h 3175"/>
                      <a:gd name="T80" fmla="*/ 751 w 1946"/>
                      <a:gd name="T81" fmla="*/ 986 h 3175"/>
                      <a:gd name="T82" fmla="*/ 740 w 1946"/>
                      <a:gd name="T83" fmla="*/ 1149 h 3175"/>
                      <a:gd name="T84" fmla="*/ 737 w 1946"/>
                      <a:gd name="T85" fmla="*/ 1319 h 3175"/>
                      <a:gd name="T86" fmla="*/ 748 w 1946"/>
                      <a:gd name="T87" fmla="*/ 1493 h 3175"/>
                      <a:gd name="T88" fmla="*/ 771 w 1946"/>
                      <a:gd name="T89" fmla="*/ 1670 h 3175"/>
                      <a:gd name="T90" fmla="*/ 810 w 1946"/>
                      <a:gd name="T91" fmla="*/ 1848 h 3175"/>
                      <a:gd name="T92" fmla="*/ 837 w 1946"/>
                      <a:gd name="T93" fmla="*/ 1937 h 3175"/>
                      <a:gd name="T94" fmla="*/ 858 w 1946"/>
                      <a:gd name="T95" fmla="*/ 1998 h 3175"/>
                      <a:gd name="T96" fmla="*/ 912 w 1946"/>
                      <a:gd name="T97" fmla="*/ 2116 h 3175"/>
                      <a:gd name="T98" fmla="*/ 978 w 1946"/>
                      <a:gd name="T99" fmla="*/ 2226 h 3175"/>
                      <a:gd name="T100" fmla="*/ 1056 w 1946"/>
                      <a:gd name="T101" fmla="*/ 2331 h 3175"/>
                      <a:gd name="T102" fmla="*/ 1142 w 1946"/>
                      <a:gd name="T103" fmla="*/ 2427 h 3175"/>
                      <a:gd name="T104" fmla="*/ 1232 w 1946"/>
                      <a:gd name="T105" fmla="*/ 2517 h 3175"/>
                      <a:gd name="T106" fmla="*/ 1375 w 1946"/>
                      <a:gd name="T107" fmla="*/ 2637 h 3175"/>
                      <a:gd name="T108" fmla="*/ 1564 w 1946"/>
                      <a:gd name="T109" fmla="*/ 2771 h 3175"/>
                      <a:gd name="T110" fmla="*/ 1734 w 1946"/>
                      <a:gd name="T111" fmla="*/ 2872 h 3175"/>
                      <a:gd name="T112" fmla="*/ 1919 w 1946"/>
                      <a:gd name="T113" fmla="*/ 2968 h 3175"/>
                      <a:gd name="T114" fmla="*/ 1946 w 1946"/>
                      <a:gd name="T115" fmla="*/ 2979 h 3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946" h="3175">
                        <a:moveTo>
                          <a:pt x="1946" y="2979"/>
                        </a:moveTo>
                        <a:lnTo>
                          <a:pt x="1904" y="2998"/>
                        </a:lnTo>
                        <a:lnTo>
                          <a:pt x="1613" y="3091"/>
                        </a:lnTo>
                        <a:lnTo>
                          <a:pt x="1415" y="3135"/>
                        </a:lnTo>
                        <a:lnTo>
                          <a:pt x="1271" y="3158"/>
                        </a:lnTo>
                        <a:lnTo>
                          <a:pt x="1120" y="3173"/>
                        </a:lnTo>
                        <a:lnTo>
                          <a:pt x="965" y="3175"/>
                        </a:lnTo>
                        <a:lnTo>
                          <a:pt x="811" y="3162"/>
                        </a:lnTo>
                        <a:lnTo>
                          <a:pt x="659" y="3131"/>
                        </a:lnTo>
                        <a:lnTo>
                          <a:pt x="552" y="3092"/>
                        </a:lnTo>
                        <a:lnTo>
                          <a:pt x="482" y="3061"/>
                        </a:lnTo>
                        <a:lnTo>
                          <a:pt x="414" y="3022"/>
                        </a:lnTo>
                        <a:lnTo>
                          <a:pt x="351" y="2977"/>
                        </a:lnTo>
                        <a:lnTo>
                          <a:pt x="291" y="2925"/>
                        </a:lnTo>
                        <a:lnTo>
                          <a:pt x="236" y="2867"/>
                        </a:lnTo>
                        <a:lnTo>
                          <a:pt x="185" y="2799"/>
                        </a:lnTo>
                        <a:lnTo>
                          <a:pt x="138" y="2724"/>
                        </a:lnTo>
                        <a:lnTo>
                          <a:pt x="118" y="2683"/>
                        </a:lnTo>
                        <a:lnTo>
                          <a:pt x="94" y="2631"/>
                        </a:lnTo>
                        <a:lnTo>
                          <a:pt x="55" y="2526"/>
                        </a:lnTo>
                        <a:lnTo>
                          <a:pt x="27" y="2418"/>
                        </a:lnTo>
                        <a:lnTo>
                          <a:pt x="9" y="2309"/>
                        </a:lnTo>
                        <a:lnTo>
                          <a:pt x="0" y="2198"/>
                        </a:lnTo>
                        <a:lnTo>
                          <a:pt x="0" y="2085"/>
                        </a:lnTo>
                        <a:lnTo>
                          <a:pt x="7" y="1972"/>
                        </a:lnTo>
                        <a:lnTo>
                          <a:pt x="23" y="1860"/>
                        </a:lnTo>
                        <a:lnTo>
                          <a:pt x="58" y="1689"/>
                        </a:lnTo>
                        <a:lnTo>
                          <a:pt x="125" y="1464"/>
                        </a:lnTo>
                        <a:lnTo>
                          <a:pt x="212" y="1244"/>
                        </a:lnTo>
                        <a:lnTo>
                          <a:pt x="312" y="1033"/>
                        </a:lnTo>
                        <a:lnTo>
                          <a:pt x="422" y="833"/>
                        </a:lnTo>
                        <a:lnTo>
                          <a:pt x="535" y="646"/>
                        </a:lnTo>
                        <a:lnTo>
                          <a:pt x="701" y="399"/>
                        </a:lnTo>
                        <a:lnTo>
                          <a:pt x="969" y="50"/>
                        </a:lnTo>
                        <a:lnTo>
                          <a:pt x="1015" y="0"/>
                        </a:lnTo>
                        <a:lnTo>
                          <a:pt x="999" y="31"/>
                        </a:lnTo>
                        <a:lnTo>
                          <a:pt x="913" y="256"/>
                        </a:lnTo>
                        <a:lnTo>
                          <a:pt x="845" y="479"/>
                        </a:lnTo>
                        <a:lnTo>
                          <a:pt x="798" y="683"/>
                        </a:lnTo>
                        <a:lnTo>
                          <a:pt x="771" y="830"/>
                        </a:lnTo>
                        <a:lnTo>
                          <a:pt x="751" y="986"/>
                        </a:lnTo>
                        <a:lnTo>
                          <a:pt x="740" y="1149"/>
                        </a:lnTo>
                        <a:lnTo>
                          <a:pt x="737" y="1319"/>
                        </a:lnTo>
                        <a:lnTo>
                          <a:pt x="748" y="1493"/>
                        </a:lnTo>
                        <a:lnTo>
                          <a:pt x="771" y="1670"/>
                        </a:lnTo>
                        <a:lnTo>
                          <a:pt x="810" y="1848"/>
                        </a:lnTo>
                        <a:lnTo>
                          <a:pt x="837" y="1937"/>
                        </a:lnTo>
                        <a:lnTo>
                          <a:pt x="858" y="1998"/>
                        </a:lnTo>
                        <a:lnTo>
                          <a:pt x="912" y="2116"/>
                        </a:lnTo>
                        <a:lnTo>
                          <a:pt x="978" y="2226"/>
                        </a:lnTo>
                        <a:lnTo>
                          <a:pt x="1056" y="2331"/>
                        </a:lnTo>
                        <a:lnTo>
                          <a:pt x="1142" y="2427"/>
                        </a:lnTo>
                        <a:lnTo>
                          <a:pt x="1232" y="2517"/>
                        </a:lnTo>
                        <a:lnTo>
                          <a:pt x="1375" y="2637"/>
                        </a:lnTo>
                        <a:lnTo>
                          <a:pt x="1564" y="2771"/>
                        </a:lnTo>
                        <a:lnTo>
                          <a:pt x="1734" y="2872"/>
                        </a:lnTo>
                        <a:lnTo>
                          <a:pt x="1919" y="2968"/>
                        </a:lnTo>
                        <a:lnTo>
                          <a:pt x="1946" y="2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182880" tIns="45720" rIns="0" bIns="457200" numCol="1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7" name="Picture 46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4600" y="4455246"/>
                    <a:ext cx="455373" cy="455373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47"/>
                  <p:cNvSpPr/>
                  <p:nvPr/>
                </p:nvSpPr>
                <p:spPr>
                  <a:xfrm>
                    <a:off x="3616397" y="4455246"/>
                    <a:ext cx="150603" cy="161616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Freeform 3036"/>
                  <p:cNvSpPr>
                    <a:spLocks/>
                  </p:cNvSpPr>
                  <p:nvPr/>
                </p:nvSpPr>
                <p:spPr bwMode="auto">
                  <a:xfrm>
                    <a:off x="4153065" y="2656854"/>
                    <a:ext cx="1940716" cy="1349841"/>
                  </a:xfrm>
                  <a:custGeom>
                    <a:avLst/>
                    <a:gdLst>
                      <a:gd name="T0" fmla="*/ 0 w 3046"/>
                      <a:gd name="T1" fmla="*/ 1439 h 2121"/>
                      <a:gd name="T2" fmla="*/ 5 w 3046"/>
                      <a:gd name="T3" fmla="*/ 1391 h 2121"/>
                      <a:gd name="T4" fmla="*/ 70 w 3046"/>
                      <a:gd name="T5" fmla="*/ 1093 h 2121"/>
                      <a:gd name="T6" fmla="*/ 131 w 3046"/>
                      <a:gd name="T7" fmla="*/ 900 h 2121"/>
                      <a:gd name="T8" fmla="*/ 183 w 3046"/>
                      <a:gd name="T9" fmla="*/ 764 h 2121"/>
                      <a:gd name="T10" fmla="*/ 246 w 3046"/>
                      <a:gd name="T11" fmla="*/ 625 h 2121"/>
                      <a:gd name="T12" fmla="*/ 321 w 3046"/>
                      <a:gd name="T13" fmla="*/ 490 h 2121"/>
                      <a:gd name="T14" fmla="*/ 409 w 3046"/>
                      <a:gd name="T15" fmla="*/ 363 h 2121"/>
                      <a:gd name="T16" fmla="*/ 512 w 3046"/>
                      <a:gd name="T17" fmla="*/ 248 h 2121"/>
                      <a:gd name="T18" fmla="*/ 600 w 3046"/>
                      <a:gd name="T19" fmla="*/ 173 h 2121"/>
                      <a:gd name="T20" fmla="*/ 662 w 3046"/>
                      <a:gd name="T21" fmla="*/ 129 h 2121"/>
                      <a:gd name="T22" fmla="*/ 728 w 3046"/>
                      <a:gd name="T23" fmla="*/ 90 h 2121"/>
                      <a:gd name="T24" fmla="*/ 800 w 3046"/>
                      <a:gd name="T25" fmla="*/ 57 h 2121"/>
                      <a:gd name="T26" fmla="*/ 873 w 3046"/>
                      <a:gd name="T27" fmla="*/ 31 h 2121"/>
                      <a:gd name="T28" fmla="*/ 954 w 3046"/>
                      <a:gd name="T29" fmla="*/ 13 h 2121"/>
                      <a:gd name="T30" fmla="*/ 1037 w 3046"/>
                      <a:gd name="T31" fmla="*/ 3 h 2121"/>
                      <a:gd name="T32" fmla="*/ 1125 w 3046"/>
                      <a:gd name="T33" fmla="*/ 0 h 2121"/>
                      <a:gd name="T34" fmla="*/ 1172 w 3046"/>
                      <a:gd name="T35" fmla="*/ 3 h 2121"/>
                      <a:gd name="T36" fmla="*/ 1229 w 3046"/>
                      <a:gd name="T37" fmla="*/ 8 h 2121"/>
                      <a:gd name="T38" fmla="*/ 1339 w 3046"/>
                      <a:gd name="T39" fmla="*/ 26 h 2121"/>
                      <a:gd name="T40" fmla="*/ 1445 w 3046"/>
                      <a:gd name="T41" fmla="*/ 56 h 2121"/>
                      <a:gd name="T42" fmla="*/ 1550 w 3046"/>
                      <a:gd name="T43" fmla="*/ 95 h 2121"/>
                      <a:gd name="T44" fmla="*/ 1650 w 3046"/>
                      <a:gd name="T45" fmla="*/ 143 h 2121"/>
                      <a:gd name="T46" fmla="*/ 1747 w 3046"/>
                      <a:gd name="T47" fmla="*/ 199 h 2121"/>
                      <a:gd name="T48" fmla="*/ 1842 w 3046"/>
                      <a:gd name="T49" fmla="*/ 262 h 2121"/>
                      <a:gd name="T50" fmla="*/ 1932 w 3046"/>
                      <a:gd name="T51" fmla="*/ 332 h 2121"/>
                      <a:gd name="T52" fmla="*/ 2062 w 3046"/>
                      <a:gd name="T53" fmla="*/ 447 h 2121"/>
                      <a:gd name="T54" fmla="*/ 2223 w 3046"/>
                      <a:gd name="T55" fmla="*/ 619 h 2121"/>
                      <a:gd name="T56" fmla="*/ 2369 w 3046"/>
                      <a:gd name="T57" fmla="*/ 804 h 2121"/>
                      <a:gd name="T58" fmla="*/ 2503 w 3046"/>
                      <a:gd name="T59" fmla="*/ 997 h 2121"/>
                      <a:gd name="T60" fmla="*/ 2622 w 3046"/>
                      <a:gd name="T61" fmla="*/ 1191 h 2121"/>
                      <a:gd name="T62" fmla="*/ 2726 w 3046"/>
                      <a:gd name="T63" fmla="*/ 1382 h 2121"/>
                      <a:gd name="T64" fmla="*/ 2858 w 3046"/>
                      <a:gd name="T65" fmla="*/ 1649 h 2121"/>
                      <a:gd name="T66" fmla="*/ 3025 w 3046"/>
                      <a:gd name="T67" fmla="*/ 2057 h 2121"/>
                      <a:gd name="T68" fmla="*/ 3046 w 3046"/>
                      <a:gd name="T69" fmla="*/ 2121 h 2121"/>
                      <a:gd name="T70" fmla="*/ 3026 w 3046"/>
                      <a:gd name="T71" fmla="*/ 2092 h 2121"/>
                      <a:gd name="T72" fmla="*/ 2876 w 3046"/>
                      <a:gd name="T73" fmla="*/ 1904 h 2121"/>
                      <a:gd name="T74" fmla="*/ 2715 w 3046"/>
                      <a:gd name="T75" fmla="*/ 1733 h 2121"/>
                      <a:gd name="T76" fmla="*/ 2564 w 3046"/>
                      <a:gd name="T77" fmla="*/ 1592 h 2121"/>
                      <a:gd name="T78" fmla="*/ 2450 w 3046"/>
                      <a:gd name="T79" fmla="*/ 1495 h 2121"/>
                      <a:gd name="T80" fmla="*/ 2324 w 3046"/>
                      <a:gd name="T81" fmla="*/ 1400 h 2121"/>
                      <a:gd name="T82" fmla="*/ 2188 w 3046"/>
                      <a:gd name="T83" fmla="*/ 1307 h 2121"/>
                      <a:gd name="T84" fmla="*/ 2043 w 3046"/>
                      <a:gd name="T85" fmla="*/ 1221 h 2121"/>
                      <a:gd name="T86" fmla="*/ 1887 w 3046"/>
                      <a:gd name="T87" fmla="*/ 1142 h 2121"/>
                      <a:gd name="T88" fmla="*/ 1721 w 3046"/>
                      <a:gd name="T89" fmla="*/ 1075 h 2121"/>
                      <a:gd name="T90" fmla="*/ 1547 w 3046"/>
                      <a:gd name="T91" fmla="*/ 1019 h 2121"/>
                      <a:gd name="T92" fmla="*/ 1458 w 3046"/>
                      <a:gd name="T93" fmla="*/ 998 h 2121"/>
                      <a:gd name="T94" fmla="*/ 1393 w 3046"/>
                      <a:gd name="T95" fmla="*/ 985 h 2121"/>
                      <a:gd name="T96" fmla="*/ 1265 w 3046"/>
                      <a:gd name="T97" fmla="*/ 974 h 2121"/>
                      <a:gd name="T98" fmla="*/ 1135 w 3046"/>
                      <a:gd name="T99" fmla="*/ 976 h 2121"/>
                      <a:gd name="T100" fmla="*/ 1007 w 3046"/>
                      <a:gd name="T101" fmla="*/ 992 h 2121"/>
                      <a:gd name="T102" fmla="*/ 880 w 3046"/>
                      <a:gd name="T103" fmla="*/ 1018 h 2121"/>
                      <a:gd name="T104" fmla="*/ 757 w 3046"/>
                      <a:gd name="T105" fmla="*/ 1051 h 2121"/>
                      <a:gd name="T106" fmla="*/ 582 w 3046"/>
                      <a:gd name="T107" fmla="*/ 1114 h 2121"/>
                      <a:gd name="T108" fmla="*/ 372 w 3046"/>
                      <a:gd name="T109" fmla="*/ 1211 h 2121"/>
                      <a:gd name="T110" fmla="*/ 199 w 3046"/>
                      <a:gd name="T111" fmla="*/ 1307 h 2121"/>
                      <a:gd name="T112" fmla="*/ 24 w 3046"/>
                      <a:gd name="T113" fmla="*/ 1420 h 2121"/>
                      <a:gd name="T114" fmla="*/ 0 w 3046"/>
                      <a:gd name="T115" fmla="*/ 1439 h 2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046" h="2121">
                        <a:moveTo>
                          <a:pt x="0" y="1439"/>
                        </a:moveTo>
                        <a:lnTo>
                          <a:pt x="5" y="1391"/>
                        </a:lnTo>
                        <a:lnTo>
                          <a:pt x="70" y="1093"/>
                        </a:lnTo>
                        <a:lnTo>
                          <a:pt x="131" y="900"/>
                        </a:lnTo>
                        <a:lnTo>
                          <a:pt x="183" y="764"/>
                        </a:lnTo>
                        <a:lnTo>
                          <a:pt x="246" y="625"/>
                        </a:lnTo>
                        <a:lnTo>
                          <a:pt x="321" y="490"/>
                        </a:lnTo>
                        <a:lnTo>
                          <a:pt x="409" y="363"/>
                        </a:lnTo>
                        <a:lnTo>
                          <a:pt x="512" y="248"/>
                        </a:lnTo>
                        <a:lnTo>
                          <a:pt x="600" y="173"/>
                        </a:lnTo>
                        <a:lnTo>
                          <a:pt x="662" y="129"/>
                        </a:lnTo>
                        <a:lnTo>
                          <a:pt x="728" y="90"/>
                        </a:lnTo>
                        <a:lnTo>
                          <a:pt x="800" y="57"/>
                        </a:lnTo>
                        <a:lnTo>
                          <a:pt x="873" y="31"/>
                        </a:lnTo>
                        <a:lnTo>
                          <a:pt x="954" y="13"/>
                        </a:lnTo>
                        <a:lnTo>
                          <a:pt x="1037" y="3"/>
                        </a:lnTo>
                        <a:lnTo>
                          <a:pt x="1125" y="0"/>
                        </a:lnTo>
                        <a:lnTo>
                          <a:pt x="1172" y="3"/>
                        </a:lnTo>
                        <a:lnTo>
                          <a:pt x="1229" y="8"/>
                        </a:lnTo>
                        <a:lnTo>
                          <a:pt x="1339" y="26"/>
                        </a:lnTo>
                        <a:lnTo>
                          <a:pt x="1445" y="56"/>
                        </a:lnTo>
                        <a:lnTo>
                          <a:pt x="1550" y="95"/>
                        </a:lnTo>
                        <a:lnTo>
                          <a:pt x="1650" y="143"/>
                        </a:lnTo>
                        <a:lnTo>
                          <a:pt x="1747" y="199"/>
                        </a:lnTo>
                        <a:lnTo>
                          <a:pt x="1842" y="262"/>
                        </a:lnTo>
                        <a:lnTo>
                          <a:pt x="1932" y="332"/>
                        </a:lnTo>
                        <a:lnTo>
                          <a:pt x="2062" y="447"/>
                        </a:lnTo>
                        <a:lnTo>
                          <a:pt x="2223" y="619"/>
                        </a:lnTo>
                        <a:lnTo>
                          <a:pt x="2369" y="804"/>
                        </a:lnTo>
                        <a:lnTo>
                          <a:pt x="2503" y="997"/>
                        </a:lnTo>
                        <a:lnTo>
                          <a:pt x="2622" y="1191"/>
                        </a:lnTo>
                        <a:lnTo>
                          <a:pt x="2726" y="1382"/>
                        </a:lnTo>
                        <a:lnTo>
                          <a:pt x="2858" y="1649"/>
                        </a:lnTo>
                        <a:lnTo>
                          <a:pt x="3025" y="2057"/>
                        </a:lnTo>
                        <a:lnTo>
                          <a:pt x="3046" y="2121"/>
                        </a:lnTo>
                        <a:lnTo>
                          <a:pt x="3026" y="2092"/>
                        </a:lnTo>
                        <a:lnTo>
                          <a:pt x="2876" y="1904"/>
                        </a:lnTo>
                        <a:lnTo>
                          <a:pt x="2715" y="1733"/>
                        </a:lnTo>
                        <a:lnTo>
                          <a:pt x="2564" y="1592"/>
                        </a:lnTo>
                        <a:lnTo>
                          <a:pt x="2450" y="1495"/>
                        </a:lnTo>
                        <a:lnTo>
                          <a:pt x="2324" y="1400"/>
                        </a:lnTo>
                        <a:lnTo>
                          <a:pt x="2188" y="1307"/>
                        </a:lnTo>
                        <a:lnTo>
                          <a:pt x="2043" y="1221"/>
                        </a:lnTo>
                        <a:lnTo>
                          <a:pt x="1887" y="1142"/>
                        </a:lnTo>
                        <a:lnTo>
                          <a:pt x="1721" y="1075"/>
                        </a:lnTo>
                        <a:lnTo>
                          <a:pt x="1547" y="1019"/>
                        </a:lnTo>
                        <a:lnTo>
                          <a:pt x="1458" y="998"/>
                        </a:lnTo>
                        <a:lnTo>
                          <a:pt x="1393" y="985"/>
                        </a:lnTo>
                        <a:lnTo>
                          <a:pt x="1265" y="974"/>
                        </a:lnTo>
                        <a:lnTo>
                          <a:pt x="1135" y="976"/>
                        </a:lnTo>
                        <a:lnTo>
                          <a:pt x="1007" y="992"/>
                        </a:lnTo>
                        <a:lnTo>
                          <a:pt x="880" y="1018"/>
                        </a:lnTo>
                        <a:lnTo>
                          <a:pt x="757" y="1051"/>
                        </a:lnTo>
                        <a:lnTo>
                          <a:pt x="582" y="1114"/>
                        </a:lnTo>
                        <a:lnTo>
                          <a:pt x="372" y="1211"/>
                        </a:lnTo>
                        <a:lnTo>
                          <a:pt x="199" y="1307"/>
                        </a:lnTo>
                        <a:lnTo>
                          <a:pt x="24" y="1420"/>
                        </a:lnTo>
                        <a:lnTo>
                          <a:pt x="0" y="143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822960" tIns="2743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0" name="Рисунок 29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3837" y="2665847"/>
                    <a:ext cx="594892" cy="5948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Freeform 11"/>
                <p:cNvSpPr>
                  <a:spLocks noEditPoints="1"/>
                </p:cNvSpPr>
                <p:nvPr/>
              </p:nvSpPr>
              <p:spPr bwMode="auto">
                <a:xfrm>
                  <a:off x="3410144" y="2562708"/>
                  <a:ext cx="2970712" cy="2884280"/>
                </a:xfrm>
                <a:custGeom>
                  <a:avLst/>
                  <a:gdLst>
                    <a:gd name="T0" fmla="*/ 2500 w 8146"/>
                    <a:gd name="T1" fmla="*/ 757 h 7916"/>
                    <a:gd name="T2" fmla="*/ 3020 w 8146"/>
                    <a:gd name="T3" fmla="*/ 279 h 7916"/>
                    <a:gd name="T4" fmla="*/ 3474 w 8146"/>
                    <a:gd name="T5" fmla="*/ 69 h 7916"/>
                    <a:gd name="T6" fmla="*/ 4012 w 8146"/>
                    <a:gd name="T7" fmla="*/ 0 h 7916"/>
                    <a:gd name="T8" fmla="*/ 4449 w 8146"/>
                    <a:gd name="T9" fmla="*/ 53 h 7916"/>
                    <a:gd name="T10" fmla="*/ 5073 w 8146"/>
                    <a:gd name="T11" fmla="*/ 288 h 7916"/>
                    <a:gd name="T12" fmla="*/ 5617 w 8146"/>
                    <a:gd name="T13" fmla="*/ 652 h 7916"/>
                    <a:gd name="T14" fmla="*/ 6426 w 8146"/>
                    <a:gd name="T15" fmla="*/ 1525 h 7916"/>
                    <a:gd name="T16" fmla="*/ 7070 w 8146"/>
                    <a:gd name="T17" fmla="*/ 2566 h 7916"/>
                    <a:gd name="T18" fmla="*/ 7976 w 8146"/>
                    <a:gd name="T19" fmla="*/ 4829 h 7916"/>
                    <a:gd name="T20" fmla="*/ 8132 w 8146"/>
                    <a:gd name="T21" fmla="*/ 5385 h 7916"/>
                    <a:gd name="T22" fmla="*/ 8132 w 8146"/>
                    <a:gd name="T23" fmla="*/ 5879 h 7916"/>
                    <a:gd name="T24" fmla="*/ 7980 w 8146"/>
                    <a:gd name="T25" fmla="*/ 6383 h 7916"/>
                    <a:gd name="T26" fmla="*/ 7769 w 8146"/>
                    <a:gd name="T27" fmla="*/ 6725 h 7916"/>
                    <a:gd name="T28" fmla="*/ 7296 w 8146"/>
                    <a:gd name="T29" fmla="*/ 7195 h 7916"/>
                    <a:gd name="T30" fmla="*/ 6729 w 8146"/>
                    <a:gd name="T31" fmla="*/ 7524 h 7916"/>
                    <a:gd name="T32" fmla="*/ 5795 w 8146"/>
                    <a:gd name="T33" fmla="*/ 7807 h 7916"/>
                    <a:gd name="T34" fmla="*/ 4538 w 8146"/>
                    <a:gd name="T35" fmla="*/ 7916 h 7916"/>
                    <a:gd name="T36" fmla="*/ 2849 w 8146"/>
                    <a:gd name="T37" fmla="*/ 7771 h 7916"/>
                    <a:gd name="T38" fmla="*/ 1386 w 8146"/>
                    <a:gd name="T39" fmla="*/ 7520 h 7916"/>
                    <a:gd name="T40" fmla="*/ 871 w 8146"/>
                    <a:gd name="T41" fmla="*/ 7291 h 7916"/>
                    <a:gd name="T42" fmla="*/ 490 w 8146"/>
                    <a:gd name="T43" fmla="*/ 6957 h 7916"/>
                    <a:gd name="T44" fmla="*/ 236 w 8146"/>
                    <a:gd name="T45" fmla="*/ 6563 h 7916"/>
                    <a:gd name="T46" fmla="*/ 54 w 8146"/>
                    <a:gd name="T47" fmla="*/ 6033 h 7916"/>
                    <a:gd name="T48" fmla="*/ 0 w 8146"/>
                    <a:gd name="T49" fmla="*/ 5378 h 7916"/>
                    <a:gd name="T50" fmla="*/ 110 w 8146"/>
                    <a:gd name="T51" fmla="*/ 4626 h 7916"/>
                    <a:gd name="T52" fmla="*/ 575 w 8146"/>
                    <a:gd name="T53" fmla="*/ 3426 h 7916"/>
                    <a:gd name="T54" fmla="*/ 1269 w 8146"/>
                    <a:gd name="T55" fmla="*/ 2295 h 7916"/>
                    <a:gd name="T56" fmla="*/ 2440 w 8146"/>
                    <a:gd name="T57" fmla="*/ 1214 h 7916"/>
                    <a:gd name="T58" fmla="*/ 2846 w 8146"/>
                    <a:gd name="T59" fmla="*/ 670 h 7916"/>
                    <a:gd name="T60" fmla="*/ 3254 w 8146"/>
                    <a:gd name="T61" fmla="*/ 373 h 7916"/>
                    <a:gd name="T62" fmla="*/ 3687 w 8146"/>
                    <a:gd name="T63" fmla="*/ 225 h 7916"/>
                    <a:gd name="T64" fmla="*/ 4098 w 8146"/>
                    <a:gd name="T65" fmla="*/ 208 h 7916"/>
                    <a:gd name="T66" fmla="*/ 4603 w 8146"/>
                    <a:gd name="T67" fmla="*/ 304 h 7916"/>
                    <a:gd name="T68" fmla="*/ 5155 w 8146"/>
                    <a:gd name="T69" fmla="*/ 567 h 7916"/>
                    <a:gd name="T70" fmla="*/ 5722 w 8146"/>
                    <a:gd name="T71" fmla="*/ 1012 h 7916"/>
                    <a:gd name="T72" fmla="*/ 6502 w 8146"/>
                    <a:gd name="T73" fmla="*/ 1982 h 7916"/>
                    <a:gd name="T74" fmla="*/ 7123 w 8146"/>
                    <a:gd name="T75" fmla="*/ 3125 h 7916"/>
                    <a:gd name="T76" fmla="*/ 7804 w 8146"/>
                    <a:gd name="T77" fmla="*/ 4935 h 7916"/>
                    <a:gd name="T78" fmla="*/ 7946 w 8146"/>
                    <a:gd name="T79" fmla="*/ 5562 h 7916"/>
                    <a:gd name="T80" fmla="*/ 7905 w 8146"/>
                    <a:gd name="T81" fmla="*/ 6003 h 7916"/>
                    <a:gd name="T82" fmla="*/ 7718 w 8146"/>
                    <a:gd name="T83" fmla="*/ 6442 h 7916"/>
                    <a:gd name="T84" fmla="*/ 7476 w 8146"/>
                    <a:gd name="T85" fmla="*/ 6761 h 7916"/>
                    <a:gd name="T86" fmla="*/ 7008 w 8146"/>
                    <a:gd name="T87" fmla="*/ 7147 h 7916"/>
                    <a:gd name="T88" fmla="*/ 6456 w 8146"/>
                    <a:gd name="T89" fmla="*/ 7421 h 7916"/>
                    <a:gd name="T90" fmla="*/ 5344 w 8146"/>
                    <a:gd name="T91" fmla="*/ 7673 h 7916"/>
                    <a:gd name="T92" fmla="*/ 4157 w 8146"/>
                    <a:gd name="T93" fmla="*/ 7709 h 7916"/>
                    <a:gd name="T94" fmla="*/ 1855 w 8146"/>
                    <a:gd name="T95" fmla="*/ 7396 h 7916"/>
                    <a:gd name="T96" fmla="*/ 1241 w 8146"/>
                    <a:gd name="T97" fmla="*/ 7256 h 7916"/>
                    <a:gd name="T98" fmla="*/ 860 w 8146"/>
                    <a:gd name="T99" fmla="*/ 7037 h 7916"/>
                    <a:gd name="T100" fmla="*/ 544 w 8146"/>
                    <a:gd name="T101" fmla="*/ 6700 h 7916"/>
                    <a:gd name="T102" fmla="*/ 374 w 8146"/>
                    <a:gd name="T103" fmla="*/ 6383 h 7916"/>
                    <a:gd name="T104" fmla="*/ 217 w 8146"/>
                    <a:gd name="T105" fmla="*/ 5792 h 7916"/>
                    <a:gd name="T106" fmla="*/ 214 w 8146"/>
                    <a:gd name="T107" fmla="*/ 5180 h 7916"/>
                    <a:gd name="T108" fmla="*/ 423 w 8146"/>
                    <a:gd name="T109" fmla="*/ 4277 h 7916"/>
                    <a:gd name="T110" fmla="*/ 946 w 8146"/>
                    <a:gd name="T111" fmla="*/ 3168 h 7916"/>
                    <a:gd name="T112" fmla="*/ 1898 w 8146"/>
                    <a:gd name="T113" fmla="*/ 1804 h 7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46" h="7916">
                      <a:moveTo>
                        <a:pt x="2276" y="1097"/>
                      </a:moveTo>
                      <a:lnTo>
                        <a:pt x="2325" y="1008"/>
                      </a:lnTo>
                      <a:lnTo>
                        <a:pt x="2500" y="757"/>
                      </a:lnTo>
                      <a:lnTo>
                        <a:pt x="2706" y="526"/>
                      </a:lnTo>
                      <a:lnTo>
                        <a:pt x="2888" y="372"/>
                      </a:lnTo>
                      <a:lnTo>
                        <a:pt x="3020" y="279"/>
                      </a:lnTo>
                      <a:lnTo>
                        <a:pt x="3162" y="196"/>
                      </a:lnTo>
                      <a:lnTo>
                        <a:pt x="3316" y="126"/>
                      </a:lnTo>
                      <a:lnTo>
                        <a:pt x="3474" y="69"/>
                      </a:lnTo>
                      <a:lnTo>
                        <a:pt x="3653" y="28"/>
                      </a:lnTo>
                      <a:lnTo>
                        <a:pt x="3828" y="8"/>
                      </a:lnTo>
                      <a:lnTo>
                        <a:pt x="4012" y="0"/>
                      </a:lnTo>
                      <a:lnTo>
                        <a:pt x="4115" y="8"/>
                      </a:lnTo>
                      <a:lnTo>
                        <a:pt x="4226" y="17"/>
                      </a:lnTo>
                      <a:lnTo>
                        <a:pt x="4449" y="53"/>
                      </a:lnTo>
                      <a:lnTo>
                        <a:pt x="4665" y="114"/>
                      </a:lnTo>
                      <a:lnTo>
                        <a:pt x="4874" y="192"/>
                      </a:lnTo>
                      <a:lnTo>
                        <a:pt x="5073" y="288"/>
                      </a:lnTo>
                      <a:lnTo>
                        <a:pt x="5261" y="396"/>
                      </a:lnTo>
                      <a:lnTo>
                        <a:pt x="5442" y="517"/>
                      </a:lnTo>
                      <a:lnTo>
                        <a:pt x="5617" y="652"/>
                      </a:lnTo>
                      <a:lnTo>
                        <a:pt x="5861" y="868"/>
                      </a:lnTo>
                      <a:lnTo>
                        <a:pt x="6160" y="1188"/>
                      </a:lnTo>
                      <a:lnTo>
                        <a:pt x="6426" y="1525"/>
                      </a:lnTo>
                      <a:lnTo>
                        <a:pt x="6669" y="1873"/>
                      </a:lnTo>
                      <a:lnTo>
                        <a:pt x="6883" y="2223"/>
                      </a:lnTo>
                      <a:lnTo>
                        <a:pt x="7070" y="2566"/>
                      </a:lnTo>
                      <a:lnTo>
                        <a:pt x="7305" y="3042"/>
                      </a:lnTo>
                      <a:lnTo>
                        <a:pt x="7600" y="3763"/>
                      </a:lnTo>
                      <a:lnTo>
                        <a:pt x="7976" y="4829"/>
                      </a:lnTo>
                      <a:lnTo>
                        <a:pt x="7991" y="4861"/>
                      </a:lnTo>
                      <a:lnTo>
                        <a:pt x="8086" y="5153"/>
                      </a:lnTo>
                      <a:lnTo>
                        <a:pt x="8132" y="5385"/>
                      </a:lnTo>
                      <a:lnTo>
                        <a:pt x="8146" y="5553"/>
                      </a:lnTo>
                      <a:lnTo>
                        <a:pt x="8146" y="5713"/>
                      </a:lnTo>
                      <a:lnTo>
                        <a:pt x="8132" y="5879"/>
                      </a:lnTo>
                      <a:lnTo>
                        <a:pt x="8099" y="6052"/>
                      </a:lnTo>
                      <a:lnTo>
                        <a:pt x="8047" y="6216"/>
                      </a:lnTo>
                      <a:lnTo>
                        <a:pt x="7980" y="6383"/>
                      </a:lnTo>
                      <a:lnTo>
                        <a:pt x="7890" y="6545"/>
                      </a:lnTo>
                      <a:lnTo>
                        <a:pt x="7837" y="6627"/>
                      </a:lnTo>
                      <a:lnTo>
                        <a:pt x="7769" y="6725"/>
                      </a:lnTo>
                      <a:lnTo>
                        <a:pt x="7623" y="6897"/>
                      </a:lnTo>
                      <a:lnTo>
                        <a:pt x="7467" y="7052"/>
                      </a:lnTo>
                      <a:lnTo>
                        <a:pt x="7296" y="7195"/>
                      </a:lnTo>
                      <a:lnTo>
                        <a:pt x="7115" y="7316"/>
                      </a:lnTo>
                      <a:lnTo>
                        <a:pt x="6929" y="7427"/>
                      </a:lnTo>
                      <a:lnTo>
                        <a:pt x="6729" y="7524"/>
                      </a:lnTo>
                      <a:lnTo>
                        <a:pt x="6526" y="7608"/>
                      </a:lnTo>
                      <a:lnTo>
                        <a:pt x="6217" y="7711"/>
                      </a:lnTo>
                      <a:lnTo>
                        <a:pt x="5795" y="7807"/>
                      </a:lnTo>
                      <a:lnTo>
                        <a:pt x="5368" y="7872"/>
                      </a:lnTo>
                      <a:lnTo>
                        <a:pt x="4945" y="7908"/>
                      </a:lnTo>
                      <a:lnTo>
                        <a:pt x="4538" y="7916"/>
                      </a:lnTo>
                      <a:lnTo>
                        <a:pt x="4148" y="7909"/>
                      </a:lnTo>
                      <a:lnTo>
                        <a:pt x="3616" y="7873"/>
                      </a:lnTo>
                      <a:lnTo>
                        <a:pt x="2849" y="7771"/>
                      </a:lnTo>
                      <a:lnTo>
                        <a:pt x="1830" y="7595"/>
                      </a:lnTo>
                      <a:lnTo>
                        <a:pt x="1692" y="7584"/>
                      </a:lnTo>
                      <a:lnTo>
                        <a:pt x="1386" y="7520"/>
                      </a:lnTo>
                      <a:lnTo>
                        <a:pt x="1167" y="7442"/>
                      </a:lnTo>
                      <a:lnTo>
                        <a:pt x="1019" y="7376"/>
                      </a:lnTo>
                      <a:lnTo>
                        <a:pt x="871" y="7291"/>
                      </a:lnTo>
                      <a:lnTo>
                        <a:pt x="736" y="7194"/>
                      </a:lnTo>
                      <a:lnTo>
                        <a:pt x="608" y="7082"/>
                      </a:lnTo>
                      <a:lnTo>
                        <a:pt x="490" y="6957"/>
                      </a:lnTo>
                      <a:lnTo>
                        <a:pt x="380" y="6814"/>
                      </a:lnTo>
                      <a:lnTo>
                        <a:pt x="280" y="6654"/>
                      </a:lnTo>
                      <a:lnTo>
                        <a:pt x="236" y="6563"/>
                      </a:lnTo>
                      <a:lnTo>
                        <a:pt x="189" y="6461"/>
                      </a:lnTo>
                      <a:lnTo>
                        <a:pt x="111" y="6252"/>
                      </a:lnTo>
                      <a:lnTo>
                        <a:pt x="54" y="6033"/>
                      </a:lnTo>
                      <a:lnTo>
                        <a:pt x="19" y="5816"/>
                      </a:lnTo>
                      <a:lnTo>
                        <a:pt x="0" y="5599"/>
                      </a:lnTo>
                      <a:lnTo>
                        <a:pt x="0" y="5378"/>
                      </a:lnTo>
                      <a:lnTo>
                        <a:pt x="15" y="5159"/>
                      </a:lnTo>
                      <a:lnTo>
                        <a:pt x="45" y="4945"/>
                      </a:lnTo>
                      <a:lnTo>
                        <a:pt x="110" y="4626"/>
                      </a:lnTo>
                      <a:lnTo>
                        <a:pt x="234" y="4211"/>
                      </a:lnTo>
                      <a:lnTo>
                        <a:pt x="393" y="3808"/>
                      </a:lnTo>
                      <a:lnTo>
                        <a:pt x="575" y="3426"/>
                      </a:lnTo>
                      <a:lnTo>
                        <a:pt x="772" y="3068"/>
                      </a:lnTo>
                      <a:lnTo>
                        <a:pt x="973" y="2735"/>
                      </a:lnTo>
                      <a:lnTo>
                        <a:pt x="1269" y="2295"/>
                      </a:lnTo>
                      <a:lnTo>
                        <a:pt x="1744" y="1676"/>
                      </a:lnTo>
                      <a:lnTo>
                        <a:pt x="2276" y="1097"/>
                      </a:lnTo>
                      <a:close/>
                      <a:moveTo>
                        <a:pt x="2440" y="1214"/>
                      </a:moveTo>
                      <a:lnTo>
                        <a:pt x="2495" y="1114"/>
                      </a:lnTo>
                      <a:lnTo>
                        <a:pt x="2657" y="882"/>
                      </a:lnTo>
                      <a:lnTo>
                        <a:pt x="2846" y="670"/>
                      </a:lnTo>
                      <a:lnTo>
                        <a:pt x="3010" y="530"/>
                      </a:lnTo>
                      <a:lnTo>
                        <a:pt x="3128" y="448"/>
                      </a:lnTo>
                      <a:lnTo>
                        <a:pt x="3254" y="373"/>
                      </a:lnTo>
                      <a:lnTo>
                        <a:pt x="3391" y="311"/>
                      </a:lnTo>
                      <a:lnTo>
                        <a:pt x="3530" y="261"/>
                      </a:lnTo>
                      <a:lnTo>
                        <a:pt x="3687" y="225"/>
                      </a:lnTo>
                      <a:lnTo>
                        <a:pt x="3843" y="207"/>
                      </a:lnTo>
                      <a:lnTo>
                        <a:pt x="4009" y="200"/>
                      </a:lnTo>
                      <a:lnTo>
                        <a:pt x="4098" y="208"/>
                      </a:lnTo>
                      <a:lnTo>
                        <a:pt x="4202" y="216"/>
                      </a:lnTo>
                      <a:lnTo>
                        <a:pt x="4406" y="249"/>
                      </a:lnTo>
                      <a:lnTo>
                        <a:pt x="4603" y="304"/>
                      </a:lnTo>
                      <a:lnTo>
                        <a:pt x="4795" y="376"/>
                      </a:lnTo>
                      <a:lnTo>
                        <a:pt x="4979" y="465"/>
                      </a:lnTo>
                      <a:lnTo>
                        <a:pt x="5155" y="567"/>
                      </a:lnTo>
                      <a:lnTo>
                        <a:pt x="5326" y="680"/>
                      </a:lnTo>
                      <a:lnTo>
                        <a:pt x="5490" y="806"/>
                      </a:lnTo>
                      <a:lnTo>
                        <a:pt x="5722" y="1012"/>
                      </a:lnTo>
                      <a:lnTo>
                        <a:pt x="6009" y="1318"/>
                      </a:lnTo>
                      <a:lnTo>
                        <a:pt x="6265" y="1645"/>
                      </a:lnTo>
                      <a:lnTo>
                        <a:pt x="6502" y="1982"/>
                      </a:lnTo>
                      <a:lnTo>
                        <a:pt x="6710" y="2323"/>
                      </a:lnTo>
                      <a:lnTo>
                        <a:pt x="6893" y="2658"/>
                      </a:lnTo>
                      <a:lnTo>
                        <a:pt x="7123" y="3125"/>
                      </a:lnTo>
                      <a:lnTo>
                        <a:pt x="7413" y="3834"/>
                      </a:lnTo>
                      <a:lnTo>
                        <a:pt x="7790" y="4905"/>
                      </a:lnTo>
                      <a:lnTo>
                        <a:pt x="7804" y="4935"/>
                      </a:lnTo>
                      <a:lnTo>
                        <a:pt x="7892" y="5204"/>
                      </a:lnTo>
                      <a:lnTo>
                        <a:pt x="7934" y="5414"/>
                      </a:lnTo>
                      <a:lnTo>
                        <a:pt x="7946" y="5562"/>
                      </a:lnTo>
                      <a:lnTo>
                        <a:pt x="7946" y="5704"/>
                      </a:lnTo>
                      <a:lnTo>
                        <a:pt x="7934" y="5851"/>
                      </a:lnTo>
                      <a:lnTo>
                        <a:pt x="7905" y="6003"/>
                      </a:lnTo>
                      <a:lnTo>
                        <a:pt x="7859" y="6148"/>
                      </a:lnTo>
                      <a:lnTo>
                        <a:pt x="7799" y="6297"/>
                      </a:lnTo>
                      <a:lnTo>
                        <a:pt x="7718" y="6442"/>
                      </a:lnTo>
                      <a:lnTo>
                        <a:pt x="7671" y="6516"/>
                      </a:lnTo>
                      <a:lnTo>
                        <a:pt x="7611" y="6603"/>
                      </a:lnTo>
                      <a:lnTo>
                        <a:pt x="7476" y="6761"/>
                      </a:lnTo>
                      <a:lnTo>
                        <a:pt x="7332" y="6903"/>
                      </a:lnTo>
                      <a:lnTo>
                        <a:pt x="7176" y="7034"/>
                      </a:lnTo>
                      <a:lnTo>
                        <a:pt x="7008" y="7147"/>
                      </a:lnTo>
                      <a:lnTo>
                        <a:pt x="6834" y="7250"/>
                      </a:lnTo>
                      <a:lnTo>
                        <a:pt x="6646" y="7342"/>
                      </a:lnTo>
                      <a:lnTo>
                        <a:pt x="6456" y="7421"/>
                      </a:lnTo>
                      <a:lnTo>
                        <a:pt x="6163" y="7518"/>
                      </a:lnTo>
                      <a:lnTo>
                        <a:pt x="5757" y="7611"/>
                      </a:lnTo>
                      <a:lnTo>
                        <a:pt x="5344" y="7673"/>
                      </a:lnTo>
                      <a:lnTo>
                        <a:pt x="4935" y="7708"/>
                      </a:lnTo>
                      <a:lnTo>
                        <a:pt x="4537" y="7716"/>
                      </a:lnTo>
                      <a:lnTo>
                        <a:pt x="4157" y="7709"/>
                      </a:lnTo>
                      <a:lnTo>
                        <a:pt x="3636" y="7673"/>
                      </a:lnTo>
                      <a:lnTo>
                        <a:pt x="2879" y="7573"/>
                      </a:lnTo>
                      <a:lnTo>
                        <a:pt x="1855" y="7396"/>
                      </a:lnTo>
                      <a:lnTo>
                        <a:pt x="1720" y="7386"/>
                      </a:lnTo>
                      <a:lnTo>
                        <a:pt x="1441" y="7327"/>
                      </a:lnTo>
                      <a:lnTo>
                        <a:pt x="1241" y="7256"/>
                      </a:lnTo>
                      <a:lnTo>
                        <a:pt x="1110" y="7197"/>
                      </a:lnTo>
                      <a:lnTo>
                        <a:pt x="980" y="7122"/>
                      </a:lnTo>
                      <a:lnTo>
                        <a:pt x="860" y="7037"/>
                      </a:lnTo>
                      <a:lnTo>
                        <a:pt x="747" y="6938"/>
                      </a:lnTo>
                      <a:lnTo>
                        <a:pt x="642" y="6827"/>
                      </a:lnTo>
                      <a:lnTo>
                        <a:pt x="544" y="6700"/>
                      </a:lnTo>
                      <a:lnTo>
                        <a:pt x="456" y="6558"/>
                      </a:lnTo>
                      <a:lnTo>
                        <a:pt x="418" y="6478"/>
                      </a:lnTo>
                      <a:lnTo>
                        <a:pt x="374" y="6383"/>
                      </a:lnTo>
                      <a:lnTo>
                        <a:pt x="302" y="6191"/>
                      </a:lnTo>
                      <a:lnTo>
                        <a:pt x="250" y="5992"/>
                      </a:lnTo>
                      <a:lnTo>
                        <a:pt x="217" y="5792"/>
                      </a:lnTo>
                      <a:lnTo>
                        <a:pt x="200" y="5590"/>
                      </a:lnTo>
                      <a:lnTo>
                        <a:pt x="200" y="5385"/>
                      </a:lnTo>
                      <a:lnTo>
                        <a:pt x="214" y="5180"/>
                      </a:lnTo>
                      <a:lnTo>
                        <a:pt x="242" y="4979"/>
                      </a:lnTo>
                      <a:lnTo>
                        <a:pt x="304" y="4674"/>
                      </a:lnTo>
                      <a:lnTo>
                        <a:pt x="423" y="4277"/>
                      </a:lnTo>
                      <a:lnTo>
                        <a:pt x="577" y="3887"/>
                      </a:lnTo>
                      <a:lnTo>
                        <a:pt x="753" y="3517"/>
                      </a:lnTo>
                      <a:lnTo>
                        <a:pt x="946" y="3168"/>
                      </a:lnTo>
                      <a:lnTo>
                        <a:pt x="1142" y="2842"/>
                      </a:lnTo>
                      <a:lnTo>
                        <a:pt x="1432" y="2412"/>
                      </a:lnTo>
                      <a:lnTo>
                        <a:pt x="1898" y="1804"/>
                      </a:lnTo>
                      <a:lnTo>
                        <a:pt x="2440" y="1214"/>
                      </a:lnTo>
                      <a:close/>
                    </a:path>
                  </a:pathLst>
                </a:custGeom>
                <a:solidFill>
                  <a:srgbClr val="ECDFF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" name="Рисунок 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143" y="4093897"/>
                <a:ext cx="386570" cy="386568"/>
              </a:xfrm>
              <a:prstGeom prst="rect">
                <a:avLst/>
              </a:prstGeom>
            </p:spPr>
          </p:pic>
        </p:grpSp>
        <p:sp>
          <p:nvSpPr>
            <p:cNvPr id="18" name="Teardrop 13"/>
            <p:cNvSpPr/>
            <p:nvPr/>
          </p:nvSpPr>
          <p:spPr bwMode="auto">
            <a:xfrm rot="8100000">
              <a:off x="92705" y="2750154"/>
              <a:ext cx="238380" cy="258313"/>
            </a:xfrm>
            <a:prstGeom prst="teardrop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457200" tIns="45720" rIns="91440" bIns="640080" numCol="1" anchor="ctr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1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 smtClean="0">
                <a:solidFill>
                  <a:schemeClr val="bg1"/>
                </a:solidFill>
              </a:rPr>
              <a:t> ҚАЛАСЫНЫҢ </a:t>
            </a:r>
            <a:r>
              <a:rPr lang="ru-RU" dirty="0">
                <a:solidFill>
                  <a:schemeClr val="bg1"/>
                </a:solidFill>
              </a:rPr>
              <a:t>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СТРАТЕГИЯЛЫҚ ДАМУ КӨРІНІСІ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657984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ЖӨӨ ҚҰРЫЛЫМЫ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АСТАНА </a:t>
            </a:r>
            <a:r>
              <a:rPr lang="ru-RU" sz="1400" b="1" i="1" dirty="0">
                <a:solidFill>
                  <a:srgbClr val="1F497D"/>
                </a:solidFill>
              </a:rPr>
              <a:t>ҚАЛАСЫ ЭКОНОМИКАСЫНЫҢ ҚҰРЫЛЫМЫ ҚАНДАЙ?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841611"/>
            <a:ext cx="856895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2021 ЖЫЛДЫҢ </a:t>
            </a:r>
            <a:r>
              <a:rPr lang="kk-KZ" sz="1200" dirty="0" smtClean="0">
                <a:solidFill>
                  <a:prstClr val="black"/>
                </a:solidFill>
              </a:rPr>
              <a:t>ҚАҢТАР-ҚЫРКҮЙЕК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БОЙЫНША ЭКОНОМИКАНЫҢ НАҚТЫ СЕКТОРЫНЫҢ </a:t>
            </a:r>
            <a:r>
              <a:rPr lang="ru-RU" sz="1200" dirty="0" smtClean="0">
                <a:solidFill>
                  <a:prstClr val="black"/>
                </a:solidFill>
              </a:rPr>
              <a:t>НЕГІЗГІ КӨРСЕТКІШТЕРІ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42046"/>
              </p:ext>
            </p:extLst>
          </p:nvPr>
        </p:nvGraphicFramePr>
        <p:xfrm>
          <a:off x="431540" y="4039405"/>
          <a:ext cx="8532948" cy="231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544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Жалпы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өңірлік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өнім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1912,0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B050"/>
                          </a:solidFill>
                        </a:rPr>
                        <a:t>+4,6%</a:t>
                      </a:r>
                      <a:endParaRPr lang="ru-RU" sz="12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Жергілікті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бюджетке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424,6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+23,8%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28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Өнеркәсіп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өндірісі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1348,5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+1,7 %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Құрылыс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жұмыстарының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көлемі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439,4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+3,9%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Тартылған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инвестиция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көлемі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млрд.теңге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863,5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+11,7%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Енгізілген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тұрғын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үй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көлемі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ш.м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1827,5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-11,6%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ШОБ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субъектілерінің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өнім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шығаруы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2302,9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+12,7%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Еңбек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нарығында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жұмыспен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қамтылғандардың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саны,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590,2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k-KZ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57332788"/>
              </p:ext>
            </p:extLst>
          </p:nvPr>
        </p:nvGraphicFramePr>
        <p:xfrm>
          <a:off x="125500" y="946016"/>
          <a:ext cx="8496950" cy="27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875" y="965761"/>
            <a:ext cx="8568605" cy="28952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077072"/>
            <a:ext cx="8568605" cy="21733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75" y="965761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млрд. </a:t>
            </a:r>
            <a:r>
              <a:rPr lang="ru-RU" sz="1100" dirty="0" err="1" smtClean="0">
                <a:solidFill>
                  <a:prstClr val="black"/>
                </a:solidFill>
              </a:rPr>
              <a:t>теңге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53272" y="2557853"/>
            <a:ext cx="411088" cy="4110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60124" y="322015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34573" y="2988929"/>
            <a:ext cx="437397" cy="43739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051720" y="1052736"/>
            <a:ext cx="424428" cy="4244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38872" y="1885490"/>
            <a:ext cx="432048" cy="4320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3568" y="2132856"/>
            <a:ext cx="432048" cy="4320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55776" y="1268760"/>
            <a:ext cx="432048" cy="43204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997565"/>
            <a:ext cx="3024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err="1">
                <a:solidFill>
                  <a:prstClr val="black"/>
                </a:solidFill>
              </a:rPr>
              <a:t>Елорда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экономикасы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негізінен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/>
              <a:t>сервистік</a:t>
            </a:r>
            <a:r>
              <a:rPr lang="ru-RU" sz="1400" dirty="0"/>
              <a:t> </a:t>
            </a:r>
            <a:r>
              <a:rPr lang="ru-RU" sz="1400" dirty="0" err="1"/>
              <a:t>құрылым</a:t>
            </a:r>
            <a:r>
              <a:rPr lang="ru-RU" sz="1400" dirty="0"/>
              <a:t> </a:t>
            </a:r>
            <a:r>
              <a:rPr lang="ru-RU" sz="1400" dirty="0" err="1"/>
              <a:t>болып</a:t>
            </a:r>
            <a:r>
              <a:rPr lang="ru-RU" sz="1400" dirty="0"/>
              <a:t> </a:t>
            </a:r>
            <a:r>
              <a:rPr lang="ru-RU" sz="1400" dirty="0" err="1"/>
              <a:t>табылады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үлесіне</a:t>
            </a:r>
            <a:r>
              <a:rPr lang="ru-RU" sz="1400" dirty="0"/>
              <a:t> ЖӨӨ-</a:t>
            </a:r>
            <a:r>
              <a:rPr lang="ru-RU" sz="1400" dirty="0" err="1"/>
              <a:t>нің</a:t>
            </a:r>
            <a:r>
              <a:rPr lang="ru-RU" sz="1400" dirty="0"/>
              <a:t> </a:t>
            </a:r>
            <a:r>
              <a:rPr lang="ru-RU" sz="1400" dirty="0" err="1"/>
              <a:t>шамамен</a:t>
            </a:r>
            <a:r>
              <a:rPr lang="ru-RU" sz="1400" dirty="0"/>
              <a:t> </a:t>
            </a:r>
            <a:r>
              <a:rPr lang="ru-RU" sz="1400" dirty="0" smtClean="0"/>
              <a:t>85</a:t>
            </a:r>
            <a:r>
              <a:rPr lang="ru-RU" sz="1400" dirty="0" smtClean="0"/>
              <a:t>% </a:t>
            </a:r>
            <a:r>
              <a:rPr lang="ru-RU" sz="1400" dirty="0"/>
              <a:t>- ы </a:t>
            </a:r>
            <a:r>
              <a:rPr lang="ru-RU" sz="1400" dirty="0" err="1"/>
              <a:t>келеді</a:t>
            </a:r>
            <a:r>
              <a:rPr lang="ru-RU" sz="1400" dirty="0"/>
              <a:t>.</a:t>
            </a:r>
          </a:p>
          <a:p>
            <a:pPr indent="361950" algn="just"/>
            <a:r>
              <a:rPr lang="ru-RU" sz="1400" dirty="0" err="1"/>
              <a:t>Сауда</a:t>
            </a:r>
            <a:r>
              <a:rPr lang="ru-RU" sz="1400" dirty="0"/>
              <a:t>, </a:t>
            </a:r>
            <a:r>
              <a:rPr lang="ru-RU" sz="1400" dirty="0" err="1"/>
              <a:t>көлік</a:t>
            </a:r>
            <a:r>
              <a:rPr lang="ru-RU" sz="1400" dirty="0"/>
              <a:t>, </a:t>
            </a:r>
            <a:r>
              <a:rPr lang="ru-RU" sz="1400" dirty="0" err="1"/>
              <a:t>білім</a:t>
            </a:r>
            <a:r>
              <a:rPr lang="ru-RU" sz="1400" dirty="0"/>
              <a:t> беру, </a:t>
            </a:r>
            <a:r>
              <a:rPr lang="ru-RU" sz="1400" dirty="0" err="1"/>
              <a:t>денсаулық</a:t>
            </a:r>
            <a:r>
              <a:rPr lang="ru-RU" sz="1400" dirty="0"/>
              <a:t> </a:t>
            </a:r>
            <a:r>
              <a:rPr lang="ru-RU" sz="1400" dirty="0" err="1"/>
              <a:t>сақтау</a:t>
            </a:r>
            <a:r>
              <a:rPr lang="ru-RU" sz="1400" dirty="0"/>
              <a:t>, </a:t>
            </a:r>
            <a:r>
              <a:rPr lang="ru-RU" sz="1400" dirty="0" err="1"/>
              <a:t>байланыс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өзге</a:t>
            </a:r>
            <a:r>
              <a:rPr lang="ru-RU" sz="1400" dirty="0"/>
              <a:t> де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түрлері</a:t>
            </a:r>
            <a:r>
              <a:rPr lang="ru-RU" sz="1400" dirty="0"/>
              <a:t> </a:t>
            </a:r>
            <a:r>
              <a:rPr lang="ru-RU" sz="1400" dirty="0" err="1"/>
              <a:t>негізгі</a:t>
            </a:r>
            <a:r>
              <a:rPr lang="ru-RU" sz="1400" dirty="0"/>
              <a:t> </a:t>
            </a:r>
            <a:r>
              <a:rPr lang="ru-RU" sz="1400" dirty="0" err="1"/>
              <a:t>драйверлер</a:t>
            </a:r>
            <a:r>
              <a:rPr lang="ru-RU" sz="1400" dirty="0"/>
              <a:t> </a:t>
            </a:r>
            <a:r>
              <a:rPr lang="ru-RU" sz="1400" dirty="0" err="1"/>
              <a:t>болып</a:t>
            </a:r>
            <a:r>
              <a:rPr lang="ru-RU" sz="1400" dirty="0"/>
              <a:t> </a:t>
            </a:r>
            <a:r>
              <a:rPr lang="ru-RU" sz="1400" dirty="0" err="1"/>
              <a:t>табылады</a:t>
            </a:r>
            <a:r>
              <a:rPr lang="ru-RU" sz="1400" dirty="0"/>
              <a:t>.</a:t>
            </a:r>
          </a:p>
          <a:p>
            <a:pPr indent="361950" algn="just"/>
            <a:r>
              <a:rPr lang="ru-RU" sz="1400" dirty="0" err="1"/>
              <a:t>Саудаланатын</a:t>
            </a:r>
            <a:r>
              <a:rPr lang="ru-RU" sz="1400" dirty="0"/>
              <a:t> </a:t>
            </a:r>
            <a:r>
              <a:rPr lang="ru-RU" sz="1400" dirty="0" err="1"/>
              <a:t>секторлардың</a:t>
            </a:r>
            <a:r>
              <a:rPr lang="ru-RU" sz="1400" dirty="0"/>
              <a:t> </a:t>
            </a:r>
            <a:r>
              <a:rPr lang="ru-RU" sz="1400" dirty="0" err="1"/>
              <a:t>қатарына</a:t>
            </a:r>
            <a:r>
              <a:rPr lang="ru-RU" sz="1400" dirty="0"/>
              <a:t> </a:t>
            </a:r>
            <a:r>
              <a:rPr lang="ru-RU" sz="1400" dirty="0" err="1"/>
              <a:t>құрылыс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өнеркәсіп</a:t>
            </a:r>
            <a:r>
              <a:rPr lang="ru-RU" sz="1400" dirty="0"/>
              <a:t> </a:t>
            </a:r>
            <a:r>
              <a:rPr lang="ru-RU" sz="1400" dirty="0" err="1"/>
              <a:t>салалары</a:t>
            </a:r>
            <a:r>
              <a:rPr lang="ru-RU" sz="1400" dirty="0"/>
              <a:t> да </a:t>
            </a:r>
            <a:r>
              <a:rPr lang="ru-RU" sz="1400" dirty="0" err="1"/>
              <a:t>жатады</a:t>
            </a:r>
            <a:r>
              <a:rPr lang="ru-RU" sz="1400" dirty="0"/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1540" y="6077965"/>
            <a:ext cx="324036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*- 2022 </a:t>
            </a:r>
            <a:r>
              <a:rPr lang="ru-RU" sz="1100" dirty="0" err="1" smtClean="0">
                <a:solidFill>
                  <a:prstClr val="black"/>
                </a:solidFill>
              </a:rPr>
              <a:t>жылдың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I</a:t>
            </a:r>
            <a:r>
              <a:rPr lang="kk-KZ" sz="1100" dirty="0" smtClean="0">
                <a:solidFill>
                  <a:prstClr val="black"/>
                </a:solidFill>
              </a:rPr>
              <a:t> тоқсаны </a:t>
            </a:r>
            <a:r>
              <a:rPr lang="ru-RU" sz="1100" dirty="0" smtClean="0">
                <a:solidFill>
                  <a:prstClr val="black"/>
                </a:solidFill>
              </a:rPr>
              <a:t>, ** - 2022 </a:t>
            </a:r>
            <a:r>
              <a:rPr lang="ru-RU" sz="1100" dirty="0" err="1" smtClean="0">
                <a:solidFill>
                  <a:prstClr val="black"/>
                </a:solidFill>
              </a:rPr>
              <a:t>жылдың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II</a:t>
            </a:r>
            <a:r>
              <a:rPr lang="kk-KZ" sz="1100" dirty="0" smtClean="0">
                <a:solidFill>
                  <a:prstClr val="black"/>
                </a:solidFill>
              </a:rPr>
              <a:t> тоқсаны </a:t>
            </a:r>
            <a:endParaRPr lang="ru-RU" sz="1100" dirty="0">
              <a:solidFill>
                <a:prstClr val="black"/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141197239"/>
              </p:ext>
            </p:extLst>
          </p:nvPr>
        </p:nvGraphicFramePr>
        <p:xfrm>
          <a:off x="287052" y="985506"/>
          <a:ext cx="8496950" cy="27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1934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2"/>
            <a:ext cx="864096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ӘЛЕУМЕТТІК КӨРСЕТКІШТЕР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7702"/>
              </p:ext>
            </p:extLst>
          </p:nvPr>
        </p:nvGraphicFramePr>
        <p:xfrm>
          <a:off x="485980" y="1772816"/>
          <a:ext cx="8249790" cy="3384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50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Көрсеткіштер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(тенге)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(болжам)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(болжам)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(болжам)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төменгі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күнкөріс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деңгейі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37 389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40 567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42 393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43 877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Зейнетақының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төменгі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r>
                        <a:rPr lang="ru-RU" sz="1100" dirty="0" smtClean="0">
                          <a:effectLst/>
                        </a:rPr>
                        <a:t>                               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48 032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53 076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56 526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59 635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Мемлекеттік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базалық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зейнетақы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төлемінің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20 191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21 907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22 893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23 694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төменгі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жалақы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60 000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70 000*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70 000*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Айлық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есептік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көрсеткіш</a:t>
                      </a:r>
                      <a:r>
                        <a:rPr lang="ru-RU" sz="1100" dirty="0" smtClean="0">
                          <a:effectLst/>
                        </a:rPr>
                        <a:t> (АЕК)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3 180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3 450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3 605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k-KZ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731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569004"/>
            <a:ext cx="8343181" cy="83099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2022 жылғы 27 </a:t>
            </a: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тамыздағы Қазақстан Республикасының</a:t>
            </a:r>
            <a:r>
              <a:rPr lang="kk-KZ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2023-2027 жылдарға </a:t>
            </a: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арналған әлеуметтік-экономикалық </a:t>
            </a:r>
            <a:r>
              <a:rPr lang="kk-KZ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даму болжамына </a:t>
            </a: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сәйкес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негізгі </a:t>
            </a:r>
            <a:r>
              <a:rPr lang="kk-KZ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әлеуметтік </a:t>
            </a: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көрсеткіштер </a:t>
            </a:r>
            <a:r>
              <a:rPr lang="kk-KZ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№ 31 хаттама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630" y="5173331"/>
            <a:ext cx="813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*-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 smtClean="0"/>
              <a:t>Басшысының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халқына</a:t>
            </a:r>
            <a:r>
              <a:rPr lang="ru-RU" dirty="0" smtClean="0"/>
              <a:t>  </a:t>
            </a:r>
            <a:r>
              <a:rPr lang="ru-RU" dirty="0"/>
              <a:t>2022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қыркүйектегі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Әділ</a:t>
            </a:r>
            <a:r>
              <a:rPr lang="ru-RU" dirty="0" smtClean="0"/>
              <a:t> </a:t>
            </a:r>
            <a:r>
              <a:rPr lang="ru-RU" dirty="0" err="1"/>
              <a:t>мемлекет</a:t>
            </a:r>
            <a:r>
              <a:rPr lang="ru-RU" dirty="0"/>
              <a:t>. </a:t>
            </a:r>
            <a:r>
              <a:rPr lang="ru-RU" dirty="0" err="1"/>
              <a:t>Біртұтас</a:t>
            </a:r>
            <a:r>
              <a:rPr lang="ru-RU" dirty="0"/>
              <a:t> </a:t>
            </a:r>
            <a:r>
              <a:rPr lang="ru-RU" dirty="0" err="1"/>
              <a:t>ұлт</a:t>
            </a:r>
            <a:r>
              <a:rPr lang="ru-RU" dirty="0"/>
              <a:t>. </a:t>
            </a:r>
            <a:r>
              <a:rPr lang="ru-RU" dirty="0" err="1"/>
              <a:t>Табысты</a:t>
            </a:r>
            <a:r>
              <a:rPr lang="ru-RU" dirty="0"/>
              <a:t> </a:t>
            </a:r>
            <a:r>
              <a:rPr lang="ru-RU" dirty="0" err="1" smtClean="0"/>
              <a:t>қоғам</a:t>
            </a:r>
            <a:r>
              <a:rPr lang="ru-RU" dirty="0" smtClean="0"/>
              <a:t>» </a:t>
            </a:r>
            <a:r>
              <a:rPr lang="ru-RU" dirty="0" err="1" smtClean="0"/>
              <a:t>Жолдауына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жалақы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70 000 </a:t>
            </a:r>
            <a:r>
              <a:rPr lang="ru-RU" dirty="0" err="1"/>
              <a:t>теңгеге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ұлғайды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>
                <a:solidFill>
                  <a:schemeClr val="bg1"/>
                </a:solidFill>
              </a:rPr>
              <a:t>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ЖЕРГІЛІКТІ БЮДЖЕТТІҢ КІРІС БӨЛІГІНІҢ ҚҰРЫЛЫМЫ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tx2"/>
                </a:solidFill>
              </a:rPr>
              <a:t>БЮДЖЕТ </a:t>
            </a:r>
            <a:r>
              <a:rPr lang="ru-RU" sz="1400" b="1" i="1" dirty="0" smtClean="0">
                <a:solidFill>
                  <a:schemeClr val="tx2"/>
                </a:solidFill>
              </a:rPr>
              <a:t>ҚАНДАЙ </a:t>
            </a:r>
            <a:r>
              <a:rPr lang="ru-RU" sz="1400" b="1" i="1" dirty="0">
                <a:solidFill>
                  <a:schemeClr val="tx2"/>
                </a:solidFill>
              </a:rPr>
              <a:t>КІРІСТЕР ЕСЕБІНЕН </a:t>
            </a:r>
            <a:r>
              <a:rPr lang="ru-RU" sz="1400" b="1" i="1" dirty="0" smtClean="0">
                <a:solidFill>
                  <a:schemeClr val="tx2"/>
                </a:solidFill>
              </a:rPr>
              <a:t>ҚҰРЫЛАДЫ</a:t>
            </a:r>
            <a:r>
              <a:rPr lang="ru-RU" sz="1400" b="1" i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645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i="1" dirty="0" smtClean="0"/>
          </a:p>
          <a:p>
            <a:pPr algn="just"/>
            <a:r>
              <a:rPr lang="ru-RU" i="1" dirty="0"/>
              <a:t>2023-2025 </a:t>
            </a:r>
            <a:r>
              <a:rPr lang="ru-RU" i="1" dirty="0" err="1"/>
              <a:t>жылдарға</a:t>
            </a:r>
            <a:r>
              <a:rPr lang="ru-RU" i="1" dirty="0"/>
              <a:t> </a:t>
            </a:r>
            <a:r>
              <a:rPr lang="ru-RU" i="1" dirty="0" err="1"/>
              <a:t>арналған</a:t>
            </a:r>
            <a:r>
              <a:rPr lang="ru-RU" i="1" dirty="0"/>
              <a:t> бюджет </a:t>
            </a:r>
            <a:r>
              <a:rPr lang="ru-RU" i="1" dirty="0" err="1"/>
              <a:t>жобасын</a:t>
            </a:r>
            <a:r>
              <a:rPr lang="ru-RU" i="1" dirty="0"/>
              <a:t> </a:t>
            </a:r>
            <a:r>
              <a:rPr lang="ru-RU" i="1" dirty="0" err="1"/>
              <a:t>құрған</a:t>
            </a:r>
            <a:r>
              <a:rPr lang="ru-RU" i="1" dirty="0"/>
              <a:t> </a:t>
            </a:r>
            <a:r>
              <a:rPr lang="ru-RU" i="1" dirty="0" err="1"/>
              <a:t>кезде</a:t>
            </a:r>
            <a:r>
              <a:rPr lang="ru-RU" i="1" dirty="0"/>
              <a:t> бюджет </a:t>
            </a:r>
            <a:r>
              <a:rPr lang="ru-RU" i="1" dirty="0" err="1"/>
              <a:t>заңнамасының</a:t>
            </a:r>
            <a:r>
              <a:rPr lang="ru-RU" i="1" dirty="0"/>
              <a:t> </a:t>
            </a:r>
            <a:r>
              <a:rPr lang="ru-RU" i="1" dirty="0" err="1"/>
              <a:t>қағидаттары</a:t>
            </a:r>
            <a:r>
              <a:rPr lang="ru-RU" i="1" dirty="0"/>
              <a:t> </a:t>
            </a:r>
            <a:r>
              <a:rPr lang="ru-RU" i="1" dirty="0" err="1"/>
              <a:t>сақталды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6456" y="4365104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4648" y="43651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</a:rPr>
              <a:t>БЮДЖЕТТІҢ ТАПШЫЛЫҒЫ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ПРОФИЦИТІ)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06456"/>
              </p:ext>
            </p:extLst>
          </p:nvPr>
        </p:nvGraphicFramePr>
        <p:xfrm>
          <a:off x="395536" y="836713"/>
          <a:ext cx="8496942" cy="324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52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КІРІСТЕР ҚҰРЫЛЫМЫ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нақт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жоспар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жоспар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жоспар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жоспар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үлес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үлес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Елорда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бюджетінің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кірістері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о.і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.: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889 071,4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527 351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562 064,5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599 367,2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03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Трансферттер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236 926,9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26,6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56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Салықтық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503 142,5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56,6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524 536,5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99,5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559 349,5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596 652,2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Салықтық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емес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13 886,2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06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Негізгі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капиталды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сатудан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түсетін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24 342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2 400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300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2 300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828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Бюджеттік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кредиттерді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өтеу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15 328,7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4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7760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solidFill>
                  <a:srgbClr val="FFFFFF"/>
                </a:solidFill>
                <a:latin typeface="Calibri" pitchFamily="34" charset="0"/>
              </a:rPr>
              <a:t>АСТАНА</a:t>
            </a:r>
            <a:r>
              <a:rPr lang="ru-RU" dirty="0">
                <a:solidFill>
                  <a:schemeClr val="bg1"/>
                </a:solidFill>
              </a:rPr>
              <a:t>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ЖЕРГІЛІКТІ БЮДЖЕТІҢ КІРІС БӨЛІГІНІҢ ҚҰРЫЛЫМЫ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562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БЮДЖЕТ КІРІСІ ҚҰРЫЛЫМЫНЫҢ 2022 ЖЫЛҒЫ ҚҰРЫЛЫМЫ ҚАНДАЙ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49" y="752862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Салықтық</a:t>
            </a:r>
            <a:r>
              <a:rPr lang="ru-RU" sz="1400" dirty="0" smtClean="0"/>
              <a:t> </a:t>
            </a:r>
            <a:r>
              <a:rPr lang="ru-RU" sz="1400" dirty="0" err="1" smtClean="0"/>
              <a:t>түсімдер</a:t>
            </a:r>
            <a:endParaRPr lang="ru-RU" sz="1400" dirty="0" smtClean="0"/>
          </a:p>
          <a:p>
            <a:pPr algn="ctr"/>
            <a:r>
              <a:rPr lang="kk-KZ" sz="1400" dirty="0" smtClean="0"/>
              <a:t>524 536,5 млн. теңге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574" y="751373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Салықтық</a:t>
            </a:r>
            <a:r>
              <a:rPr lang="ru-RU" sz="1400" dirty="0" smtClean="0"/>
              <a:t> </a:t>
            </a:r>
            <a:r>
              <a:rPr lang="ru-RU" sz="1400" dirty="0" err="1" smtClean="0"/>
              <a:t>емес</a:t>
            </a:r>
            <a:r>
              <a:rPr lang="ru-RU" sz="1400" dirty="0" smtClean="0"/>
              <a:t> </a:t>
            </a:r>
            <a:r>
              <a:rPr lang="ru-RU" sz="1400" dirty="0" err="1" smtClean="0"/>
              <a:t>түсімдер</a:t>
            </a:r>
            <a:endParaRPr lang="ru-RU" sz="1400" dirty="0" smtClean="0"/>
          </a:p>
          <a:p>
            <a:pPr algn="ctr"/>
            <a:r>
              <a:rPr lang="kk-KZ" sz="1400" dirty="0" smtClean="0"/>
              <a:t>415 млн. теңге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4198" y="749884"/>
            <a:ext cx="266886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Негізгі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капиталды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сатудан</a:t>
            </a:r>
            <a:r>
              <a:rPr lang="ru-RU" sz="1400" dirty="0" smtClean="0"/>
              <a:t> </a:t>
            </a:r>
            <a:r>
              <a:rPr lang="ru-RU" sz="1400" dirty="0" err="1" smtClean="0"/>
              <a:t>түсетін</a:t>
            </a:r>
            <a:r>
              <a:rPr lang="ru-RU" sz="1400" dirty="0" smtClean="0"/>
              <a:t> </a:t>
            </a:r>
            <a:r>
              <a:rPr lang="ru-RU" sz="1400" dirty="0" err="1" smtClean="0"/>
              <a:t>түсімдер</a:t>
            </a:r>
            <a:endParaRPr lang="ru-RU" sz="1400" dirty="0" smtClean="0"/>
          </a:p>
          <a:p>
            <a:pPr algn="ctr"/>
            <a:r>
              <a:rPr lang="kk-KZ" sz="1400" dirty="0" smtClean="0"/>
              <a:t>2 400 млн. теңге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950" y="12904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3574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8890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700519156"/>
              </p:ext>
            </p:extLst>
          </p:nvPr>
        </p:nvGraphicFramePr>
        <p:xfrm>
          <a:off x="-135861" y="1463553"/>
          <a:ext cx="3290479" cy="452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602832944"/>
              </p:ext>
            </p:extLst>
          </p:nvPr>
        </p:nvGraphicFramePr>
        <p:xfrm>
          <a:off x="3033017" y="1446253"/>
          <a:ext cx="3290479" cy="452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214195727"/>
              </p:ext>
            </p:extLst>
          </p:nvPr>
        </p:nvGraphicFramePr>
        <p:xfrm>
          <a:off x="5831160" y="1348115"/>
          <a:ext cx="3290479" cy="452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079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2550" y="0"/>
            <a:ext cx="906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white"/>
                </a:solidFill>
                <a:cs typeface="Arial" charset="0"/>
              </a:rPr>
              <a:t>УПРАВЛЕНИЕ СТРОИТЕЛЬСТВА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8320" y="44624"/>
            <a:ext cx="857215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prstClr val="white"/>
                </a:solidFill>
                <a:cs typeface="Arial" charset="0"/>
              </a:rPr>
              <a:t>Астана </a:t>
            </a:r>
            <a:r>
              <a:rPr lang="ru-RU" altLang="ru-RU" sz="1800" dirty="0" err="1">
                <a:solidFill>
                  <a:prstClr val="white"/>
                </a:solidFill>
                <a:cs typeface="Arial" charset="0"/>
              </a:rPr>
              <a:t>қаласы</a:t>
            </a: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altLang="ru-RU" sz="1800" dirty="0" err="1">
                <a:solidFill>
                  <a:prstClr val="white"/>
                </a:solidFill>
                <a:cs typeface="Arial" charset="0"/>
              </a:rPr>
              <a:t>бюджетінің</a:t>
            </a: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altLang="ru-RU" sz="1800" dirty="0" err="1">
                <a:solidFill>
                  <a:prstClr val="white"/>
                </a:solidFill>
                <a:cs typeface="Arial" charset="0"/>
              </a:rPr>
              <a:t>функционалдық</a:t>
            </a: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altLang="ru-RU" sz="1800" dirty="0" err="1">
                <a:solidFill>
                  <a:prstClr val="white"/>
                </a:solidFill>
                <a:cs typeface="Arial" charset="0"/>
              </a:rPr>
              <a:t>топтар</a:t>
            </a: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altLang="ru-RU" sz="1800" dirty="0" err="1">
                <a:solidFill>
                  <a:prstClr val="white"/>
                </a:solidFill>
                <a:cs typeface="Arial" charset="0"/>
              </a:rPr>
              <a:t>бөлінісіндегі</a:t>
            </a: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altLang="ru-RU" sz="1800" dirty="0" err="1">
                <a:solidFill>
                  <a:prstClr val="white"/>
                </a:solidFill>
                <a:cs typeface="Arial" charset="0"/>
              </a:rPr>
              <a:t>шығыстары</a:t>
            </a:r>
            <a:endParaRPr lang="ru-RU" altLang="ru-RU" sz="1800" dirty="0" smtClean="0">
              <a:solidFill>
                <a:prstClr val="white"/>
              </a:solidFill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58157"/>
              </p:ext>
            </p:extLst>
          </p:nvPr>
        </p:nvGraphicFramePr>
        <p:xfrm>
          <a:off x="251519" y="444716"/>
          <a:ext cx="8568953" cy="6239997"/>
        </p:xfrm>
        <a:graphic>
          <a:graphicData uri="http://schemas.openxmlformats.org/drawingml/2006/table">
            <a:tbl>
              <a:tblPr/>
              <a:tblGrid>
                <a:gridCol w="2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3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Атқарымдық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 топ 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Нақтыланған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 бюджет 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2023-2025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жылдарға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арналған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бюджеттің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болжамы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Атауы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жыл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жыл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жыл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50" b="1" i="0" u="none" strike="noStrike" dirty="0" err="1" smtClean="0">
                          <a:effectLst/>
                          <a:latin typeface="Times New Roman"/>
                        </a:rPr>
                        <a:t>жыл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II.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Шығындар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786 696 196,6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505 322 925,0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520 533 864,0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592 508 752,0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Жалпы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сипаттағы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effectLst/>
                          <a:latin typeface="Times New Roman"/>
                        </a:rPr>
                        <a:t>мемлекеттік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effectLst/>
                          <a:latin typeface="Times New Roman"/>
                        </a:rPr>
                        <a:t>қызмет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effectLst/>
                          <a:latin typeface="Times New Roman"/>
                        </a:rPr>
                        <a:t>көрсетулер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18 964 004,0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10 536 437,0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10 780 672,0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10 964 962,0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000" b="0" i="0" u="none" strike="noStrike" dirty="0" smtClean="0">
                          <a:effectLst/>
                          <a:latin typeface="Times New Roman"/>
                        </a:rPr>
                        <a:t>Қорғаныс</a:t>
                      </a:r>
                      <a:r>
                        <a:rPr lang="kk-KZ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4 373 108,0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1 343 002,0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1 804 164,0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1 273 389,0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Қоғамдық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тәртіп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қауіпсіздік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құқықтық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сот,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қылмыстық-атқару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қызметі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25 240 079,0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19 683 156,0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19 490 575,0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19 968 362,0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Білім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беру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183 462 717,0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199 500 973,0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218 258 382,0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250 903 933,0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Денсаулық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сақтау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22 242 438,0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16 627 059,0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16 675 898,0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15 758 857,0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Әлеуметтік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көмек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әлеуметтік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қамтамасыз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ету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27 439 356,0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23 492 268,0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22 455 006,0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24 185 849,0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Тұрғын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үй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коммуналдық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шаруашылық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200 674 506,6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65 530 616,0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69 770 598,0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73 881 055,0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Мәдениет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спорт, туризм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ақпараттық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кеңістік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36 928 933,0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20 982 364,0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20 531 914,0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22 441 624,0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Отын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-энергетика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кешені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жер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қойнауын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пайдалану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75 446 267,0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2 798 631,0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2 021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280,0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2 420 161,0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Ауыл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су,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орман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балық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шаруашылығы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ерекше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қорғалатын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табиғи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аумақтар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қоршаған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ортаны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жануарлар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дүниесін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қорғау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жер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қатынастары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3 310 386,0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2 326 430,0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2 326 040,0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326 120,0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Өнеркәсіп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сәулет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қала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құрылысы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құрылыс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қызметі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2 074 481,0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1 265 285,0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1 089 348,0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1 090 913,0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Көлік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коммуникациялар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81 499 065,0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21 257 225,0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15 912 345,0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46 661 885,0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000" b="0" i="0" u="none" strike="noStrike" dirty="0" smtClean="0">
                          <a:effectLst/>
                          <a:latin typeface="Times New Roman"/>
                        </a:rPr>
                        <a:t>Басқалар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36 512 816,2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36 931 489,0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831 750,0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29 412 120,0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Қарызға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көмек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көрсету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3 924 166,0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3 947 990,0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3 221 205,0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2 919 522,0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Трансферттер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64 603 873,8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79 100 000,0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87 364 687,0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88 300 000,0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III. </a:t>
                      </a:r>
                      <a:r>
                        <a:rPr lang="kk-KZ" sz="1100" b="0" i="0" u="none" strike="noStrike" dirty="0" smtClean="0">
                          <a:effectLst/>
                          <a:latin typeface="Times New Roman"/>
                        </a:rPr>
                        <a:t>Таза бюджеттік кредиттеу 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23 780 259,0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Бюджеттік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кредиттер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39 108 976,0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Тұрғын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үй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коммуналдық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шаруашылық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32 300 000,0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2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Ауыл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су,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орман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балық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шаруашылығы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ерекше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қорғалатын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табиғи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аумақтар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қоршаған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ортаны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жануарлар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дүниесін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қорғау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жер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қатынастары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6 308 976,0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effectLst/>
                          <a:latin typeface="Times New Roman"/>
                        </a:rPr>
                        <a:t>Басқалар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IV.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Қаржы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активтерімен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операциялар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сальдо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442 154,0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Қаржылық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активтерді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сатып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алу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442 154,0</a:t>
                      </a:r>
                      <a:endParaRPr lang="ru-RU" sz="11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err="1" smtClean="0">
                          <a:effectLst/>
                          <a:latin typeface="Times New Roman"/>
                        </a:rPr>
                        <a:t>Көлік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0" i="0" u="none" strike="noStrike" dirty="0" err="1" smtClean="0">
                          <a:effectLst/>
                          <a:latin typeface="Times New Roman"/>
                        </a:rPr>
                        <a:t>коммуникациялар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7 551 554,0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err="1" smtClean="0">
                          <a:effectLst/>
                          <a:latin typeface="Times New Roman"/>
                        </a:rPr>
                        <a:t>Басқалар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10 890 600,0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V. </a:t>
                      </a:r>
                      <a:r>
                        <a:rPr lang="kk-KZ" sz="1100" b="0" i="0" u="none" strike="noStrike" dirty="0" smtClean="0">
                          <a:effectLst/>
                          <a:latin typeface="Times New Roman"/>
                        </a:rPr>
                        <a:t>Бюджет</a:t>
                      </a:r>
                      <a:r>
                        <a:rPr lang="kk-KZ" sz="1100" b="0" i="0" u="none" strike="noStrike" baseline="0" dirty="0" smtClean="0">
                          <a:effectLst/>
                          <a:latin typeface="Times New Roman"/>
                        </a:rPr>
                        <a:t> д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ефициті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профициті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) 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-50 620 885,6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18 346 206,0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39 530 664,0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4 858 422,0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8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VI.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Бюджет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дефициттерін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пайдалану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профицитті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/>
                        </a:rPr>
                        <a:t>пайдалану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) 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50 620 885,6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-18 346 206,0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-39 530 664,0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-4 858 422,0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4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err="1" smtClean="0">
                          <a:effectLst/>
                          <a:latin typeface="Times New Roman"/>
                        </a:rPr>
                        <a:t>Қарызды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0" i="0" u="none" strike="noStrike" dirty="0" err="1" smtClean="0">
                          <a:effectLst/>
                          <a:latin typeface="Times New Roman"/>
                        </a:rPr>
                        <a:t>өтеу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-44 824 032,0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-18 346 206,0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39 530 664,0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-4 858 422,0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5517</Words>
  <Application>Microsoft Office PowerPoint</Application>
  <PresentationFormat>Экран (4:3)</PresentationFormat>
  <Paragraphs>1328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Бабкин</dc:creator>
  <cp:lastModifiedBy>Гульжанат Сайлаубек</cp:lastModifiedBy>
  <cp:revision>585</cp:revision>
  <cp:lastPrinted>2021-03-30T05:35:58Z</cp:lastPrinted>
  <dcterms:created xsi:type="dcterms:W3CDTF">2020-01-17T05:11:11Z</dcterms:created>
  <dcterms:modified xsi:type="dcterms:W3CDTF">2022-11-22T11:39:52Z</dcterms:modified>
</cp:coreProperties>
</file>