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14"/>
  </p:notesMasterIdLst>
  <p:handoutMasterIdLst>
    <p:handoutMasterId r:id="rId15"/>
  </p:handoutMasterIdLst>
  <p:sldIdLst>
    <p:sldId id="1078" r:id="rId2"/>
    <p:sldId id="1132" r:id="rId3"/>
    <p:sldId id="1141" r:id="rId4"/>
    <p:sldId id="1118" r:id="rId5"/>
    <p:sldId id="1096" r:id="rId6"/>
    <p:sldId id="1134" r:id="rId7"/>
    <p:sldId id="1111" r:id="rId8"/>
    <p:sldId id="1122" r:id="rId9"/>
    <p:sldId id="1139" r:id="rId10"/>
    <p:sldId id="1140" r:id="rId11"/>
    <p:sldId id="1131" r:id="rId12"/>
    <p:sldId id="1144" r:id="rId1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B5E0E3"/>
    <a:srgbClr val="FFFF00"/>
    <a:srgbClr val="00FFFF"/>
    <a:srgbClr val="33CCCC"/>
    <a:srgbClr val="CCECFF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485" autoAdjust="0"/>
    <p:restoredTop sz="97891" autoAdjust="0"/>
  </p:normalViewPr>
  <p:slideViewPr>
    <p:cSldViewPr>
      <p:cViewPr varScale="1">
        <p:scale>
          <a:sx n="112" d="100"/>
          <a:sy n="112" d="100"/>
        </p:scale>
        <p:origin x="-1638" y="-27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51"/>
      <c:depthPercent val="120"/>
      <c:rAngAx val="1"/>
    </c:view3D>
    <c:floor>
      <c:spPr>
        <a:noFill/>
        <a:ln w="635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0341261633919369E-2"/>
          <c:y val="1.8803418803418844E-2"/>
          <c:w val="0.9741468459152004"/>
          <c:h val="0.74188034188034158"/>
        </c:manualLayout>
      </c:layout>
      <c:bar3D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99CC00"/>
            </a:solidFill>
            <a:ln w="24139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3.4448492100021495E-2"/>
                  <c:y val="-3.7262435015237814E-2"/>
                </c:manualLayout>
              </c:layout>
              <c:tx>
                <c:rich>
                  <a:bodyPr/>
                  <a:lstStyle/>
                  <a:p>
                    <a:pPr>
                      <a:defRPr sz="1853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3480,0</a:t>
                    </a:r>
                    <a:endParaRPr lang="en-US" dirty="0"/>
                  </a:p>
                </c:rich>
              </c:tx>
              <c:spPr>
                <a:noFill/>
                <a:ln w="24139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4F9-4BC8-A3B6-49334FC96586}"/>
                </c:ext>
              </c:extLst>
            </c:dLbl>
            <c:dLbl>
              <c:idx val="1"/>
              <c:layout>
                <c:manualLayout>
                  <c:x val="3.4905294147730151E-2"/>
                  <c:y val="-1.1910218753303822E-2"/>
                </c:manualLayout>
              </c:layout>
              <c:tx>
                <c:rich>
                  <a:bodyPr/>
                  <a:lstStyle/>
                  <a:p>
                    <a:pPr>
                      <a:defRPr sz="1853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3634,0</a:t>
                    </a:r>
                    <a:endParaRPr lang="en-US" dirty="0"/>
                  </a:p>
                </c:rich>
              </c:tx>
              <c:spPr>
                <a:noFill/>
                <a:ln w="24139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4F9-4BC8-A3B6-49334FC96586}"/>
                </c:ext>
              </c:extLst>
            </c:dLbl>
            <c:dLbl>
              <c:idx val="2"/>
              <c:layout>
                <c:manualLayout>
                  <c:x val="2.3726737031191783E-2"/>
                  <c:y val="-2.3521656990774478E-2"/>
                </c:manualLayout>
              </c:layout>
              <c:tx>
                <c:rich>
                  <a:bodyPr/>
                  <a:lstStyle/>
                  <a:p>
                    <a:pPr>
                      <a:defRPr sz="1853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3634,0</a:t>
                    </a:r>
                    <a:endParaRPr lang="en-US" dirty="0"/>
                  </a:p>
                </c:rich>
              </c:tx>
              <c:spPr>
                <a:noFill/>
                <a:ln w="24139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4F9-4BC8-A3B6-49334FC96586}"/>
                </c:ext>
              </c:extLst>
            </c:dLbl>
            <c:dLbl>
              <c:idx val="3"/>
              <c:layout>
                <c:manualLayout>
                  <c:x val="3.6841723014352019E-2"/>
                  <c:y val="-3.6738787686565494E-2"/>
                </c:manualLayout>
              </c:layout>
              <c:tx>
                <c:rich>
                  <a:bodyPr/>
                  <a:lstStyle/>
                  <a:p>
                    <a:pPr>
                      <a:defRPr sz="1853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3634,0</a:t>
                    </a:r>
                    <a:endParaRPr lang="en-US" dirty="0"/>
                  </a:p>
                </c:rich>
              </c:tx>
              <c:spPr>
                <a:noFill/>
                <a:ln w="24139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4F9-4BC8-A3B6-49334FC96586}"/>
                </c:ext>
              </c:extLst>
            </c:dLbl>
            <c:spPr>
              <a:noFill/>
              <a:ln w="24139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53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3000</c:v>
                </c:pt>
                <c:pt idx="1">
                  <c:v>3500</c:v>
                </c:pt>
                <c:pt idx="2">
                  <c:v>3700</c:v>
                </c:pt>
                <c:pt idx="3">
                  <c:v>3800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4F9-4BC8-A3B6-49334FC9658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Кредиты и целевые трансферты</c:v>
                </c:pt>
              </c:strCache>
            </c:strRef>
          </c:tx>
          <c:spPr>
            <a:solidFill>
              <a:srgbClr val="FF0000"/>
            </a:solidFill>
            <a:ln w="24139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2.6961056674228212E-2"/>
                  <c:y val="-6.5044058634527073E-3"/>
                </c:manualLayout>
              </c:layout>
              <c:tx>
                <c:rich>
                  <a:bodyPr/>
                  <a:lstStyle/>
                  <a:p>
                    <a:pPr>
                      <a:defRPr sz="1853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692,0</a:t>
                    </a:r>
                    <a:endParaRPr lang="en-US" dirty="0"/>
                  </a:p>
                </c:rich>
              </c:tx>
              <c:spPr>
                <a:noFill/>
                <a:ln w="24139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4F9-4BC8-A3B6-49334FC96586}"/>
                </c:ext>
              </c:extLst>
            </c:dLbl>
            <c:dLbl>
              <c:idx val="1"/>
              <c:layout>
                <c:manualLayout>
                  <c:x val="3.296987243897944E-2"/>
                  <c:y val="-1.3139355829207873E-2"/>
                </c:manualLayout>
              </c:layout>
              <c:tx>
                <c:rich>
                  <a:bodyPr/>
                  <a:lstStyle/>
                  <a:p>
                    <a:pPr>
                      <a:defRPr sz="1853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2373,0</a:t>
                    </a:r>
                    <a:endParaRPr lang="en-US" dirty="0"/>
                  </a:p>
                </c:rich>
              </c:tx>
              <c:spPr>
                <a:noFill/>
                <a:ln w="24139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4F9-4BC8-A3B6-49334FC96586}"/>
                </c:ext>
              </c:extLst>
            </c:dLbl>
            <c:dLbl>
              <c:idx val="2"/>
              <c:layout>
                <c:manualLayout>
                  <c:x val="2.7216203334878796E-2"/>
                  <c:y val="-1.1952507687852552E-2"/>
                </c:manualLayout>
              </c:layout>
              <c:tx>
                <c:rich>
                  <a:bodyPr/>
                  <a:lstStyle/>
                  <a:p>
                    <a:pPr>
                      <a:defRPr sz="1853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2451,4</a:t>
                    </a:r>
                    <a:endParaRPr lang="en-US" dirty="0"/>
                  </a:p>
                </c:rich>
              </c:tx>
              <c:spPr>
                <a:noFill/>
                <a:ln w="24139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4F9-4BC8-A3B6-49334FC96586}"/>
                </c:ext>
              </c:extLst>
            </c:dLbl>
            <c:dLbl>
              <c:idx val="3"/>
              <c:layout>
                <c:manualLayout>
                  <c:x val="2.6766115672976775E-2"/>
                  <c:y val="-5.099861641638016E-3"/>
                </c:manualLayout>
              </c:layout>
              <c:tx>
                <c:rich>
                  <a:bodyPr/>
                  <a:lstStyle/>
                  <a:p>
                    <a:pPr>
                      <a:defRPr sz="1853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2540,6</a:t>
                    </a:r>
                    <a:endParaRPr lang="en-US" dirty="0"/>
                  </a:p>
                </c:rich>
              </c:tx>
              <c:spPr>
                <a:noFill/>
                <a:ln w="24139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4F9-4BC8-A3B6-49334FC96586}"/>
                </c:ext>
              </c:extLst>
            </c:dLbl>
            <c:spPr>
              <a:noFill/>
              <a:ln w="24139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53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1500</c:v>
                </c:pt>
                <c:pt idx="1">
                  <c:v>1700</c:v>
                </c:pt>
                <c:pt idx="2">
                  <c:v>1800</c:v>
                </c:pt>
                <c:pt idx="3">
                  <c:v>1900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74F9-4BC8-A3B6-49334FC9658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CC00"/>
            </a:solidFill>
            <a:ln w="24139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2.8249435404083548E-2"/>
                  <c:y val="3.2580866095766129E-4"/>
                </c:manualLayout>
              </c:layout>
              <c:tx>
                <c:rich>
                  <a:bodyPr/>
                  <a:lstStyle/>
                  <a:p>
                    <a:pPr>
                      <a:defRPr sz="1853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230,3</a:t>
                    </a:r>
                    <a:endParaRPr lang="en-US" dirty="0"/>
                  </a:p>
                </c:rich>
              </c:tx>
              <c:spPr>
                <a:noFill/>
                <a:ln w="24139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4F9-4BC8-A3B6-49334FC96586}"/>
                </c:ext>
              </c:extLst>
            </c:dLbl>
            <c:dLbl>
              <c:idx val="1"/>
              <c:layout>
                <c:manualLayout>
                  <c:x val="1.6556668241190117E-2"/>
                  <c:y val="-8.7604285891584258E-3"/>
                </c:manualLayout>
              </c:layout>
              <c:tx>
                <c:rich>
                  <a:bodyPr/>
                  <a:lstStyle/>
                  <a:p>
                    <a:pPr>
                      <a:defRPr sz="1853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747,8</a:t>
                    </a:r>
                    <a:endParaRPr lang="en-US" dirty="0"/>
                  </a:p>
                </c:rich>
              </c:tx>
              <c:spPr>
                <a:noFill/>
                <a:ln w="24139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4F9-4BC8-A3B6-49334FC96586}"/>
                </c:ext>
              </c:extLst>
            </c:dLbl>
            <c:dLbl>
              <c:idx val="2"/>
              <c:layout>
                <c:manualLayout>
                  <c:x val="1.9850186385754681E-2"/>
                  <c:y val="7.4855091449821222E-3"/>
                </c:manualLayout>
              </c:layout>
              <c:tx>
                <c:rich>
                  <a:bodyPr/>
                  <a:lstStyle/>
                  <a:p>
                    <a:pPr>
                      <a:defRPr sz="1853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800,1</a:t>
                    </a:r>
                    <a:endParaRPr lang="en-US" dirty="0"/>
                  </a:p>
                </c:rich>
              </c:tx>
              <c:spPr>
                <a:noFill/>
                <a:ln w="24139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4F9-4BC8-A3B6-49334FC96586}"/>
                </c:ext>
              </c:extLst>
            </c:dLbl>
            <c:dLbl>
              <c:idx val="3"/>
              <c:layout>
                <c:manualLayout>
                  <c:x val="3.7355986988728065E-2"/>
                  <c:y val="7.7713436837504651E-3"/>
                </c:manualLayout>
              </c:layout>
              <c:tx>
                <c:rich>
                  <a:bodyPr/>
                  <a:lstStyle/>
                  <a:p>
                    <a:pPr>
                      <a:defRPr sz="1853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856,0</a:t>
                    </a:r>
                    <a:endParaRPr lang="en-US" dirty="0"/>
                  </a:p>
                </c:rich>
              </c:tx>
              <c:spPr>
                <a:noFill/>
                <a:ln w="24139">
                  <a:noFill/>
                </a:ln>
              </c:spPr>
              <c:showVal val="1"/>
            </c:dLbl>
            <c:spPr>
              <a:noFill/>
              <a:ln w="24139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53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1500</c:v>
                </c:pt>
                <c:pt idx="1">
                  <c:v>1700</c:v>
                </c:pt>
                <c:pt idx="2">
                  <c:v>1700</c:v>
                </c:pt>
                <c:pt idx="3">
                  <c:v>1700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74F9-4BC8-A3B6-49334FC96586}"/>
            </c:ext>
          </c:extLst>
        </c:ser>
        <c:dLbls>
          <c:showVal val="1"/>
        </c:dLbls>
        <c:gapWidth val="90"/>
        <c:gapDepth val="0"/>
        <c:shape val="cylinder"/>
        <c:axId val="80371072"/>
        <c:axId val="80389248"/>
        <c:axId val="0"/>
      </c:bar3DChart>
      <c:catAx>
        <c:axId val="80371072"/>
        <c:scaling>
          <c:orientation val="minMax"/>
        </c:scaling>
        <c:axPos val="b"/>
        <c:numFmt formatCode="General" sourceLinked="1"/>
        <c:tickLblPos val="low"/>
        <c:spPr>
          <a:ln w="30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53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80389248"/>
        <c:crosses val="autoZero"/>
        <c:auto val="1"/>
        <c:lblAlgn val="ctr"/>
        <c:lblOffset val="100"/>
        <c:tickLblSkip val="1"/>
        <c:tickMarkSkip val="1"/>
      </c:catAx>
      <c:valAx>
        <c:axId val="80389248"/>
        <c:scaling>
          <c:orientation val="minMax"/>
        </c:scaling>
        <c:delete val="1"/>
        <c:axPos val="l"/>
        <c:numFmt formatCode="General" sourceLinked="1"/>
        <c:tickLblPos val="nextTo"/>
        <c:crossAx val="80371072"/>
        <c:crosses val="autoZero"/>
        <c:crossBetween val="between"/>
      </c:valAx>
      <c:spPr>
        <a:noFill/>
        <a:ln w="24139">
          <a:noFill/>
        </a:ln>
      </c:spPr>
    </c:plotArea>
    <c:legend>
      <c:legendPos val="b"/>
      <c:layout>
        <c:manualLayout>
          <c:xMode val="edge"/>
          <c:yMode val="edge"/>
          <c:x val="0.14788004136504654"/>
          <c:y val="0.84957264957264855"/>
          <c:w val="0.66804550155119147"/>
          <c:h val="6.4957264957265143E-2"/>
        </c:manualLayout>
      </c:layout>
      <c:spPr>
        <a:noFill/>
        <a:ln w="3017">
          <a:solidFill>
            <a:schemeClr val="tx1"/>
          </a:solidFill>
          <a:prstDash val="solid"/>
        </a:ln>
      </c:spPr>
      <c:txPr>
        <a:bodyPr/>
        <a:lstStyle/>
        <a:p>
          <a:pPr>
            <a:defRPr sz="1573" b="0" i="1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21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Y val="180"/>
      <c:perspective val="0"/>
    </c:view3D>
    <c:plotArea>
      <c:layout>
        <c:manualLayout>
          <c:layoutTarget val="inner"/>
          <c:xMode val="edge"/>
          <c:yMode val="edge"/>
          <c:x val="1.0248901903367498E-2"/>
          <c:y val="4.4247787610619468E-2"/>
          <c:w val="0.98975109809663253"/>
          <c:h val="0.59513274336283162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4221">
              <a:solidFill>
                <a:schemeClr val="tx1"/>
              </a:solidFill>
              <a:prstDash val="solid"/>
            </a:ln>
          </c:spPr>
          <c:explosion val="30"/>
          <c:dPt>
            <c:idx val="0"/>
            <c:spPr>
              <a:gradFill rotWithShape="0">
                <a:gsLst>
                  <a:gs pos="0">
                    <a:srgbClr val="00FFFF"/>
                  </a:gs>
                  <a:gs pos="100000">
                    <a:srgbClr val="00FFFF">
                      <a:gamma/>
                      <a:tint val="50980"/>
                      <a:invGamma/>
                    </a:srgbClr>
                  </a:gs>
                </a:gsLst>
                <a:lin ang="5400000" scaled="1"/>
              </a:gradFill>
              <a:ln w="14221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tint val="33725"/>
                      <a:invGamma/>
                    </a:srgbClr>
                  </a:gs>
                </a:gsLst>
                <a:lin ang="5400000" scaled="1"/>
              </a:gradFill>
              <a:ln w="14221">
                <a:solidFill>
                  <a:schemeClr val="tx1"/>
                </a:solidFill>
                <a:prstDash val="solid"/>
              </a:ln>
            </c:spPr>
          </c:dPt>
          <c:dPt>
            <c:idx val="2"/>
            <c:explosion val="32"/>
            <c:spPr>
              <a:gradFill rotWithShape="0">
                <a:gsLst>
                  <a:gs pos="0">
                    <a:srgbClr val="FF00FF">
                      <a:gamma/>
                      <a:tint val="27451"/>
                      <a:invGamma/>
                    </a:srgbClr>
                  </a:gs>
                  <a:gs pos="100000">
                    <a:srgbClr val="FF00FF"/>
                  </a:gs>
                </a:gsLst>
                <a:lin ang="5400000" scaled="1"/>
              </a:gradFill>
              <a:ln w="14221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Sheet1!$B$1:$D$1</c:f>
              <c:strCache>
                <c:ptCount val="3"/>
                <c:pt idx="0">
                  <c:v>1 кв</c:v>
                </c:pt>
                <c:pt idx="1">
                  <c:v>2 кв</c:v>
                </c:pt>
                <c:pt idx="2">
                  <c:v>3 кв</c:v>
                </c:pt>
              </c:strCache>
            </c:strRef>
          </c:cat>
          <c:val>
            <c:numRef>
              <c:f>Sheet1!$B$2:$D$2</c:f>
              <c:numCache>
                <c:formatCode>0.00%</c:formatCode>
                <c:ptCount val="3"/>
                <c:pt idx="0">
                  <c:v>2.3E-2</c:v>
                </c:pt>
                <c:pt idx="1">
                  <c:v>1.2999999999999999E-2</c:v>
                </c:pt>
                <c:pt idx="2">
                  <c:v>0.98299999999999998</c:v>
                </c:pt>
              </c:numCache>
            </c:numRef>
          </c:val>
        </c:ser>
      </c:pie3DChart>
      <c:spPr>
        <a:noFill/>
        <a:ln w="28443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2016" b="1" i="0" u="none" strike="noStrike" baseline="0">
          <a:solidFill>
            <a:schemeClr val="tx1"/>
          </a:solidFill>
          <a:latin typeface="Arial Unicode MS"/>
          <a:ea typeface="Arial Unicode MS"/>
          <a:cs typeface="Arial Unicode MS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67"/>
      <c:depthPercent val="100"/>
      <c:rAngAx val="1"/>
    </c:view3D>
    <c:floor>
      <c:spPr>
        <a:solidFill>
          <a:srgbClr val="FFFF0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schemeClr val="accent1"/>
        </a:solidFill>
        <a:ln w="25400">
          <a:noFill/>
        </a:ln>
      </c:spPr>
    </c:sideWall>
    <c:backWall>
      <c:spPr>
        <a:solidFill>
          <a:schemeClr val="accent1"/>
        </a:soli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093023255813953E-2"/>
          <c:y val="7.1428571428571504E-3"/>
          <c:w val="0.91511627906976656"/>
          <c:h val="0.9142857142857147"/>
        </c:manualLayout>
      </c:layout>
      <c:bar3DChart>
        <c:barDir val="col"/>
        <c:grouping val="clustered"/>
        <c:ser>
          <c:idx val="3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00FF"/>
            </a:solidFill>
            <a:ln w="13572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3.2196091519332004E-2"/>
                  <c:y val="-1.8978902638104853E-2"/>
                </c:manualLayout>
              </c:layout>
              <c:tx>
                <c:rich>
                  <a:bodyPr/>
                  <a:lstStyle/>
                  <a:p>
                    <a:pPr>
                      <a:defRPr sz="1924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smtClean="0"/>
                      <a:t>3405,3</a:t>
                    </a:r>
                    <a:endParaRPr lang="en-US" dirty="0"/>
                  </a:p>
                </c:rich>
              </c:tx>
              <c:spPr>
                <a:solidFill>
                  <a:schemeClr val="accent1"/>
                </a:solidFill>
                <a:ln w="13572">
                  <a:solidFill>
                    <a:srgbClr val="FFFFFF"/>
                  </a:solidFill>
                  <a:prstDash val="solid"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DF-40E8-927C-577B366CE469}"/>
                </c:ext>
              </c:extLst>
            </c:dLbl>
            <c:dLbl>
              <c:idx val="1"/>
              <c:layout>
                <c:manualLayout>
                  <c:x val="1.5817909471963366E-2"/>
                  <c:y val="-1.6752150973306536E-2"/>
                </c:manualLayout>
              </c:layout>
              <c:tx>
                <c:rich>
                  <a:bodyPr/>
                  <a:lstStyle/>
                  <a:p>
                    <a:pPr>
                      <a:defRPr sz="1924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smtClean="0"/>
                      <a:t>4590,8</a:t>
                    </a:r>
                    <a:endParaRPr lang="en-US" dirty="0"/>
                  </a:p>
                </c:rich>
              </c:tx>
              <c:spPr>
                <a:solidFill>
                  <a:schemeClr val="accent1"/>
                </a:solidFill>
                <a:ln w="13572">
                  <a:solidFill>
                    <a:srgbClr val="FFFFFF"/>
                  </a:solidFill>
                  <a:prstDash val="solid"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5DF-40E8-927C-577B366CE469}"/>
                </c:ext>
              </c:extLst>
            </c:dLbl>
            <c:dLbl>
              <c:idx val="2"/>
              <c:layout>
                <c:manualLayout>
                  <c:x val="1.8577939829671201E-2"/>
                  <c:y val="-1.6559260606820104E-2"/>
                </c:manualLayout>
              </c:layout>
              <c:tx>
                <c:rich>
                  <a:bodyPr/>
                  <a:lstStyle/>
                  <a:p>
                    <a:pPr>
                      <a:defRPr sz="1924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smtClean="0"/>
                      <a:t>3942,4</a:t>
                    </a:r>
                    <a:endParaRPr lang="en-US" dirty="0"/>
                  </a:p>
                </c:rich>
              </c:tx>
              <c:spPr>
                <a:solidFill>
                  <a:schemeClr val="accent1"/>
                </a:solidFill>
                <a:ln w="13572">
                  <a:solidFill>
                    <a:srgbClr val="FFFFFF"/>
                  </a:solidFill>
                  <a:prstDash val="solid"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DF-40E8-927C-577B366CE469}"/>
                </c:ext>
              </c:extLst>
            </c:dLbl>
            <c:dLbl>
              <c:idx val="3"/>
              <c:layout>
                <c:manualLayout>
                  <c:x val="1.8738931134199725E-2"/>
                  <c:y val="-1.4946107414484539E-2"/>
                </c:manualLayout>
              </c:layout>
              <c:tx>
                <c:rich>
                  <a:bodyPr/>
                  <a:lstStyle/>
                  <a:p>
                    <a:pPr>
                      <a:defRPr sz="1924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smtClean="0"/>
                      <a:t>3684,2</a:t>
                    </a:r>
                    <a:endParaRPr lang="en-US" dirty="0"/>
                  </a:p>
                </c:rich>
              </c:tx>
              <c:spPr>
                <a:solidFill>
                  <a:schemeClr val="accent1"/>
                </a:solidFill>
                <a:ln w="13572">
                  <a:solidFill>
                    <a:srgbClr val="FFFFFF"/>
                  </a:solidFill>
                  <a:prstDash val="solid"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5DF-40E8-927C-577B366CE469}"/>
                </c:ext>
              </c:extLst>
            </c:dLbl>
            <c:spPr>
              <a:solidFill>
                <a:schemeClr val="accent1"/>
              </a:solidFill>
              <a:ln w="13572">
                <a:solidFill>
                  <a:srgbClr val="FFFFFF"/>
                </a:solidFill>
                <a:prstDash val="solid"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92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44.5</c:v>
                </c:pt>
                <c:pt idx="1">
                  <c:v>50.9</c:v>
                </c:pt>
                <c:pt idx="2">
                  <c:v>46.5</c:v>
                </c:pt>
                <c:pt idx="3">
                  <c:v>45.6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5DF-40E8-927C-577B366CE469}"/>
            </c:ext>
          </c:extLst>
        </c:ser>
        <c:dLbls>
          <c:showVal val="1"/>
        </c:dLbls>
        <c:gapWidth val="100"/>
        <c:gapDepth val="0"/>
        <c:shape val="pyramid"/>
        <c:axId val="124364672"/>
        <c:axId val="124268544"/>
        <c:axId val="0"/>
      </c:bar3DChart>
      <c:catAx>
        <c:axId val="124364672"/>
        <c:scaling>
          <c:orientation val="minMax"/>
        </c:scaling>
        <c:axPos val="b"/>
        <c:numFmt formatCode="General" sourceLinked="1"/>
        <c:tickLblPos val="low"/>
        <c:spPr>
          <a:ln w="339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10" b="1" i="1" u="none" strike="noStrike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24268544"/>
        <c:crosses val="autoZero"/>
        <c:auto val="1"/>
        <c:lblAlgn val="ctr"/>
        <c:lblOffset val="100"/>
        <c:tickLblSkip val="1"/>
        <c:tickMarkSkip val="1"/>
      </c:catAx>
      <c:valAx>
        <c:axId val="124268544"/>
        <c:scaling>
          <c:orientation val="minMax"/>
          <c:max val="55"/>
        </c:scaling>
        <c:axPos val="l"/>
        <c:majorGridlines>
          <c:spPr>
            <a:ln w="3393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39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10" b="1" i="1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24364672"/>
        <c:crosses val="autoZero"/>
        <c:crossBetween val="between"/>
      </c:valAx>
      <c:spPr>
        <a:noFill/>
        <a:ln w="2714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53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970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0"/>
            <a:ext cx="2919696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8979"/>
            <a:ext cx="2994970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8979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52385E0-52DA-4FC3-BA74-C075BC1F2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5839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95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63588"/>
            <a:ext cx="5402262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937" y="4733465"/>
            <a:ext cx="5017776" cy="450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8521"/>
            <a:ext cx="297895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8521"/>
            <a:ext cx="289887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07498D-7387-45D0-A6F6-E7D2E4522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2183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DBD433-1D0D-4BBC-9C6F-B6A86C563AB5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47713"/>
            <a:ext cx="5387975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0741"/>
            <a:ext cx="5485439" cy="447897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518447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0197C1-FEF3-46C9-B835-529581FF1E30}" type="slidenum">
              <a:rPr lang="ru-RU" smtClean="0">
                <a:latin typeface="Times New Roman" panose="02020603050405020304" pitchFamily="18" charset="0"/>
              </a:rPr>
              <a:pPr/>
              <a:t>7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7975" cy="3729037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0741"/>
            <a:ext cx="5485439" cy="447897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434241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CAFCC9-282C-4862-9252-25ED81CD7A35}" type="slidenum">
              <a:rPr lang="ru-RU" smtClean="0">
                <a:latin typeface="Times New Roman" panose="02020603050405020304" pitchFamily="18" charset="0"/>
              </a:rPr>
              <a:pPr/>
              <a:t>8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5013" y="746125"/>
            <a:ext cx="5387975" cy="37306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80" y="4723922"/>
            <a:ext cx="5487041" cy="447738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631684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32285 w 4848"/>
                  <a:gd name="T1" fmla="*/ 6246020 h 432"/>
                  <a:gd name="T2" fmla="*/ 0 w 4848"/>
                  <a:gd name="T3" fmla="*/ 6246020 h 432"/>
                  <a:gd name="T4" fmla="*/ 0 w 4848"/>
                  <a:gd name="T5" fmla="*/ 0 h 432"/>
                  <a:gd name="T6" fmla="*/ 32285 w 4848"/>
                  <a:gd name="T7" fmla="*/ 0 h 432"/>
                  <a:gd name="T8" fmla="*/ 32285 w 4848"/>
                  <a:gd name="T9" fmla="*/ 6246020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20 w 15"/>
                    <a:gd name="T1" fmla="*/ 3 h 23"/>
                    <a:gd name="T2" fmla="*/ 59 w 15"/>
                    <a:gd name="T3" fmla="*/ 3 h 23"/>
                    <a:gd name="T4" fmla="*/ 52 w 15"/>
                    <a:gd name="T5" fmla="*/ 3 h 23"/>
                    <a:gd name="T6" fmla="*/ 20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2 w 20"/>
                    <a:gd name="T3" fmla="*/ 3 h 23"/>
                    <a:gd name="T4" fmla="*/ 7 w 20"/>
                    <a:gd name="T5" fmla="*/ 4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7 w 30"/>
                    <a:gd name="T1" fmla="*/ 3 h 42"/>
                    <a:gd name="T2" fmla="*/ 8 w 30"/>
                    <a:gd name="T3" fmla="*/ 2 h 42"/>
                    <a:gd name="T4" fmla="*/ 0 w 30"/>
                    <a:gd name="T5" fmla="*/ 2 h 42"/>
                    <a:gd name="T6" fmla="*/ 27 w 30"/>
                    <a:gd name="T7" fmla="*/ 2 h 42"/>
                    <a:gd name="T8" fmla="*/ 41 w 30"/>
                    <a:gd name="T9" fmla="*/ 2 h 42"/>
                    <a:gd name="T10" fmla="*/ 39 w 30"/>
                    <a:gd name="T11" fmla="*/ 3 h 42"/>
                    <a:gd name="T12" fmla="*/ 27 w 30"/>
                    <a:gd name="T13" fmla="*/ 3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4 h 46"/>
                    <a:gd name="T10" fmla="*/ 12 w 65"/>
                    <a:gd name="T11" fmla="*/ 7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4 h 47"/>
                    <a:gd name="T2" fmla="*/ 18 w 69"/>
                    <a:gd name="T3" fmla="*/ 3 h 47"/>
                    <a:gd name="T4" fmla="*/ 41 w 69"/>
                    <a:gd name="T5" fmla="*/ 1 h 47"/>
                    <a:gd name="T6" fmla="*/ 53 w 69"/>
                    <a:gd name="T7" fmla="*/ 2 h 47"/>
                    <a:gd name="T8" fmla="*/ 39 w 69"/>
                    <a:gd name="T9" fmla="*/ 2 h 47"/>
                    <a:gd name="T10" fmla="*/ 28 w 69"/>
                    <a:gd name="T11" fmla="*/ 4 h 47"/>
                    <a:gd name="T12" fmla="*/ 22 w 69"/>
                    <a:gd name="T13" fmla="*/ 6 h 47"/>
                    <a:gd name="T14" fmla="*/ 16 w 69"/>
                    <a:gd name="T15" fmla="*/ 6 h 47"/>
                    <a:gd name="T16" fmla="*/ 12 w 69"/>
                    <a:gd name="T17" fmla="*/ 5 h 47"/>
                    <a:gd name="T18" fmla="*/ 0 w 69"/>
                    <a:gd name="T19" fmla="*/ 5 h 47"/>
                    <a:gd name="T20" fmla="*/ 0 w 69"/>
                    <a:gd name="T21" fmla="*/ 4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4 h 277"/>
                    <a:gd name="T6" fmla="*/ 76 w 355"/>
                    <a:gd name="T7" fmla="*/ 6 h 277"/>
                    <a:gd name="T8" fmla="*/ 92 w 355"/>
                    <a:gd name="T9" fmla="*/ 8 h 277"/>
                    <a:gd name="T10" fmla="*/ 122 w 355"/>
                    <a:gd name="T11" fmla="*/ 12 h 277"/>
                    <a:gd name="T12" fmla="*/ 136 w 355"/>
                    <a:gd name="T13" fmla="*/ 15 h 277"/>
                    <a:gd name="T14" fmla="*/ 148 w 355"/>
                    <a:gd name="T15" fmla="*/ 16 h 277"/>
                    <a:gd name="T16" fmla="*/ 154 w 355"/>
                    <a:gd name="T17" fmla="*/ 17 h 277"/>
                    <a:gd name="T18" fmla="*/ 176 w 355"/>
                    <a:gd name="T19" fmla="*/ 18 h 277"/>
                    <a:gd name="T20" fmla="*/ 170 w 355"/>
                    <a:gd name="T21" fmla="*/ 23 h 277"/>
                    <a:gd name="T22" fmla="*/ 177 w 355"/>
                    <a:gd name="T23" fmla="*/ 26 h 277"/>
                    <a:gd name="T24" fmla="*/ 187 w 355"/>
                    <a:gd name="T25" fmla="*/ 27 h 277"/>
                    <a:gd name="T26" fmla="*/ 205 w 355"/>
                    <a:gd name="T27" fmla="*/ 27 h 277"/>
                    <a:gd name="T28" fmla="*/ 225 w 355"/>
                    <a:gd name="T29" fmla="*/ 29 h 277"/>
                    <a:gd name="T30" fmla="*/ 243 w 355"/>
                    <a:gd name="T31" fmla="*/ 28 h 277"/>
                    <a:gd name="T32" fmla="*/ 261 w 355"/>
                    <a:gd name="T33" fmla="*/ 29 h 277"/>
                    <a:gd name="T34" fmla="*/ 285 w 355"/>
                    <a:gd name="T35" fmla="*/ 30 h 277"/>
                    <a:gd name="T36" fmla="*/ 303 w 355"/>
                    <a:gd name="T37" fmla="*/ 30 h 277"/>
                    <a:gd name="T38" fmla="*/ 341 w 355"/>
                    <a:gd name="T39" fmla="*/ 30 h 277"/>
                    <a:gd name="T40" fmla="*/ 331 w 355"/>
                    <a:gd name="T41" fmla="*/ 33 h 277"/>
                    <a:gd name="T42" fmla="*/ 311 w 355"/>
                    <a:gd name="T43" fmla="*/ 32 h 277"/>
                    <a:gd name="T44" fmla="*/ 289 w 355"/>
                    <a:gd name="T45" fmla="*/ 32 h 277"/>
                    <a:gd name="T46" fmla="*/ 277 w 355"/>
                    <a:gd name="T47" fmla="*/ 30 h 277"/>
                    <a:gd name="T48" fmla="*/ 241 w 355"/>
                    <a:gd name="T49" fmla="*/ 30 h 277"/>
                    <a:gd name="T50" fmla="*/ 223 w 355"/>
                    <a:gd name="T51" fmla="*/ 30 h 277"/>
                    <a:gd name="T52" fmla="*/ 172 w 355"/>
                    <a:gd name="T53" fmla="*/ 29 h 277"/>
                    <a:gd name="T54" fmla="*/ 160 w 355"/>
                    <a:gd name="T55" fmla="*/ 25 h 277"/>
                    <a:gd name="T56" fmla="*/ 126 w 355"/>
                    <a:gd name="T57" fmla="*/ 24 h 277"/>
                    <a:gd name="T58" fmla="*/ 108 w 355"/>
                    <a:gd name="T59" fmla="*/ 22 h 277"/>
                    <a:gd name="T60" fmla="*/ 94 w 355"/>
                    <a:gd name="T61" fmla="*/ 18 h 277"/>
                    <a:gd name="T62" fmla="*/ 68 w 355"/>
                    <a:gd name="T63" fmla="*/ 12 h 277"/>
                    <a:gd name="T64" fmla="*/ 64 w 355"/>
                    <a:gd name="T65" fmla="*/ 12 h 277"/>
                    <a:gd name="T66" fmla="*/ 58 w 355"/>
                    <a:gd name="T67" fmla="*/ 12 h 277"/>
                    <a:gd name="T68" fmla="*/ 54 w 355"/>
                    <a:gd name="T69" fmla="*/ 10 h 277"/>
                    <a:gd name="T70" fmla="*/ 38 w 355"/>
                    <a:gd name="T71" fmla="*/ 7 h 277"/>
                    <a:gd name="T72" fmla="*/ 20 w 355"/>
                    <a:gd name="T73" fmla="*/ 5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 h 206"/>
                    <a:gd name="T2" fmla="*/ 66 w 156"/>
                    <a:gd name="T3" fmla="*/ 6 h 206"/>
                    <a:gd name="T4" fmla="*/ 68 w 156"/>
                    <a:gd name="T5" fmla="*/ 5 h 206"/>
                    <a:gd name="T6" fmla="*/ 91 w 156"/>
                    <a:gd name="T7" fmla="*/ 4 h 206"/>
                    <a:gd name="T8" fmla="*/ 117 w 156"/>
                    <a:gd name="T9" fmla="*/ 2 h 206"/>
                    <a:gd name="T10" fmla="*/ 123 w 156"/>
                    <a:gd name="T11" fmla="*/ 2 h 206"/>
                    <a:gd name="T12" fmla="*/ 135 w 156"/>
                    <a:gd name="T13" fmla="*/ 0 h 206"/>
                    <a:gd name="T14" fmla="*/ 161 w 156"/>
                    <a:gd name="T15" fmla="*/ 2 h 206"/>
                    <a:gd name="T16" fmla="*/ 157 w 156"/>
                    <a:gd name="T17" fmla="*/ 4 h 206"/>
                    <a:gd name="T18" fmla="*/ 137 w 156"/>
                    <a:gd name="T19" fmla="*/ 6 h 206"/>
                    <a:gd name="T20" fmla="*/ 143 w 156"/>
                    <a:gd name="T21" fmla="*/ 10 h 206"/>
                    <a:gd name="T22" fmla="*/ 153 w 156"/>
                    <a:gd name="T23" fmla="*/ 11 h 206"/>
                    <a:gd name="T24" fmla="*/ 157 w 156"/>
                    <a:gd name="T25" fmla="*/ 12 h 206"/>
                    <a:gd name="T26" fmla="*/ 139 w 156"/>
                    <a:gd name="T27" fmla="*/ 12 h 206"/>
                    <a:gd name="T28" fmla="*/ 127 w 156"/>
                    <a:gd name="T29" fmla="*/ 15 h 206"/>
                    <a:gd name="T30" fmla="*/ 115 w 156"/>
                    <a:gd name="T31" fmla="*/ 15 h 206"/>
                    <a:gd name="T32" fmla="*/ 111 w 156"/>
                    <a:gd name="T33" fmla="*/ 19 h 206"/>
                    <a:gd name="T34" fmla="*/ 99 w 156"/>
                    <a:gd name="T35" fmla="*/ 20 h 206"/>
                    <a:gd name="T36" fmla="*/ 93 w 156"/>
                    <a:gd name="T37" fmla="*/ 20 h 206"/>
                    <a:gd name="T38" fmla="*/ 76 w 156"/>
                    <a:gd name="T39" fmla="*/ 20 h 206"/>
                    <a:gd name="T40" fmla="*/ 72 w 156"/>
                    <a:gd name="T41" fmla="*/ 19 h 206"/>
                    <a:gd name="T42" fmla="*/ 60 w 156"/>
                    <a:gd name="T43" fmla="*/ 19 h 206"/>
                    <a:gd name="T44" fmla="*/ 42 w 156"/>
                    <a:gd name="T45" fmla="*/ 19 h 206"/>
                    <a:gd name="T46" fmla="*/ 28 w 156"/>
                    <a:gd name="T47" fmla="*/ 19 h 206"/>
                    <a:gd name="T48" fmla="*/ 10 w 156"/>
                    <a:gd name="T49" fmla="*/ 15 h 206"/>
                    <a:gd name="T50" fmla="*/ 4 w 156"/>
                    <a:gd name="T51" fmla="*/ 12 h 206"/>
                    <a:gd name="T52" fmla="*/ 0 w 156"/>
                    <a:gd name="T53" fmla="*/ 12 h 206"/>
                    <a:gd name="T54" fmla="*/ 20 w 156"/>
                    <a:gd name="T55" fmla="*/ 10 h 206"/>
                    <a:gd name="T56" fmla="*/ 32 w 156"/>
                    <a:gd name="T57" fmla="*/ 10 h 206"/>
                    <a:gd name="T58" fmla="*/ 34 w 156"/>
                    <a:gd name="T59" fmla="*/ 8 h 206"/>
                    <a:gd name="T60" fmla="*/ 52 w 156"/>
                    <a:gd name="T61" fmla="*/ 6 h 206"/>
                    <a:gd name="T62" fmla="*/ 54 w 156"/>
                    <a:gd name="T63" fmla="*/ 6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5 h 38"/>
                    <a:gd name="T2" fmla="*/ 18 w 109"/>
                    <a:gd name="T3" fmla="*/ 3 h 38"/>
                    <a:gd name="T4" fmla="*/ 46 w 109"/>
                    <a:gd name="T5" fmla="*/ 3 h 38"/>
                    <a:gd name="T6" fmla="*/ 83 w 109"/>
                    <a:gd name="T7" fmla="*/ 3 h 38"/>
                    <a:gd name="T8" fmla="*/ 101 w 109"/>
                    <a:gd name="T9" fmla="*/ 0 h 38"/>
                    <a:gd name="T10" fmla="*/ 87 w 109"/>
                    <a:gd name="T11" fmla="*/ 4 h 38"/>
                    <a:gd name="T12" fmla="*/ 71 w 109"/>
                    <a:gd name="T13" fmla="*/ 6 h 38"/>
                    <a:gd name="T14" fmla="*/ 42 w 109"/>
                    <a:gd name="T15" fmla="*/ 5 h 38"/>
                    <a:gd name="T16" fmla="*/ 14 w 109"/>
                    <a:gd name="T17" fmla="*/ 5 h 38"/>
                    <a:gd name="T18" fmla="*/ 4 w 109"/>
                    <a:gd name="T19" fmla="*/ 5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1 w 76"/>
                    <a:gd name="T7" fmla="*/ 2 h 104"/>
                    <a:gd name="T8" fmla="*/ 38 w 76"/>
                    <a:gd name="T9" fmla="*/ 3 h 104"/>
                    <a:gd name="T10" fmla="*/ 43 w 76"/>
                    <a:gd name="T11" fmla="*/ 5 h 104"/>
                    <a:gd name="T12" fmla="*/ 47 w 76"/>
                    <a:gd name="T13" fmla="*/ 6 h 104"/>
                    <a:gd name="T14" fmla="*/ 38 w 76"/>
                    <a:gd name="T15" fmla="*/ 7 h 104"/>
                    <a:gd name="T16" fmla="*/ 34 w 76"/>
                    <a:gd name="T17" fmla="*/ 6 h 104"/>
                    <a:gd name="T18" fmla="*/ 22 w 76"/>
                    <a:gd name="T19" fmla="*/ 5 h 104"/>
                    <a:gd name="T20" fmla="*/ 28 w 76"/>
                    <a:gd name="T21" fmla="*/ 6 h 104"/>
                    <a:gd name="T22" fmla="*/ 30 w 76"/>
                    <a:gd name="T23" fmla="*/ 7 h 104"/>
                    <a:gd name="T24" fmla="*/ 20 w 76"/>
                    <a:gd name="T25" fmla="*/ 10 h 104"/>
                    <a:gd name="T26" fmla="*/ 12 w 76"/>
                    <a:gd name="T27" fmla="*/ 10 h 104"/>
                    <a:gd name="T28" fmla="*/ 8 w 76"/>
                    <a:gd name="T29" fmla="*/ 9 h 104"/>
                    <a:gd name="T30" fmla="*/ 0 w 76"/>
                    <a:gd name="T31" fmla="*/ 5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3 h 61"/>
                    <a:gd name="T8" fmla="*/ 19 w 37"/>
                    <a:gd name="T9" fmla="*/ 4 h 61"/>
                    <a:gd name="T10" fmla="*/ 5 w 37"/>
                    <a:gd name="T11" fmla="*/ 5 h 61"/>
                    <a:gd name="T12" fmla="*/ 1 w 37"/>
                    <a:gd name="T13" fmla="*/ 3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8 w 49"/>
                    <a:gd name="T3" fmla="*/ 0 h 29"/>
                    <a:gd name="T4" fmla="*/ 31 w 49"/>
                    <a:gd name="T5" fmla="*/ 2 h 29"/>
                    <a:gd name="T6" fmla="*/ 24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9 h 48"/>
                    <a:gd name="T2" fmla="*/ 15 w 61"/>
                    <a:gd name="T3" fmla="*/ 7 h 48"/>
                    <a:gd name="T4" fmla="*/ 3 w 61"/>
                    <a:gd name="T5" fmla="*/ 5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5 h 48"/>
                    <a:gd name="T14" fmla="*/ 61 w 61"/>
                    <a:gd name="T15" fmla="*/ 8 h 48"/>
                    <a:gd name="T16" fmla="*/ 41 w 61"/>
                    <a:gd name="T17" fmla="*/ 9 h 48"/>
                    <a:gd name="T18" fmla="*/ 23 w 61"/>
                    <a:gd name="T19" fmla="*/ 11 h 48"/>
                    <a:gd name="T20" fmla="*/ 21 w 61"/>
                    <a:gd name="T21" fmla="*/ 9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3 h 182"/>
                    <a:gd name="T2" fmla="*/ 36 w 286"/>
                    <a:gd name="T3" fmla="*/ 2 h 182"/>
                    <a:gd name="T4" fmla="*/ 26 w 286"/>
                    <a:gd name="T5" fmla="*/ 3 h 182"/>
                    <a:gd name="T6" fmla="*/ 0 w 286"/>
                    <a:gd name="T7" fmla="*/ 2 h 182"/>
                    <a:gd name="T8" fmla="*/ 10 w 286"/>
                    <a:gd name="T9" fmla="*/ 5 h 182"/>
                    <a:gd name="T10" fmla="*/ 16 w 286"/>
                    <a:gd name="T11" fmla="*/ 7 h 182"/>
                    <a:gd name="T12" fmla="*/ 24 w 286"/>
                    <a:gd name="T13" fmla="*/ 5 h 182"/>
                    <a:gd name="T14" fmla="*/ 30 w 286"/>
                    <a:gd name="T15" fmla="*/ 5 h 182"/>
                    <a:gd name="T16" fmla="*/ 48 w 286"/>
                    <a:gd name="T17" fmla="*/ 6 h 182"/>
                    <a:gd name="T18" fmla="*/ 70 w 286"/>
                    <a:gd name="T19" fmla="*/ 7 h 182"/>
                    <a:gd name="T20" fmla="*/ 88 w 286"/>
                    <a:gd name="T21" fmla="*/ 7 h 182"/>
                    <a:gd name="T22" fmla="*/ 106 w 286"/>
                    <a:gd name="T23" fmla="*/ 11 h 182"/>
                    <a:gd name="T24" fmla="*/ 104 w 286"/>
                    <a:gd name="T25" fmla="*/ 13 h 182"/>
                    <a:gd name="T26" fmla="*/ 98 w 286"/>
                    <a:gd name="T27" fmla="*/ 16 h 182"/>
                    <a:gd name="T28" fmla="*/ 122 w 286"/>
                    <a:gd name="T29" fmla="*/ 13 h 182"/>
                    <a:gd name="T30" fmla="*/ 140 w 286"/>
                    <a:gd name="T31" fmla="*/ 16 h 182"/>
                    <a:gd name="T32" fmla="*/ 168 w 286"/>
                    <a:gd name="T33" fmla="*/ 16 h 182"/>
                    <a:gd name="T34" fmla="*/ 174 w 286"/>
                    <a:gd name="T35" fmla="*/ 16 h 182"/>
                    <a:gd name="T36" fmla="*/ 168 w 286"/>
                    <a:gd name="T37" fmla="*/ 16 h 182"/>
                    <a:gd name="T38" fmla="*/ 178 w 286"/>
                    <a:gd name="T39" fmla="*/ 16 h 182"/>
                    <a:gd name="T40" fmla="*/ 186 w 286"/>
                    <a:gd name="T41" fmla="*/ 13 h 182"/>
                    <a:gd name="T42" fmla="*/ 202 w 286"/>
                    <a:gd name="T43" fmla="*/ 13 h 182"/>
                    <a:gd name="T44" fmla="*/ 214 w 286"/>
                    <a:gd name="T45" fmla="*/ 13 h 182"/>
                    <a:gd name="T46" fmla="*/ 244 w 286"/>
                    <a:gd name="T47" fmla="*/ 19 h 182"/>
                    <a:gd name="T48" fmla="*/ 262 w 286"/>
                    <a:gd name="T49" fmla="*/ 20 h 182"/>
                    <a:gd name="T50" fmla="*/ 284 w 286"/>
                    <a:gd name="T51" fmla="*/ 19 h 182"/>
                    <a:gd name="T52" fmla="*/ 268 w 286"/>
                    <a:gd name="T53" fmla="*/ 17 h 182"/>
                    <a:gd name="T54" fmla="*/ 256 w 286"/>
                    <a:gd name="T55" fmla="*/ 16 h 182"/>
                    <a:gd name="T56" fmla="*/ 250 w 286"/>
                    <a:gd name="T57" fmla="*/ 14 h 182"/>
                    <a:gd name="T58" fmla="*/ 248 w 286"/>
                    <a:gd name="T59" fmla="*/ 13 h 182"/>
                    <a:gd name="T60" fmla="*/ 236 w 286"/>
                    <a:gd name="T61" fmla="*/ 13 h 182"/>
                    <a:gd name="T62" fmla="*/ 240 w 286"/>
                    <a:gd name="T63" fmla="*/ 11 h 182"/>
                    <a:gd name="T64" fmla="*/ 220 w 286"/>
                    <a:gd name="T65" fmla="*/ 9 h 182"/>
                    <a:gd name="T66" fmla="*/ 210 w 286"/>
                    <a:gd name="T67" fmla="*/ 7 h 182"/>
                    <a:gd name="T68" fmla="*/ 190 w 286"/>
                    <a:gd name="T69" fmla="*/ 6 h 182"/>
                    <a:gd name="T70" fmla="*/ 168 w 286"/>
                    <a:gd name="T71" fmla="*/ 4 h 182"/>
                    <a:gd name="T72" fmla="*/ 156 w 286"/>
                    <a:gd name="T73" fmla="*/ 4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3 h 182"/>
                    <a:gd name="T84" fmla="*/ 46 w 286"/>
                    <a:gd name="T85" fmla="*/ 3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6 h 78"/>
                    <a:gd name="T2" fmla="*/ 27 w 78"/>
                    <a:gd name="T3" fmla="*/ 7 h 78"/>
                    <a:gd name="T4" fmla="*/ 45 w 78"/>
                    <a:gd name="T5" fmla="*/ 5 h 78"/>
                    <a:gd name="T6" fmla="*/ 57 w 78"/>
                    <a:gd name="T7" fmla="*/ 3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6 h 78"/>
                    <a:gd name="T16" fmla="*/ 33 w 78"/>
                    <a:gd name="T17" fmla="*/ 9 h 78"/>
                    <a:gd name="T18" fmla="*/ 9 w 78"/>
                    <a:gd name="T19" fmla="*/ 7 h 78"/>
                    <a:gd name="T20" fmla="*/ 3 w 78"/>
                    <a:gd name="T21" fmla="*/ 7 h 78"/>
                    <a:gd name="T22" fmla="*/ 1 w 78"/>
                    <a:gd name="T23" fmla="*/ 6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4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6 h 80"/>
                    <a:gd name="T2" fmla="*/ 14 w 80"/>
                    <a:gd name="T3" fmla="*/ 3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5 h 80"/>
                    <a:gd name="T12" fmla="*/ 70 w 80"/>
                    <a:gd name="T13" fmla="*/ 7 h 80"/>
                    <a:gd name="T14" fmla="*/ 54 w 80"/>
                    <a:gd name="T15" fmla="*/ 8 h 80"/>
                    <a:gd name="T16" fmla="*/ 48 w 80"/>
                    <a:gd name="T17" fmla="*/ 10 h 80"/>
                    <a:gd name="T18" fmla="*/ 32 w 80"/>
                    <a:gd name="T19" fmla="*/ 8 h 80"/>
                    <a:gd name="T20" fmla="*/ 38 w 80"/>
                    <a:gd name="T21" fmla="*/ 7 h 80"/>
                    <a:gd name="T22" fmla="*/ 30 w 80"/>
                    <a:gd name="T23" fmla="*/ 3 h 80"/>
                    <a:gd name="T24" fmla="*/ 20 w 80"/>
                    <a:gd name="T25" fmla="*/ 6 h 80"/>
                    <a:gd name="T26" fmla="*/ 8 w 80"/>
                    <a:gd name="T27" fmla="*/ 7 h 80"/>
                    <a:gd name="T28" fmla="*/ 0 w 80"/>
                    <a:gd name="T29" fmla="*/ 6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1 h 174"/>
                    <a:gd name="T2" fmla="*/ 26 w 94"/>
                    <a:gd name="T3" fmla="*/ 13 h 174"/>
                    <a:gd name="T4" fmla="*/ 32 w 94"/>
                    <a:gd name="T5" fmla="*/ 11 h 174"/>
                    <a:gd name="T6" fmla="*/ 52 w 94"/>
                    <a:gd name="T7" fmla="*/ 11 h 174"/>
                    <a:gd name="T8" fmla="*/ 46 w 94"/>
                    <a:gd name="T9" fmla="*/ 13 h 174"/>
                    <a:gd name="T10" fmla="*/ 66 w 94"/>
                    <a:gd name="T11" fmla="*/ 13 h 174"/>
                    <a:gd name="T12" fmla="*/ 76 w 94"/>
                    <a:gd name="T13" fmla="*/ 16 h 174"/>
                    <a:gd name="T14" fmla="*/ 58 w 94"/>
                    <a:gd name="T15" fmla="*/ 16 h 174"/>
                    <a:gd name="T16" fmla="*/ 74 w 94"/>
                    <a:gd name="T17" fmla="*/ 19 h 174"/>
                    <a:gd name="T18" fmla="*/ 84 w 94"/>
                    <a:gd name="T19" fmla="*/ 16 h 174"/>
                    <a:gd name="T20" fmla="*/ 82 w 94"/>
                    <a:gd name="T21" fmla="*/ 12 h 174"/>
                    <a:gd name="T22" fmla="*/ 60 w 94"/>
                    <a:gd name="T23" fmla="*/ 11 h 174"/>
                    <a:gd name="T24" fmla="*/ 50 w 94"/>
                    <a:gd name="T25" fmla="*/ 9 h 174"/>
                    <a:gd name="T26" fmla="*/ 34 w 94"/>
                    <a:gd name="T27" fmla="*/ 9 h 174"/>
                    <a:gd name="T28" fmla="*/ 30 w 94"/>
                    <a:gd name="T29" fmla="*/ 7 h 174"/>
                    <a:gd name="T30" fmla="*/ 42 w 94"/>
                    <a:gd name="T31" fmla="*/ 5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5 h 174"/>
                    <a:gd name="T38" fmla="*/ 14 w 94"/>
                    <a:gd name="T39" fmla="*/ 9 h 174"/>
                    <a:gd name="T40" fmla="*/ 14 w 94"/>
                    <a:gd name="T41" fmla="*/ 11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4 h 50"/>
                    <a:gd name="T12" fmla="*/ 18 w 32"/>
                    <a:gd name="T13" fmla="*/ 6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5 h 50"/>
                    <a:gd name="T2" fmla="*/ 33 w 43"/>
                    <a:gd name="T3" fmla="*/ 2 h 50"/>
                    <a:gd name="T4" fmla="*/ 60 w 43"/>
                    <a:gd name="T5" fmla="*/ 0 h 50"/>
                    <a:gd name="T6" fmla="*/ 37 w 43"/>
                    <a:gd name="T7" fmla="*/ 3 h 50"/>
                    <a:gd name="T8" fmla="*/ 2 w 43"/>
                    <a:gd name="T9" fmla="*/ 6 h 50"/>
                    <a:gd name="T10" fmla="*/ 0 w 43"/>
                    <a:gd name="T11" fmla="*/ 5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628 w 471"/>
                    <a:gd name="T1" fmla="*/ 36935 h 281"/>
                    <a:gd name="T2" fmla="*/ 1918 w 471"/>
                    <a:gd name="T3" fmla="*/ 33037 h 281"/>
                    <a:gd name="T4" fmla="*/ 1761 w 471"/>
                    <a:gd name="T5" fmla="*/ 32297 h 281"/>
                    <a:gd name="T6" fmla="*/ 1289 w 471"/>
                    <a:gd name="T7" fmla="*/ 28800 h 281"/>
                    <a:gd name="T8" fmla="*/ 310 w 471"/>
                    <a:gd name="T9" fmla="*/ 28369 h 281"/>
                    <a:gd name="T10" fmla="*/ 0 w 471"/>
                    <a:gd name="T11" fmla="*/ 25200 h 281"/>
                    <a:gd name="T12" fmla="*/ 963 w 471"/>
                    <a:gd name="T13" fmla="*/ 23803 h 281"/>
                    <a:gd name="T14" fmla="*/ 461 w 471"/>
                    <a:gd name="T15" fmla="*/ 21772 h 281"/>
                    <a:gd name="T16" fmla="*/ 140 w 471"/>
                    <a:gd name="T17" fmla="*/ 21079 h 281"/>
                    <a:gd name="T18" fmla="*/ 2262 w 471"/>
                    <a:gd name="T19" fmla="*/ 15838 h 281"/>
                    <a:gd name="T20" fmla="*/ 3469 w 471"/>
                    <a:gd name="T21" fmla="*/ 12728 h 281"/>
                    <a:gd name="T22" fmla="*/ 3367 w 471"/>
                    <a:gd name="T23" fmla="*/ 9237 h 281"/>
                    <a:gd name="T24" fmla="*/ 1918 w 471"/>
                    <a:gd name="T25" fmla="*/ 5652 h 281"/>
                    <a:gd name="T26" fmla="*/ 1619 w 471"/>
                    <a:gd name="T27" fmla="*/ 4244 h 281"/>
                    <a:gd name="T28" fmla="*/ 2078 w 471"/>
                    <a:gd name="T29" fmla="*/ 4731 h 281"/>
                    <a:gd name="T30" fmla="*/ 3801 w 471"/>
                    <a:gd name="T31" fmla="*/ 4678 h 281"/>
                    <a:gd name="T32" fmla="*/ 5068 w 471"/>
                    <a:gd name="T33" fmla="*/ 1436 h 281"/>
                    <a:gd name="T34" fmla="*/ 6522 w 471"/>
                    <a:gd name="T35" fmla="*/ 0 h 281"/>
                    <a:gd name="T36" fmla="*/ 6986 w 471"/>
                    <a:gd name="T37" fmla="*/ 277 h 281"/>
                    <a:gd name="T38" fmla="*/ 7317 w 471"/>
                    <a:gd name="T39" fmla="*/ 1186 h 281"/>
                    <a:gd name="T40" fmla="*/ 7785 w 471"/>
                    <a:gd name="T41" fmla="*/ 673 h 281"/>
                    <a:gd name="T42" fmla="*/ 8742 w 471"/>
                    <a:gd name="T43" fmla="*/ 1049 h 281"/>
                    <a:gd name="T44" fmla="*/ 9210 w 471"/>
                    <a:gd name="T45" fmla="*/ 1186 h 281"/>
                    <a:gd name="T46" fmla="*/ 11226 w 471"/>
                    <a:gd name="T47" fmla="*/ 1849 h 281"/>
                    <a:gd name="T48" fmla="*/ 12328 w 471"/>
                    <a:gd name="T49" fmla="*/ 3130 h 281"/>
                    <a:gd name="T50" fmla="*/ 13292 w 471"/>
                    <a:gd name="T51" fmla="*/ 2238 h 281"/>
                    <a:gd name="T52" fmla="*/ 13707 w 471"/>
                    <a:gd name="T53" fmla="*/ 1849 h 281"/>
                    <a:gd name="T54" fmla="*/ 15474 w 471"/>
                    <a:gd name="T55" fmla="*/ 1849 h 281"/>
                    <a:gd name="T56" fmla="*/ 16730 w 471"/>
                    <a:gd name="T57" fmla="*/ 4244 h 281"/>
                    <a:gd name="T58" fmla="*/ 18348 w 471"/>
                    <a:gd name="T59" fmla="*/ 7775 h 281"/>
                    <a:gd name="T60" fmla="*/ 19455 w 471"/>
                    <a:gd name="T61" fmla="*/ 9237 h 281"/>
                    <a:gd name="T62" fmla="*/ 20400 w 471"/>
                    <a:gd name="T63" fmla="*/ 8961 h 281"/>
                    <a:gd name="T64" fmla="*/ 21433 w 471"/>
                    <a:gd name="T65" fmla="*/ 8528 h 281"/>
                    <a:gd name="T66" fmla="*/ 23030 w 471"/>
                    <a:gd name="T67" fmla="*/ 9415 h 281"/>
                    <a:gd name="T68" fmla="*/ 23777 w 471"/>
                    <a:gd name="T69" fmla="*/ 10671 h 281"/>
                    <a:gd name="T70" fmla="*/ 24440 w 471"/>
                    <a:gd name="T71" fmla="*/ 11854 h 281"/>
                    <a:gd name="T72" fmla="*/ 25240 w 471"/>
                    <a:gd name="T73" fmla="*/ 14675 h 281"/>
                    <a:gd name="T74" fmla="*/ 25544 w 471"/>
                    <a:gd name="T75" fmla="*/ 15838 h 281"/>
                    <a:gd name="T76" fmla="*/ 25682 w 471"/>
                    <a:gd name="T77" fmla="*/ 16524 h 281"/>
                    <a:gd name="T78" fmla="*/ 24587 w 471"/>
                    <a:gd name="T79" fmla="*/ 18669 h 281"/>
                    <a:gd name="T80" fmla="*/ 25544 w 471"/>
                    <a:gd name="T81" fmla="*/ 18639 h 281"/>
                    <a:gd name="T82" fmla="*/ 27159 w 471"/>
                    <a:gd name="T83" fmla="*/ 20489 h 281"/>
                    <a:gd name="T84" fmla="*/ 28909 w 471"/>
                    <a:gd name="T85" fmla="*/ 20720 h 281"/>
                    <a:gd name="T86" fmla="*/ 30176 w 471"/>
                    <a:gd name="T87" fmla="*/ 22156 h 281"/>
                    <a:gd name="T88" fmla="*/ 30362 w 471"/>
                    <a:gd name="T89" fmla="*/ 22714 h 281"/>
                    <a:gd name="T90" fmla="*/ 30362 w 471"/>
                    <a:gd name="T91" fmla="*/ 23203 h 281"/>
                    <a:gd name="T92" fmla="*/ 31250 w 471"/>
                    <a:gd name="T93" fmla="*/ 22714 h 281"/>
                    <a:gd name="T94" fmla="*/ 31762 w 471"/>
                    <a:gd name="T95" fmla="*/ 22576 h 281"/>
                    <a:gd name="T96" fmla="*/ 34848 w 471"/>
                    <a:gd name="T97" fmla="*/ 24394 h 281"/>
                    <a:gd name="T98" fmla="*/ 35458 w 471"/>
                    <a:gd name="T99" fmla="*/ 26239 h 281"/>
                    <a:gd name="T100" fmla="*/ 36907 w 471"/>
                    <a:gd name="T101" fmla="*/ 26517 h 281"/>
                    <a:gd name="T102" fmla="*/ 37369 w 471"/>
                    <a:gd name="T103" fmla="*/ 28369 h 281"/>
                    <a:gd name="T104" fmla="*/ 35803 w 471"/>
                    <a:gd name="T105" fmla="*/ 34041 h 281"/>
                    <a:gd name="T106" fmla="*/ 34505 w 471"/>
                    <a:gd name="T107" fmla="*/ 37102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4 h 844"/>
                    <a:gd name="T4" fmla="*/ 550 w 984"/>
                    <a:gd name="T5" fmla="*/ 4 h 844"/>
                    <a:gd name="T6" fmla="*/ 578 w 984"/>
                    <a:gd name="T7" fmla="*/ 14 h 844"/>
                    <a:gd name="T8" fmla="*/ 586 w 984"/>
                    <a:gd name="T9" fmla="*/ 11 h 844"/>
                    <a:gd name="T10" fmla="*/ 606 w 984"/>
                    <a:gd name="T11" fmla="*/ 7 h 844"/>
                    <a:gd name="T12" fmla="*/ 642 w 984"/>
                    <a:gd name="T13" fmla="*/ 14 h 844"/>
                    <a:gd name="T14" fmla="*/ 682 w 984"/>
                    <a:gd name="T15" fmla="*/ 11 h 844"/>
                    <a:gd name="T16" fmla="*/ 706 w 984"/>
                    <a:gd name="T17" fmla="*/ 9 h 844"/>
                    <a:gd name="T18" fmla="*/ 762 w 984"/>
                    <a:gd name="T19" fmla="*/ 2 h 844"/>
                    <a:gd name="T20" fmla="*/ 798 w 984"/>
                    <a:gd name="T21" fmla="*/ 7 h 844"/>
                    <a:gd name="T22" fmla="*/ 798 w 984"/>
                    <a:gd name="T23" fmla="*/ 14 h 844"/>
                    <a:gd name="T24" fmla="*/ 790 w 984"/>
                    <a:gd name="T25" fmla="*/ 17 h 844"/>
                    <a:gd name="T26" fmla="*/ 766 w 984"/>
                    <a:gd name="T27" fmla="*/ 18 h 844"/>
                    <a:gd name="T28" fmla="*/ 762 w 984"/>
                    <a:gd name="T29" fmla="*/ 21 h 844"/>
                    <a:gd name="T30" fmla="*/ 802 w 984"/>
                    <a:gd name="T31" fmla="*/ 26 h 844"/>
                    <a:gd name="T32" fmla="*/ 786 w 984"/>
                    <a:gd name="T33" fmla="*/ 36 h 844"/>
                    <a:gd name="T34" fmla="*/ 830 w 984"/>
                    <a:gd name="T35" fmla="*/ 47 h 844"/>
                    <a:gd name="T36" fmla="*/ 854 w 984"/>
                    <a:gd name="T37" fmla="*/ 50 h 844"/>
                    <a:gd name="T38" fmla="*/ 830 w 984"/>
                    <a:gd name="T39" fmla="*/ 50 h 844"/>
                    <a:gd name="T40" fmla="*/ 746 w 984"/>
                    <a:gd name="T41" fmla="*/ 43 h 844"/>
                    <a:gd name="T42" fmla="*/ 678 w 984"/>
                    <a:gd name="T43" fmla="*/ 45 h 844"/>
                    <a:gd name="T44" fmla="*/ 590 w 984"/>
                    <a:gd name="T45" fmla="*/ 50 h 844"/>
                    <a:gd name="T46" fmla="*/ 642 w 984"/>
                    <a:gd name="T47" fmla="*/ 66 h 844"/>
                    <a:gd name="T48" fmla="*/ 710 w 984"/>
                    <a:gd name="T49" fmla="*/ 69 h 844"/>
                    <a:gd name="T50" fmla="*/ 738 w 984"/>
                    <a:gd name="T51" fmla="*/ 61 h 844"/>
                    <a:gd name="T52" fmla="*/ 774 w 984"/>
                    <a:gd name="T53" fmla="*/ 64 h 844"/>
                    <a:gd name="T54" fmla="*/ 766 w 984"/>
                    <a:gd name="T55" fmla="*/ 71 h 844"/>
                    <a:gd name="T56" fmla="*/ 802 w 984"/>
                    <a:gd name="T57" fmla="*/ 75 h 844"/>
                    <a:gd name="T58" fmla="*/ 838 w 984"/>
                    <a:gd name="T59" fmla="*/ 74 h 844"/>
                    <a:gd name="T60" fmla="*/ 922 w 984"/>
                    <a:gd name="T61" fmla="*/ 90 h 844"/>
                    <a:gd name="T62" fmla="*/ 942 w 984"/>
                    <a:gd name="T63" fmla="*/ 93 h 844"/>
                    <a:gd name="T64" fmla="*/ 874 w 984"/>
                    <a:gd name="T65" fmla="*/ 92 h 844"/>
                    <a:gd name="T66" fmla="*/ 830 w 984"/>
                    <a:gd name="T67" fmla="*/ 85 h 844"/>
                    <a:gd name="T68" fmla="*/ 778 w 984"/>
                    <a:gd name="T69" fmla="*/ 80 h 844"/>
                    <a:gd name="T70" fmla="*/ 702 w 984"/>
                    <a:gd name="T71" fmla="*/ 75 h 844"/>
                    <a:gd name="T72" fmla="*/ 614 w 984"/>
                    <a:gd name="T73" fmla="*/ 73 h 844"/>
                    <a:gd name="T74" fmla="*/ 506 w 984"/>
                    <a:gd name="T75" fmla="*/ 66 h 844"/>
                    <a:gd name="T76" fmla="*/ 462 w 984"/>
                    <a:gd name="T77" fmla="*/ 57 h 844"/>
                    <a:gd name="T78" fmla="*/ 430 w 984"/>
                    <a:gd name="T79" fmla="*/ 52 h 844"/>
                    <a:gd name="T80" fmla="*/ 382 w 984"/>
                    <a:gd name="T81" fmla="*/ 48 h 844"/>
                    <a:gd name="T82" fmla="*/ 342 w 984"/>
                    <a:gd name="T83" fmla="*/ 41 h 844"/>
                    <a:gd name="T84" fmla="*/ 354 w 984"/>
                    <a:gd name="T85" fmla="*/ 47 h 844"/>
                    <a:gd name="T86" fmla="*/ 418 w 984"/>
                    <a:gd name="T87" fmla="*/ 56 h 844"/>
                    <a:gd name="T88" fmla="*/ 422 w 984"/>
                    <a:gd name="T89" fmla="*/ 59 h 844"/>
                    <a:gd name="T90" fmla="*/ 394 w 984"/>
                    <a:gd name="T91" fmla="*/ 57 h 844"/>
                    <a:gd name="T92" fmla="*/ 354 w 984"/>
                    <a:gd name="T93" fmla="*/ 52 h 844"/>
                    <a:gd name="T94" fmla="*/ 314 w 984"/>
                    <a:gd name="T95" fmla="*/ 45 h 844"/>
                    <a:gd name="T96" fmla="*/ 266 w 984"/>
                    <a:gd name="T97" fmla="*/ 39 h 844"/>
                    <a:gd name="T98" fmla="*/ 210 w 984"/>
                    <a:gd name="T99" fmla="*/ 35 h 844"/>
                    <a:gd name="T100" fmla="*/ 154 w 984"/>
                    <a:gd name="T101" fmla="*/ 26 h 844"/>
                    <a:gd name="T102" fmla="*/ 66 w 984"/>
                    <a:gd name="T103" fmla="*/ 7 h 844"/>
                    <a:gd name="T104" fmla="*/ 34 w 984"/>
                    <a:gd name="T105" fmla="*/ 4 h 844"/>
                    <a:gd name="T106" fmla="*/ 46 w 984"/>
                    <a:gd name="T107" fmla="*/ 2 h 844"/>
                    <a:gd name="T108" fmla="*/ 102 w 984"/>
                    <a:gd name="T109" fmla="*/ 7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3 h 48"/>
                    <a:gd name="T2" fmla="*/ 10 w 36"/>
                    <a:gd name="T3" fmla="*/ 5 h 48"/>
                    <a:gd name="T4" fmla="*/ 6 w 36"/>
                    <a:gd name="T5" fmla="*/ 3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3 w 36"/>
                    <a:gd name="T3" fmla="*/ 1 h 37"/>
                    <a:gd name="T4" fmla="*/ 64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8 h 96"/>
                    <a:gd name="T2" fmla="*/ 28 w 170"/>
                    <a:gd name="T3" fmla="*/ 4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4 h 96"/>
                    <a:gd name="T10" fmla="*/ 135 w 170"/>
                    <a:gd name="T11" fmla="*/ 8 h 96"/>
                    <a:gd name="T12" fmla="*/ 171 w 170"/>
                    <a:gd name="T13" fmla="*/ 10 h 96"/>
                    <a:gd name="T14" fmla="*/ 127 w 170"/>
                    <a:gd name="T15" fmla="*/ 12 h 96"/>
                    <a:gd name="T16" fmla="*/ 99 w 170"/>
                    <a:gd name="T17" fmla="*/ 9 h 96"/>
                    <a:gd name="T18" fmla="*/ 76 w 170"/>
                    <a:gd name="T19" fmla="*/ 8 h 96"/>
                    <a:gd name="T20" fmla="*/ 24 w 170"/>
                    <a:gd name="T21" fmla="*/ 7 h 96"/>
                    <a:gd name="T22" fmla="*/ 0 w 170"/>
                    <a:gd name="T23" fmla="*/ 8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7 h 44"/>
                    <a:gd name="T10" fmla="*/ 64 w 138"/>
                    <a:gd name="T11" fmla="*/ 6 h 44"/>
                    <a:gd name="T12" fmla="*/ 0 w 138"/>
                    <a:gd name="T13" fmla="*/ 6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5 h 52"/>
                    <a:gd name="T2" fmla="*/ 9 w 39"/>
                    <a:gd name="T3" fmla="*/ 0 h 52"/>
                    <a:gd name="T4" fmla="*/ 9 w 39"/>
                    <a:gd name="T5" fmla="*/ 5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4 h 80"/>
                    <a:gd name="T4" fmla="*/ 35 w 44"/>
                    <a:gd name="T5" fmla="*/ 6 h 80"/>
                    <a:gd name="T6" fmla="*/ 47 w 44"/>
                    <a:gd name="T7" fmla="*/ 7 h 80"/>
                    <a:gd name="T8" fmla="*/ 35 w 44"/>
                    <a:gd name="T9" fmla="*/ 9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7177 w 323"/>
                    <a:gd name="T1" fmla="*/ 183 h 64"/>
                    <a:gd name="T2" fmla="*/ 18019 w 323"/>
                    <a:gd name="T3" fmla="*/ 1091 h 64"/>
                    <a:gd name="T4" fmla="*/ 18343 w 323"/>
                    <a:gd name="T5" fmla="*/ 0 h 64"/>
                    <a:gd name="T6" fmla="*/ 20713 w 323"/>
                    <a:gd name="T7" fmla="*/ 0 h 64"/>
                    <a:gd name="T8" fmla="*/ 22454 w 323"/>
                    <a:gd name="T9" fmla="*/ 2352 h 64"/>
                    <a:gd name="T10" fmla="*/ 24866 w 323"/>
                    <a:gd name="T11" fmla="*/ 1377 h 64"/>
                    <a:gd name="T12" fmla="*/ 24525 w 323"/>
                    <a:gd name="T13" fmla="*/ 3877 h 64"/>
                    <a:gd name="T14" fmla="*/ 23248 w 323"/>
                    <a:gd name="T15" fmla="*/ 6306 h 64"/>
                    <a:gd name="T16" fmla="*/ 22995 w 323"/>
                    <a:gd name="T17" fmla="*/ 3877 h 64"/>
                    <a:gd name="T18" fmla="*/ 22454 w 323"/>
                    <a:gd name="T19" fmla="*/ 4163 h 64"/>
                    <a:gd name="T20" fmla="*/ 21823 w 323"/>
                    <a:gd name="T21" fmla="*/ 3877 h 64"/>
                    <a:gd name="T22" fmla="*/ 20518 w 323"/>
                    <a:gd name="T23" fmla="*/ 2881 h 64"/>
                    <a:gd name="T24" fmla="*/ 17818 w 323"/>
                    <a:gd name="T25" fmla="*/ 5120 h 64"/>
                    <a:gd name="T26" fmla="*/ 15703 w 323"/>
                    <a:gd name="T27" fmla="*/ 6008 h 64"/>
                    <a:gd name="T28" fmla="*/ 16534 w 323"/>
                    <a:gd name="T29" fmla="*/ 7713 h 64"/>
                    <a:gd name="T30" fmla="*/ 14685 w 323"/>
                    <a:gd name="T31" fmla="*/ 8480 h 64"/>
                    <a:gd name="T32" fmla="*/ 13167 w 323"/>
                    <a:gd name="T33" fmla="*/ 8211 h 64"/>
                    <a:gd name="T34" fmla="*/ 13807 w 323"/>
                    <a:gd name="T35" fmla="*/ 7713 h 64"/>
                    <a:gd name="T36" fmla="*/ 13315 w 323"/>
                    <a:gd name="T37" fmla="*/ 5427 h 64"/>
                    <a:gd name="T38" fmla="*/ 13167 w 323"/>
                    <a:gd name="T39" fmla="*/ 4163 h 64"/>
                    <a:gd name="T40" fmla="*/ 12343 w 323"/>
                    <a:gd name="T41" fmla="*/ 3147 h 64"/>
                    <a:gd name="T42" fmla="*/ 11105 w 323"/>
                    <a:gd name="T43" fmla="*/ 3675 h 64"/>
                    <a:gd name="T44" fmla="*/ 10465 w 323"/>
                    <a:gd name="T45" fmla="*/ 3675 h 64"/>
                    <a:gd name="T46" fmla="*/ 9613 w 323"/>
                    <a:gd name="T47" fmla="*/ 3363 h 64"/>
                    <a:gd name="T48" fmla="*/ 6469 w 323"/>
                    <a:gd name="T49" fmla="*/ 286 h 64"/>
                    <a:gd name="T50" fmla="*/ 4638 w 323"/>
                    <a:gd name="T51" fmla="*/ 1888 h 64"/>
                    <a:gd name="T52" fmla="*/ 1 w 323"/>
                    <a:gd name="T53" fmla="*/ 0 h 64"/>
                    <a:gd name="T54" fmla="*/ 17177 w 323"/>
                    <a:gd name="T55" fmla="*/ 183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8238 w 300"/>
                    <a:gd name="T1" fmla="*/ 4755 h 31"/>
                    <a:gd name="T2" fmla="*/ 2398 w 300"/>
                    <a:gd name="T3" fmla="*/ 205 h 31"/>
                    <a:gd name="T4" fmla="*/ 22356 w 300"/>
                    <a:gd name="T5" fmla="*/ 0 h 31"/>
                    <a:gd name="T6" fmla="*/ 23188 w 300"/>
                    <a:gd name="T7" fmla="*/ 2151 h 31"/>
                    <a:gd name="T8" fmla="*/ 20685 w 300"/>
                    <a:gd name="T9" fmla="*/ 2464 h 31"/>
                    <a:gd name="T10" fmla="*/ 8238 w 300"/>
                    <a:gd name="T11" fmla="*/ 4755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5 h 29"/>
                    <a:gd name="T2" fmla="*/ 12 w 41"/>
                    <a:gd name="T3" fmla="*/ 6 h 29"/>
                    <a:gd name="T4" fmla="*/ 0 w 41"/>
                    <a:gd name="T5" fmla="*/ 5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856633 w 436"/>
                    <a:gd name="T1" fmla="*/ 15291 h 152"/>
                    <a:gd name="T2" fmla="*/ 5118464 w 436"/>
                    <a:gd name="T3" fmla="*/ 0 h 152"/>
                    <a:gd name="T4" fmla="*/ 4881628 w 436"/>
                    <a:gd name="T5" fmla="*/ 1018137 h 152"/>
                    <a:gd name="T6" fmla="*/ 4661970 w 436"/>
                    <a:gd name="T7" fmla="*/ 1279435 h 152"/>
                    <a:gd name="T8" fmla="*/ 4601745 w 436"/>
                    <a:gd name="T9" fmla="*/ 1319391 h 152"/>
                    <a:gd name="T10" fmla="*/ 4401046 w 436"/>
                    <a:gd name="T11" fmla="*/ 1379946 h 152"/>
                    <a:gd name="T12" fmla="*/ 4236178 w 436"/>
                    <a:gd name="T13" fmla="*/ 1656548 h 152"/>
                    <a:gd name="T14" fmla="*/ 4251722 w 436"/>
                    <a:gd name="T15" fmla="*/ 1864699 h 152"/>
                    <a:gd name="T16" fmla="*/ 4270837 w 436"/>
                    <a:gd name="T17" fmla="*/ 2019392 h 152"/>
                    <a:gd name="T18" fmla="*/ 4296530 w 436"/>
                    <a:gd name="T19" fmla="*/ 2135050 h 152"/>
                    <a:gd name="T20" fmla="*/ 4251722 w 436"/>
                    <a:gd name="T21" fmla="*/ 2305037 h 152"/>
                    <a:gd name="T22" fmla="*/ 4121513 w 436"/>
                    <a:gd name="T23" fmla="*/ 2267614 h 152"/>
                    <a:gd name="T24" fmla="*/ 4016573 w 436"/>
                    <a:gd name="T25" fmla="*/ 2434796 h 152"/>
                    <a:gd name="T26" fmla="*/ 4072124 w 436"/>
                    <a:gd name="T27" fmla="*/ 1980508 h 152"/>
                    <a:gd name="T28" fmla="*/ 3965623 w 436"/>
                    <a:gd name="T29" fmla="*/ 1889459 h 152"/>
                    <a:gd name="T30" fmla="*/ 4035622 w 436"/>
                    <a:gd name="T31" fmla="*/ 1758118 h 152"/>
                    <a:gd name="T32" fmla="*/ 4016573 w 436"/>
                    <a:gd name="T33" fmla="*/ 1682272 h 152"/>
                    <a:gd name="T34" fmla="*/ 3755946 w 436"/>
                    <a:gd name="T35" fmla="*/ 1773393 h 152"/>
                    <a:gd name="T36" fmla="*/ 3721418 w 436"/>
                    <a:gd name="T37" fmla="*/ 1603425 h 152"/>
                    <a:gd name="T38" fmla="*/ 3484221 w 436"/>
                    <a:gd name="T39" fmla="*/ 1773393 h 152"/>
                    <a:gd name="T40" fmla="*/ 3755946 w 436"/>
                    <a:gd name="T41" fmla="*/ 1943551 h 152"/>
                    <a:gd name="T42" fmla="*/ 3581095 w 436"/>
                    <a:gd name="T43" fmla="*/ 2204506 h 152"/>
                    <a:gd name="T44" fmla="*/ 3651161 w 436"/>
                    <a:gd name="T45" fmla="*/ 2374383 h 152"/>
                    <a:gd name="T46" fmla="*/ 3695721 w 436"/>
                    <a:gd name="T47" fmla="*/ 2604781 h 152"/>
                    <a:gd name="T48" fmla="*/ 3625737 w 436"/>
                    <a:gd name="T49" fmla="*/ 2620490 h 152"/>
                    <a:gd name="T50" fmla="*/ 3684765 w 436"/>
                    <a:gd name="T51" fmla="*/ 2711966 h 152"/>
                    <a:gd name="T52" fmla="*/ 3606364 w 436"/>
                    <a:gd name="T53" fmla="*/ 2866059 h 152"/>
                    <a:gd name="T54" fmla="*/ 0 w 436"/>
                    <a:gd name="T55" fmla="*/ 2813387 h 152"/>
                    <a:gd name="T56" fmla="*/ 856633 w 436"/>
                    <a:gd name="T57" fmla="*/ 15291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 h 165"/>
                    <a:gd name="T2" fmla="*/ 15 w 47"/>
                    <a:gd name="T3" fmla="*/ 11 h 165"/>
                    <a:gd name="T4" fmla="*/ 17 w 47"/>
                    <a:gd name="T5" fmla="*/ 6 h 165"/>
                    <a:gd name="T6" fmla="*/ 11 w 47"/>
                    <a:gd name="T7" fmla="*/ 4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10 h 165"/>
                    <a:gd name="T16" fmla="*/ 31 w 47"/>
                    <a:gd name="T17" fmla="*/ 11 h 165"/>
                    <a:gd name="T18" fmla="*/ 23 w 47"/>
                    <a:gd name="T19" fmla="*/ 12 h 165"/>
                    <a:gd name="T20" fmla="*/ 21 w 47"/>
                    <a:gd name="T21" fmla="*/ 13 h 165"/>
                    <a:gd name="T22" fmla="*/ 27 w 47"/>
                    <a:gd name="T23" fmla="*/ 13 h 165"/>
                    <a:gd name="T24" fmla="*/ 31 w 47"/>
                    <a:gd name="T25" fmla="*/ 15 h 165"/>
                    <a:gd name="T26" fmla="*/ 13 w 47"/>
                    <a:gd name="T27" fmla="*/ 15 h 165"/>
                    <a:gd name="T28" fmla="*/ 7 w 47"/>
                    <a:gd name="T29" fmla="*/ 15 h 165"/>
                    <a:gd name="T30" fmla="*/ 3 w 47"/>
                    <a:gd name="T31" fmla="*/ 15 h 165"/>
                    <a:gd name="T32" fmla="*/ 5 w 47"/>
                    <a:gd name="T33" fmla="*/ 15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7 h 103"/>
                    <a:gd name="T2" fmla="*/ 30 w 138"/>
                    <a:gd name="T3" fmla="*/ 5 h 103"/>
                    <a:gd name="T4" fmla="*/ 50 w 138"/>
                    <a:gd name="T5" fmla="*/ 4 h 103"/>
                    <a:gd name="T6" fmla="*/ 54 w 138"/>
                    <a:gd name="T7" fmla="*/ 5 h 103"/>
                    <a:gd name="T8" fmla="*/ 66 w 138"/>
                    <a:gd name="T9" fmla="*/ 6 h 103"/>
                    <a:gd name="T10" fmla="*/ 80 w 138"/>
                    <a:gd name="T11" fmla="*/ 6 h 103"/>
                    <a:gd name="T12" fmla="*/ 116 w 138"/>
                    <a:gd name="T13" fmla="*/ 4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6 h 103"/>
                    <a:gd name="T20" fmla="*/ 84 w 138"/>
                    <a:gd name="T21" fmla="*/ 7 h 103"/>
                    <a:gd name="T22" fmla="*/ 66 w 138"/>
                    <a:gd name="T23" fmla="*/ 9 h 103"/>
                    <a:gd name="T24" fmla="*/ 48 w 138"/>
                    <a:gd name="T25" fmla="*/ 11 h 103"/>
                    <a:gd name="T26" fmla="*/ 26 w 138"/>
                    <a:gd name="T27" fmla="*/ 10 h 103"/>
                    <a:gd name="T28" fmla="*/ 20 w 138"/>
                    <a:gd name="T29" fmla="*/ 9 h 103"/>
                    <a:gd name="T30" fmla="*/ 22 w 138"/>
                    <a:gd name="T31" fmla="*/ 10 h 103"/>
                    <a:gd name="T32" fmla="*/ 0 w 138"/>
                    <a:gd name="T33" fmla="*/ 10 h 103"/>
                    <a:gd name="T34" fmla="*/ 10 w 138"/>
                    <a:gd name="T35" fmla="*/ 8 h 103"/>
                    <a:gd name="T36" fmla="*/ 26 w 138"/>
                    <a:gd name="T37" fmla="*/ 7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7 w 188"/>
                    <a:gd name="T1" fmla="*/ 2 h 214"/>
                    <a:gd name="T2" fmla="*/ 149 w 188"/>
                    <a:gd name="T3" fmla="*/ 2 h 214"/>
                    <a:gd name="T4" fmla="*/ 159 w 188"/>
                    <a:gd name="T5" fmla="*/ 0 h 214"/>
                    <a:gd name="T6" fmla="*/ 171 w 188"/>
                    <a:gd name="T7" fmla="*/ 2 h 214"/>
                    <a:gd name="T8" fmla="*/ 177 w 188"/>
                    <a:gd name="T9" fmla="*/ 5 h 214"/>
                    <a:gd name="T10" fmla="*/ 167 w 188"/>
                    <a:gd name="T11" fmla="*/ 7 h 214"/>
                    <a:gd name="T12" fmla="*/ 159 w 188"/>
                    <a:gd name="T13" fmla="*/ 9 h 214"/>
                    <a:gd name="T14" fmla="*/ 151 w 188"/>
                    <a:gd name="T15" fmla="*/ 14 h 214"/>
                    <a:gd name="T16" fmla="*/ 133 w 188"/>
                    <a:gd name="T17" fmla="*/ 16 h 214"/>
                    <a:gd name="T18" fmla="*/ 109 w 188"/>
                    <a:gd name="T19" fmla="*/ 16 h 214"/>
                    <a:gd name="T20" fmla="*/ 101 w 188"/>
                    <a:gd name="T21" fmla="*/ 14 h 214"/>
                    <a:gd name="T22" fmla="*/ 94 w 188"/>
                    <a:gd name="T23" fmla="*/ 17 h 214"/>
                    <a:gd name="T24" fmla="*/ 90 w 188"/>
                    <a:gd name="T25" fmla="*/ 17 h 214"/>
                    <a:gd name="T26" fmla="*/ 80 w 188"/>
                    <a:gd name="T27" fmla="*/ 16 h 214"/>
                    <a:gd name="T28" fmla="*/ 58 w 188"/>
                    <a:gd name="T29" fmla="*/ 17 h 214"/>
                    <a:gd name="T30" fmla="*/ 76 w 188"/>
                    <a:gd name="T31" fmla="*/ 17 h 214"/>
                    <a:gd name="T32" fmla="*/ 78 w 188"/>
                    <a:gd name="T33" fmla="*/ 19 h 214"/>
                    <a:gd name="T34" fmla="*/ 58 w 188"/>
                    <a:gd name="T35" fmla="*/ 20 h 214"/>
                    <a:gd name="T36" fmla="*/ 34 w 188"/>
                    <a:gd name="T37" fmla="*/ 20 h 214"/>
                    <a:gd name="T38" fmla="*/ 36 w 188"/>
                    <a:gd name="T39" fmla="*/ 17 h 214"/>
                    <a:gd name="T40" fmla="*/ 46 w 188"/>
                    <a:gd name="T41" fmla="*/ 17 h 214"/>
                    <a:gd name="T42" fmla="*/ 34 w 188"/>
                    <a:gd name="T43" fmla="*/ 17 h 214"/>
                    <a:gd name="T44" fmla="*/ 26 w 188"/>
                    <a:gd name="T45" fmla="*/ 20 h 214"/>
                    <a:gd name="T46" fmla="*/ 30 w 188"/>
                    <a:gd name="T47" fmla="*/ 21 h 214"/>
                    <a:gd name="T48" fmla="*/ 14 w 188"/>
                    <a:gd name="T49" fmla="*/ 24 h 214"/>
                    <a:gd name="T50" fmla="*/ 0 w 188"/>
                    <a:gd name="T51" fmla="*/ 25 h 214"/>
                    <a:gd name="T52" fmla="*/ 8 w 188"/>
                    <a:gd name="T53" fmla="*/ 21 h 214"/>
                    <a:gd name="T54" fmla="*/ 0 w 188"/>
                    <a:gd name="T55" fmla="*/ 20 h 214"/>
                    <a:gd name="T56" fmla="*/ 14 w 188"/>
                    <a:gd name="T57" fmla="*/ 17 h 214"/>
                    <a:gd name="T58" fmla="*/ 32 w 188"/>
                    <a:gd name="T59" fmla="*/ 16 h 214"/>
                    <a:gd name="T60" fmla="*/ 44 w 188"/>
                    <a:gd name="T61" fmla="*/ 14 h 214"/>
                    <a:gd name="T62" fmla="*/ 72 w 188"/>
                    <a:gd name="T63" fmla="*/ 14 h 214"/>
                    <a:gd name="T64" fmla="*/ 84 w 188"/>
                    <a:gd name="T65" fmla="*/ 13 h 214"/>
                    <a:gd name="T66" fmla="*/ 103 w 188"/>
                    <a:gd name="T67" fmla="*/ 10 h 214"/>
                    <a:gd name="T68" fmla="*/ 109 w 188"/>
                    <a:gd name="T69" fmla="*/ 11 h 214"/>
                    <a:gd name="T70" fmla="*/ 121 w 188"/>
                    <a:gd name="T71" fmla="*/ 9 h 214"/>
                    <a:gd name="T72" fmla="*/ 139 w 188"/>
                    <a:gd name="T73" fmla="*/ 7 h 214"/>
                    <a:gd name="T74" fmla="*/ 143 w 188"/>
                    <a:gd name="T75" fmla="*/ 5 h 214"/>
                    <a:gd name="T76" fmla="*/ 137 w 188"/>
                    <a:gd name="T77" fmla="*/ 5 h 214"/>
                    <a:gd name="T78" fmla="*/ 141 w 188"/>
                    <a:gd name="T79" fmla="*/ 4 h 214"/>
                    <a:gd name="T80" fmla="*/ 147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3 w 812"/>
                    <a:gd name="T1" fmla="*/ 2 h 564"/>
                    <a:gd name="T2" fmla="*/ 789 w 812"/>
                    <a:gd name="T3" fmla="*/ 9 h 564"/>
                    <a:gd name="T4" fmla="*/ 759 w 812"/>
                    <a:gd name="T5" fmla="*/ 13 h 564"/>
                    <a:gd name="T6" fmla="*/ 733 w 812"/>
                    <a:gd name="T7" fmla="*/ 16 h 564"/>
                    <a:gd name="T8" fmla="*/ 645 w 812"/>
                    <a:gd name="T9" fmla="*/ 20 h 564"/>
                    <a:gd name="T10" fmla="*/ 643 w 812"/>
                    <a:gd name="T11" fmla="*/ 24 h 564"/>
                    <a:gd name="T12" fmla="*/ 615 w 812"/>
                    <a:gd name="T13" fmla="*/ 26 h 564"/>
                    <a:gd name="T14" fmla="*/ 631 w 812"/>
                    <a:gd name="T15" fmla="*/ 20 h 564"/>
                    <a:gd name="T16" fmla="*/ 587 w 812"/>
                    <a:gd name="T17" fmla="*/ 21 h 564"/>
                    <a:gd name="T18" fmla="*/ 567 w 812"/>
                    <a:gd name="T19" fmla="*/ 24 h 564"/>
                    <a:gd name="T20" fmla="*/ 607 w 812"/>
                    <a:gd name="T21" fmla="*/ 32 h 564"/>
                    <a:gd name="T22" fmla="*/ 605 w 812"/>
                    <a:gd name="T23" fmla="*/ 41 h 564"/>
                    <a:gd name="T24" fmla="*/ 553 w 812"/>
                    <a:gd name="T25" fmla="*/ 46 h 564"/>
                    <a:gd name="T26" fmla="*/ 533 w 812"/>
                    <a:gd name="T27" fmla="*/ 43 h 564"/>
                    <a:gd name="T28" fmla="*/ 493 w 812"/>
                    <a:gd name="T29" fmla="*/ 39 h 564"/>
                    <a:gd name="T30" fmla="*/ 473 w 812"/>
                    <a:gd name="T31" fmla="*/ 39 h 564"/>
                    <a:gd name="T32" fmla="*/ 461 w 812"/>
                    <a:gd name="T33" fmla="*/ 44 h 564"/>
                    <a:gd name="T34" fmla="*/ 511 w 812"/>
                    <a:gd name="T35" fmla="*/ 52 h 564"/>
                    <a:gd name="T36" fmla="*/ 521 w 812"/>
                    <a:gd name="T37" fmla="*/ 58 h 564"/>
                    <a:gd name="T38" fmla="*/ 537 w 812"/>
                    <a:gd name="T39" fmla="*/ 62 h 564"/>
                    <a:gd name="T40" fmla="*/ 503 w 812"/>
                    <a:gd name="T41" fmla="*/ 61 h 564"/>
                    <a:gd name="T42" fmla="*/ 481 w 812"/>
                    <a:gd name="T43" fmla="*/ 57 h 564"/>
                    <a:gd name="T44" fmla="*/ 433 w 812"/>
                    <a:gd name="T45" fmla="*/ 47 h 564"/>
                    <a:gd name="T46" fmla="*/ 437 w 812"/>
                    <a:gd name="T47" fmla="*/ 34 h 564"/>
                    <a:gd name="T48" fmla="*/ 433 w 812"/>
                    <a:gd name="T49" fmla="*/ 29 h 564"/>
                    <a:gd name="T50" fmla="*/ 423 w 812"/>
                    <a:gd name="T51" fmla="*/ 32 h 564"/>
                    <a:gd name="T52" fmla="*/ 386 w 812"/>
                    <a:gd name="T53" fmla="*/ 29 h 564"/>
                    <a:gd name="T54" fmla="*/ 360 w 812"/>
                    <a:gd name="T55" fmla="*/ 19 h 564"/>
                    <a:gd name="T56" fmla="*/ 330 w 812"/>
                    <a:gd name="T57" fmla="*/ 19 h 564"/>
                    <a:gd name="T58" fmla="*/ 288 w 812"/>
                    <a:gd name="T59" fmla="*/ 20 h 564"/>
                    <a:gd name="T60" fmla="*/ 242 w 812"/>
                    <a:gd name="T61" fmla="*/ 26 h 564"/>
                    <a:gd name="T62" fmla="*/ 196 w 812"/>
                    <a:gd name="T63" fmla="*/ 29 h 564"/>
                    <a:gd name="T64" fmla="*/ 184 w 812"/>
                    <a:gd name="T65" fmla="*/ 31 h 564"/>
                    <a:gd name="T66" fmla="*/ 160 w 812"/>
                    <a:gd name="T67" fmla="*/ 36 h 564"/>
                    <a:gd name="T68" fmla="*/ 152 w 812"/>
                    <a:gd name="T69" fmla="*/ 39 h 564"/>
                    <a:gd name="T70" fmla="*/ 128 w 812"/>
                    <a:gd name="T71" fmla="*/ 45 h 564"/>
                    <a:gd name="T72" fmla="*/ 94 w 812"/>
                    <a:gd name="T73" fmla="*/ 43 h 564"/>
                    <a:gd name="T74" fmla="*/ 66 w 812"/>
                    <a:gd name="T75" fmla="*/ 29 h 564"/>
                    <a:gd name="T76" fmla="*/ 72 w 812"/>
                    <a:gd name="T77" fmla="*/ 17 h 564"/>
                    <a:gd name="T78" fmla="*/ 44 w 812"/>
                    <a:gd name="T79" fmla="*/ 20 h 564"/>
                    <a:gd name="T80" fmla="*/ 20 w 812"/>
                    <a:gd name="T81" fmla="*/ 16 h 564"/>
                    <a:gd name="T82" fmla="*/ 24 w 812"/>
                    <a:gd name="T83" fmla="*/ 16 h 564"/>
                    <a:gd name="T84" fmla="*/ 0 w 812"/>
                    <a:gd name="T85" fmla="*/ 11 h 564"/>
                    <a:gd name="T86" fmla="*/ 809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8 w 43"/>
                    <a:gd name="T3" fmla="*/ 3 h 85"/>
                    <a:gd name="T4" fmla="*/ 61 w 43"/>
                    <a:gd name="T5" fmla="*/ 5 h 85"/>
                    <a:gd name="T6" fmla="*/ 30 w 43"/>
                    <a:gd name="T7" fmla="*/ 11 h 85"/>
                    <a:gd name="T8" fmla="*/ 1 w 43"/>
                    <a:gd name="T9" fmla="*/ 9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8 w 44"/>
                    <a:gd name="T3" fmla="*/ 2 h 74"/>
                    <a:gd name="T4" fmla="*/ 27 w 44"/>
                    <a:gd name="T5" fmla="*/ 2 h 74"/>
                    <a:gd name="T6" fmla="*/ 25 w 44"/>
                    <a:gd name="T7" fmla="*/ 2 h 74"/>
                    <a:gd name="T8" fmla="*/ 11 w 44"/>
                    <a:gd name="T9" fmla="*/ 6 h 74"/>
                    <a:gd name="T10" fmla="*/ 7 w 44"/>
                    <a:gd name="T11" fmla="*/ 5 h 74"/>
                    <a:gd name="T12" fmla="*/ 3 w 44"/>
                    <a:gd name="T13" fmla="*/ 3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38164 w 682"/>
                    <a:gd name="T1" fmla="*/ 59508 h 557"/>
                    <a:gd name="T2" fmla="*/ 38545 w 682"/>
                    <a:gd name="T3" fmla="*/ 57870 h 557"/>
                    <a:gd name="T4" fmla="*/ 39676 w 682"/>
                    <a:gd name="T5" fmla="*/ 52991 h 557"/>
                    <a:gd name="T6" fmla="*/ 24540 w 682"/>
                    <a:gd name="T7" fmla="*/ 36767 h 557"/>
                    <a:gd name="T8" fmla="*/ 22387 w 682"/>
                    <a:gd name="T9" fmla="*/ 44379 h 557"/>
                    <a:gd name="T10" fmla="*/ 24047 w 682"/>
                    <a:gd name="T11" fmla="*/ 71287 h 557"/>
                    <a:gd name="T12" fmla="*/ 22387 w 682"/>
                    <a:gd name="T13" fmla="*/ 63377 h 557"/>
                    <a:gd name="T14" fmla="*/ 19212 w 682"/>
                    <a:gd name="T15" fmla="*/ 56371 h 557"/>
                    <a:gd name="T16" fmla="*/ 19452 w 682"/>
                    <a:gd name="T17" fmla="*/ 52991 h 557"/>
                    <a:gd name="T18" fmla="*/ 19633 w 682"/>
                    <a:gd name="T19" fmla="*/ 50592 h 557"/>
                    <a:gd name="T20" fmla="*/ 17451 w 682"/>
                    <a:gd name="T21" fmla="*/ 48114 h 557"/>
                    <a:gd name="T22" fmla="*/ 15401 w 682"/>
                    <a:gd name="T23" fmla="*/ 44379 h 557"/>
                    <a:gd name="T24" fmla="*/ 11726 w 682"/>
                    <a:gd name="T25" fmla="*/ 45365 h 557"/>
                    <a:gd name="T26" fmla="*/ 10038 w 682"/>
                    <a:gd name="T27" fmla="*/ 46820 h 557"/>
                    <a:gd name="T28" fmla="*/ 6187 w 682"/>
                    <a:gd name="T29" fmla="*/ 46820 h 557"/>
                    <a:gd name="T30" fmla="*/ 1761 w 682"/>
                    <a:gd name="T31" fmla="*/ 40023 h 557"/>
                    <a:gd name="T32" fmla="*/ 866 w 682"/>
                    <a:gd name="T33" fmla="*/ 37910 h 557"/>
                    <a:gd name="T34" fmla="*/ 0 w 682"/>
                    <a:gd name="T35" fmla="*/ 33800 h 557"/>
                    <a:gd name="T36" fmla="*/ 1918 w 682"/>
                    <a:gd name="T37" fmla="*/ 27344 h 557"/>
                    <a:gd name="T38" fmla="*/ 2554 w 682"/>
                    <a:gd name="T39" fmla="*/ 23191 h 557"/>
                    <a:gd name="T40" fmla="*/ 4050 w 682"/>
                    <a:gd name="T41" fmla="*/ 18287 h 557"/>
                    <a:gd name="T42" fmla="*/ 6459 w 682"/>
                    <a:gd name="T43" fmla="*/ 14842 h 557"/>
                    <a:gd name="T44" fmla="*/ 13292 w 682"/>
                    <a:gd name="T45" fmla="*/ 8602 h 557"/>
                    <a:gd name="T46" fmla="*/ 17451 w 682"/>
                    <a:gd name="T47" fmla="*/ 3868 h 557"/>
                    <a:gd name="T48" fmla="*/ 20458 w 682"/>
                    <a:gd name="T49" fmla="*/ 740 h 557"/>
                    <a:gd name="T50" fmla="*/ 28805 w 682"/>
                    <a:gd name="T51" fmla="*/ 274 h 557"/>
                    <a:gd name="T52" fmla="*/ 31556 w 682"/>
                    <a:gd name="T53" fmla="*/ 0 h 557"/>
                    <a:gd name="T54" fmla="*/ 30447 w 682"/>
                    <a:gd name="T55" fmla="*/ 4327 h 557"/>
                    <a:gd name="T56" fmla="*/ 35140 w 682"/>
                    <a:gd name="T57" fmla="*/ 10820 h 557"/>
                    <a:gd name="T58" fmla="*/ 39447 w 682"/>
                    <a:gd name="T59" fmla="*/ 9493 h 557"/>
                    <a:gd name="T60" fmla="*/ 41957 w 682"/>
                    <a:gd name="T61" fmla="*/ 10459 h 557"/>
                    <a:gd name="T62" fmla="*/ 44328 w 682"/>
                    <a:gd name="T63" fmla="*/ 12458 h 557"/>
                    <a:gd name="T64" fmla="*/ 45398 w 682"/>
                    <a:gd name="T65" fmla="*/ 24110 h 557"/>
                    <a:gd name="T66" fmla="*/ 45398 w 682"/>
                    <a:gd name="T67" fmla="*/ 30789 h 557"/>
                    <a:gd name="T68" fmla="*/ 47489 w 682"/>
                    <a:gd name="T69" fmla="*/ 36305 h 557"/>
                    <a:gd name="T70" fmla="*/ 51202 w 682"/>
                    <a:gd name="T71" fmla="*/ 38474 h 557"/>
                    <a:gd name="T72" fmla="*/ 53927 w 682"/>
                    <a:gd name="T73" fmla="*/ 37910 h 557"/>
                    <a:gd name="T74" fmla="*/ 52658 w 682"/>
                    <a:gd name="T75" fmla="*/ 43636 h 557"/>
                    <a:gd name="T76" fmla="*/ 47489 w 682"/>
                    <a:gd name="T77" fmla="*/ 52245 h 557"/>
                    <a:gd name="T78" fmla="*/ 43486 w 682"/>
                    <a:gd name="T79" fmla="*/ 62226 h 557"/>
                    <a:gd name="T80" fmla="*/ 44111 w 682"/>
                    <a:gd name="T81" fmla="*/ 65179 h 557"/>
                    <a:gd name="T82" fmla="*/ 34494 w 682"/>
                    <a:gd name="T83" fmla="*/ 71287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9006 w 257"/>
                    <a:gd name="T1" fmla="*/ 44951 h 347"/>
                    <a:gd name="T2" fmla="*/ 18211 w 257"/>
                    <a:gd name="T3" fmla="*/ 38973 h 347"/>
                    <a:gd name="T4" fmla="*/ 17001 w 257"/>
                    <a:gd name="T5" fmla="*/ 37314 h 347"/>
                    <a:gd name="T6" fmla="*/ 16870 w 257"/>
                    <a:gd name="T7" fmla="*/ 34932 h 347"/>
                    <a:gd name="T8" fmla="*/ 16367 w 257"/>
                    <a:gd name="T9" fmla="*/ 32912 h 347"/>
                    <a:gd name="T10" fmla="*/ 16367 w 257"/>
                    <a:gd name="T11" fmla="*/ 29650 h 347"/>
                    <a:gd name="T12" fmla="*/ 16225 w 257"/>
                    <a:gd name="T13" fmla="*/ 27713 h 347"/>
                    <a:gd name="T14" fmla="*/ 17837 w 257"/>
                    <a:gd name="T15" fmla="*/ 26174 h 347"/>
                    <a:gd name="T16" fmla="*/ 20112 w 257"/>
                    <a:gd name="T17" fmla="*/ 25593 h 347"/>
                    <a:gd name="T18" fmla="*/ 20112 w 257"/>
                    <a:gd name="T19" fmla="*/ 17677 h 347"/>
                    <a:gd name="T20" fmla="*/ 4218 w 257"/>
                    <a:gd name="T21" fmla="*/ 12434 h 347"/>
                    <a:gd name="T22" fmla="*/ 2531 w 257"/>
                    <a:gd name="T23" fmla="*/ 12719 h 347"/>
                    <a:gd name="T24" fmla="*/ 1284 w 257"/>
                    <a:gd name="T25" fmla="*/ 13225 h 347"/>
                    <a:gd name="T26" fmla="*/ 0 w 257"/>
                    <a:gd name="T27" fmla="*/ 19350 h 347"/>
                    <a:gd name="T28" fmla="*/ 7254 w 257"/>
                    <a:gd name="T29" fmla="*/ 44817 h 347"/>
                    <a:gd name="T30" fmla="*/ 19006 w 257"/>
                    <a:gd name="T31" fmla="*/ 44951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3 w 57"/>
                    <a:gd name="T3" fmla="*/ 2 h 30"/>
                    <a:gd name="T4" fmla="*/ 47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2 w 693"/>
                    <a:gd name="T1" fmla="*/ 50 h 696"/>
                    <a:gd name="T2" fmla="*/ 382 w 693"/>
                    <a:gd name="T3" fmla="*/ 49 h 696"/>
                    <a:gd name="T4" fmla="*/ 314 w 693"/>
                    <a:gd name="T5" fmla="*/ 46 h 696"/>
                    <a:gd name="T6" fmla="*/ 254 w 693"/>
                    <a:gd name="T7" fmla="*/ 43 h 696"/>
                    <a:gd name="T8" fmla="*/ 226 w 693"/>
                    <a:gd name="T9" fmla="*/ 46 h 696"/>
                    <a:gd name="T10" fmla="*/ 250 w 693"/>
                    <a:gd name="T11" fmla="*/ 47 h 696"/>
                    <a:gd name="T12" fmla="*/ 282 w 693"/>
                    <a:gd name="T13" fmla="*/ 51 h 696"/>
                    <a:gd name="T14" fmla="*/ 310 w 693"/>
                    <a:gd name="T15" fmla="*/ 52 h 696"/>
                    <a:gd name="T16" fmla="*/ 322 w 693"/>
                    <a:gd name="T17" fmla="*/ 58 h 696"/>
                    <a:gd name="T18" fmla="*/ 302 w 693"/>
                    <a:gd name="T19" fmla="*/ 60 h 696"/>
                    <a:gd name="T20" fmla="*/ 250 w 693"/>
                    <a:gd name="T21" fmla="*/ 68 h 696"/>
                    <a:gd name="T22" fmla="*/ 214 w 693"/>
                    <a:gd name="T23" fmla="*/ 68 h 696"/>
                    <a:gd name="T24" fmla="*/ 97 w 693"/>
                    <a:gd name="T25" fmla="*/ 76 h 696"/>
                    <a:gd name="T26" fmla="*/ 77 w 693"/>
                    <a:gd name="T27" fmla="*/ 68 h 696"/>
                    <a:gd name="T28" fmla="*/ 45 w 693"/>
                    <a:gd name="T29" fmla="*/ 57 h 696"/>
                    <a:gd name="T30" fmla="*/ 33 w 693"/>
                    <a:gd name="T31" fmla="*/ 49 h 696"/>
                    <a:gd name="T32" fmla="*/ 53 w 693"/>
                    <a:gd name="T33" fmla="*/ 38 h 696"/>
                    <a:gd name="T34" fmla="*/ 17 w 693"/>
                    <a:gd name="T35" fmla="*/ 43 h 696"/>
                    <a:gd name="T36" fmla="*/ 81 w 693"/>
                    <a:gd name="T37" fmla="*/ 31 h 696"/>
                    <a:gd name="T38" fmla="*/ 113 w 693"/>
                    <a:gd name="T39" fmla="*/ 23 h 696"/>
                    <a:gd name="T40" fmla="*/ 37 w 693"/>
                    <a:gd name="T41" fmla="*/ 23 h 696"/>
                    <a:gd name="T42" fmla="*/ 1 w 693"/>
                    <a:gd name="T43" fmla="*/ 20 h 696"/>
                    <a:gd name="T44" fmla="*/ 25 w 693"/>
                    <a:gd name="T45" fmla="*/ 16 h 696"/>
                    <a:gd name="T46" fmla="*/ 97 w 693"/>
                    <a:gd name="T47" fmla="*/ 13 h 696"/>
                    <a:gd name="T48" fmla="*/ 210 w 693"/>
                    <a:gd name="T49" fmla="*/ 13 h 696"/>
                    <a:gd name="T50" fmla="*/ 218 w 693"/>
                    <a:gd name="T51" fmla="*/ 7 h 696"/>
                    <a:gd name="T52" fmla="*/ 250 w 693"/>
                    <a:gd name="T53" fmla="*/ 0 h 696"/>
                    <a:gd name="T54" fmla="*/ 346 w 693"/>
                    <a:gd name="T55" fmla="*/ 5 h 696"/>
                    <a:gd name="T56" fmla="*/ 318 w 693"/>
                    <a:gd name="T57" fmla="*/ 9 h 696"/>
                    <a:gd name="T58" fmla="*/ 290 w 693"/>
                    <a:gd name="T59" fmla="*/ 20 h 696"/>
                    <a:gd name="T60" fmla="*/ 350 w 693"/>
                    <a:gd name="T61" fmla="*/ 20 h 696"/>
                    <a:gd name="T62" fmla="*/ 362 w 693"/>
                    <a:gd name="T63" fmla="*/ 15 h 696"/>
                    <a:gd name="T64" fmla="*/ 406 w 693"/>
                    <a:gd name="T65" fmla="*/ 11 h 696"/>
                    <a:gd name="T66" fmla="*/ 486 w 693"/>
                    <a:gd name="T67" fmla="*/ 9 h 696"/>
                    <a:gd name="T68" fmla="*/ 513 w 693"/>
                    <a:gd name="T69" fmla="*/ 6 h 696"/>
                    <a:gd name="T70" fmla="*/ 519 w 693"/>
                    <a:gd name="T71" fmla="*/ 50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65653 w 931"/>
                    <a:gd name="T1" fmla="*/ 0 h 149"/>
                    <a:gd name="T2" fmla="*/ 11401 w 931"/>
                    <a:gd name="T3" fmla="*/ 3779 h 149"/>
                    <a:gd name="T4" fmla="*/ 7210 w 931"/>
                    <a:gd name="T5" fmla="*/ 5422 h 149"/>
                    <a:gd name="T6" fmla="*/ 4926 w 931"/>
                    <a:gd name="T7" fmla="*/ 5422 h 149"/>
                    <a:gd name="T8" fmla="*/ 1763 w 931"/>
                    <a:gd name="T9" fmla="*/ 10052 h 149"/>
                    <a:gd name="T10" fmla="*/ 0 w 931"/>
                    <a:gd name="T11" fmla="*/ 13654 h 149"/>
                    <a:gd name="T12" fmla="*/ 4701 w 931"/>
                    <a:gd name="T13" fmla="*/ 15011 h 149"/>
                    <a:gd name="T14" fmla="*/ 7701 w 931"/>
                    <a:gd name="T15" fmla="*/ 12464 h 149"/>
                    <a:gd name="T16" fmla="*/ 8615 w 931"/>
                    <a:gd name="T17" fmla="*/ 10980 h 149"/>
                    <a:gd name="T18" fmla="*/ 13320 w 931"/>
                    <a:gd name="T19" fmla="*/ 6772 h 149"/>
                    <a:gd name="T20" fmla="*/ 17114 w 931"/>
                    <a:gd name="T21" fmla="*/ 6012 h 149"/>
                    <a:gd name="T22" fmla="*/ 18896 w 931"/>
                    <a:gd name="T23" fmla="*/ 12199 h 149"/>
                    <a:gd name="T24" fmla="*/ 14975 w 931"/>
                    <a:gd name="T25" fmla="*/ 14266 h 149"/>
                    <a:gd name="T26" fmla="*/ 18375 w 931"/>
                    <a:gd name="T27" fmla="*/ 14753 h 149"/>
                    <a:gd name="T28" fmla="*/ 19898 w 931"/>
                    <a:gd name="T29" fmla="*/ 11715 h 149"/>
                    <a:gd name="T30" fmla="*/ 21186 w 931"/>
                    <a:gd name="T31" fmla="*/ 11978 h 149"/>
                    <a:gd name="T32" fmla="*/ 20139 w 931"/>
                    <a:gd name="T33" fmla="*/ 7052 h 149"/>
                    <a:gd name="T34" fmla="*/ 21186 w 931"/>
                    <a:gd name="T35" fmla="*/ 5772 h 149"/>
                    <a:gd name="T36" fmla="*/ 22023 w 931"/>
                    <a:gd name="T37" fmla="*/ 11468 h 149"/>
                    <a:gd name="T38" fmla="*/ 21186 w 931"/>
                    <a:gd name="T39" fmla="*/ 14753 h 149"/>
                    <a:gd name="T40" fmla="*/ 23608 w 931"/>
                    <a:gd name="T41" fmla="*/ 16934 h 149"/>
                    <a:gd name="T42" fmla="*/ 23790 w 931"/>
                    <a:gd name="T43" fmla="*/ 11978 h 149"/>
                    <a:gd name="T44" fmla="*/ 26365 w 931"/>
                    <a:gd name="T45" fmla="*/ 13402 h 149"/>
                    <a:gd name="T46" fmla="*/ 30415 w 931"/>
                    <a:gd name="T47" fmla="*/ 9562 h 149"/>
                    <a:gd name="T48" fmla="*/ 32573 w 931"/>
                    <a:gd name="T49" fmla="*/ 6499 h 149"/>
                    <a:gd name="T50" fmla="*/ 34992 w 931"/>
                    <a:gd name="T51" fmla="*/ 7259 h 149"/>
                    <a:gd name="T52" fmla="*/ 36221 w 931"/>
                    <a:gd name="T53" fmla="*/ 6499 h 149"/>
                    <a:gd name="T54" fmla="*/ 34324 w 931"/>
                    <a:gd name="T55" fmla="*/ 5772 h 149"/>
                    <a:gd name="T56" fmla="*/ 37761 w 931"/>
                    <a:gd name="T57" fmla="*/ 4529 h 149"/>
                    <a:gd name="T58" fmla="*/ 43304 w 931"/>
                    <a:gd name="T59" fmla="*/ 7052 h 149"/>
                    <a:gd name="T60" fmla="*/ 46261 w 931"/>
                    <a:gd name="T61" fmla="*/ 5422 h 149"/>
                    <a:gd name="T62" fmla="*/ 46463 w 931"/>
                    <a:gd name="T63" fmla="*/ 8234 h 149"/>
                    <a:gd name="T64" fmla="*/ 45218 w 931"/>
                    <a:gd name="T65" fmla="*/ 13145 h 149"/>
                    <a:gd name="T66" fmla="*/ 48674 w 931"/>
                    <a:gd name="T67" fmla="*/ 11468 h 149"/>
                    <a:gd name="T68" fmla="*/ 49674 w 931"/>
                    <a:gd name="T69" fmla="*/ 10485 h 149"/>
                    <a:gd name="T70" fmla="*/ 51607 w 931"/>
                    <a:gd name="T71" fmla="*/ 7935 h 149"/>
                    <a:gd name="T72" fmla="*/ 63211 w 931"/>
                    <a:gd name="T73" fmla="*/ 10980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4 h 30"/>
                    <a:gd name="T2" fmla="*/ 20 w 31"/>
                    <a:gd name="T3" fmla="*/ 0 h 30"/>
                    <a:gd name="T4" fmla="*/ 15 w 31"/>
                    <a:gd name="T5" fmla="*/ 3 h 30"/>
                    <a:gd name="T6" fmla="*/ 3 w 31"/>
                    <a:gd name="T7" fmla="*/ 4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5 h 32"/>
                    <a:gd name="T2" fmla="*/ 33 w 44"/>
                    <a:gd name="T3" fmla="*/ 0 h 32"/>
                    <a:gd name="T4" fmla="*/ 49 w 44"/>
                    <a:gd name="T5" fmla="*/ 3 h 32"/>
                    <a:gd name="T6" fmla="*/ 6 w 44"/>
                    <a:gd name="T7" fmla="*/ 5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61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B756-0B94-4385-B084-15358D326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554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1C57C-0BDF-4EFC-A486-ECB1360F2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543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0985A-AB52-4B23-AA46-4EEC2D11E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481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1486D-31DA-4DD0-B651-131688A10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0103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FE16A-9381-484C-885C-ACDFC42D6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317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1A754-8F12-449C-BFDC-448E83548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482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15F3C-1703-460F-A3D1-136F8D7F2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96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EC78C-E431-4A56-87E3-349408F75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356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37B5-033D-4283-AC2A-5C98CAA52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493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1975A-6A80-46ED-87B6-B20D30F9F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2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639E-5AC3-4E24-A1AD-BE5807C5E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101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F2832-5D28-4754-9F99-3A0875BAF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902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C0EA-4B0D-4F2A-862C-68A45E4B5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33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1904D-F419-4AE1-A513-2E54BEE63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451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00FC8481-BA97-46AA-B3A8-D7231E43A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2 h 281"/>
                      <a:gd name="T2" fmla="*/ 1 w 471"/>
                      <a:gd name="T3" fmla="*/ 2 h 281"/>
                      <a:gd name="T4" fmla="*/ 1 w 471"/>
                      <a:gd name="T5" fmla="*/ 2 h 281"/>
                      <a:gd name="T6" fmla="*/ 1 w 471"/>
                      <a:gd name="T7" fmla="*/ 2 h 281"/>
                      <a:gd name="T8" fmla="*/ 1 w 471"/>
                      <a:gd name="T9" fmla="*/ 2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2 w 471"/>
                      <a:gd name="T57" fmla="*/ 1 h 281"/>
                      <a:gd name="T58" fmla="*/ 2 w 471"/>
                      <a:gd name="T59" fmla="*/ 1 h 281"/>
                      <a:gd name="T60" fmla="*/ 2 w 471"/>
                      <a:gd name="T61" fmla="*/ 1 h 281"/>
                      <a:gd name="T62" fmla="*/ 2 w 471"/>
                      <a:gd name="T63" fmla="*/ 1 h 281"/>
                      <a:gd name="T64" fmla="*/ 2 w 471"/>
                      <a:gd name="T65" fmla="*/ 1 h 281"/>
                      <a:gd name="T66" fmla="*/ 2 w 471"/>
                      <a:gd name="T67" fmla="*/ 1 h 281"/>
                      <a:gd name="T68" fmla="*/ 2 w 471"/>
                      <a:gd name="T69" fmla="*/ 1 h 281"/>
                      <a:gd name="T70" fmla="*/ 2 w 471"/>
                      <a:gd name="T71" fmla="*/ 1 h 281"/>
                      <a:gd name="T72" fmla="*/ 2 w 471"/>
                      <a:gd name="T73" fmla="*/ 1 h 281"/>
                      <a:gd name="T74" fmla="*/ 3 w 471"/>
                      <a:gd name="T75" fmla="*/ 1 h 281"/>
                      <a:gd name="T76" fmla="*/ 3 w 471"/>
                      <a:gd name="T77" fmla="*/ 1 h 281"/>
                      <a:gd name="T78" fmla="*/ 2 w 471"/>
                      <a:gd name="T79" fmla="*/ 1 h 281"/>
                      <a:gd name="T80" fmla="*/ 3 w 471"/>
                      <a:gd name="T81" fmla="*/ 1 h 281"/>
                      <a:gd name="T82" fmla="*/ 3 w 471"/>
                      <a:gd name="T83" fmla="*/ 1 h 281"/>
                      <a:gd name="T84" fmla="*/ 3 w 471"/>
                      <a:gd name="T85" fmla="*/ 1 h 281"/>
                      <a:gd name="T86" fmla="*/ 3 w 471"/>
                      <a:gd name="T87" fmla="*/ 1 h 281"/>
                      <a:gd name="T88" fmla="*/ 3 w 471"/>
                      <a:gd name="T89" fmla="*/ 1 h 281"/>
                      <a:gd name="T90" fmla="*/ 3 w 471"/>
                      <a:gd name="T91" fmla="*/ 1 h 281"/>
                      <a:gd name="T92" fmla="*/ 3 w 471"/>
                      <a:gd name="T93" fmla="*/ 1 h 281"/>
                      <a:gd name="T94" fmla="*/ 3 w 471"/>
                      <a:gd name="T95" fmla="*/ 1 h 281"/>
                      <a:gd name="T96" fmla="*/ 3 w 471"/>
                      <a:gd name="T97" fmla="*/ 1 h 281"/>
                      <a:gd name="T98" fmla="*/ 3 w 471"/>
                      <a:gd name="T99" fmla="*/ 1 h 281"/>
                      <a:gd name="T100" fmla="*/ 3 w 471"/>
                      <a:gd name="T101" fmla="*/ 1 h 281"/>
                      <a:gd name="T102" fmla="*/ 3 w 471"/>
                      <a:gd name="T103" fmla="*/ 2 h 281"/>
                      <a:gd name="T104" fmla="*/ 3 w 471"/>
                      <a:gd name="T105" fmla="*/ 2 h 281"/>
                      <a:gd name="T106" fmla="*/ 3 w 471"/>
                      <a:gd name="T107" fmla="*/ 2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 w 323"/>
                      <a:gd name="T1" fmla="*/ 1 h 64"/>
                      <a:gd name="T2" fmla="*/ 2 w 323"/>
                      <a:gd name="T3" fmla="*/ 1 h 64"/>
                      <a:gd name="T4" fmla="*/ 2 w 323"/>
                      <a:gd name="T5" fmla="*/ 0 h 64"/>
                      <a:gd name="T6" fmla="*/ 2 w 323"/>
                      <a:gd name="T7" fmla="*/ 0 h 64"/>
                      <a:gd name="T8" fmla="*/ 2 w 323"/>
                      <a:gd name="T9" fmla="*/ 1 h 64"/>
                      <a:gd name="T10" fmla="*/ 2 w 323"/>
                      <a:gd name="T11" fmla="*/ 1 h 64"/>
                      <a:gd name="T12" fmla="*/ 2 w 323"/>
                      <a:gd name="T13" fmla="*/ 1 h 64"/>
                      <a:gd name="T14" fmla="*/ 2 w 323"/>
                      <a:gd name="T15" fmla="*/ 1 h 64"/>
                      <a:gd name="T16" fmla="*/ 2 w 323"/>
                      <a:gd name="T17" fmla="*/ 1 h 64"/>
                      <a:gd name="T18" fmla="*/ 2 w 323"/>
                      <a:gd name="T19" fmla="*/ 1 h 64"/>
                      <a:gd name="T20" fmla="*/ 2 w 323"/>
                      <a:gd name="T21" fmla="*/ 1 h 64"/>
                      <a:gd name="T22" fmla="*/ 2 w 323"/>
                      <a:gd name="T23" fmla="*/ 1 h 64"/>
                      <a:gd name="T24" fmla="*/ 2 w 323"/>
                      <a:gd name="T25" fmla="*/ 1 h 64"/>
                      <a:gd name="T26" fmla="*/ 1 w 323"/>
                      <a:gd name="T27" fmla="*/ 1 h 64"/>
                      <a:gd name="T28" fmla="*/ 2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2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2 w 300"/>
                      <a:gd name="T5" fmla="*/ 0 h 31"/>
                      <a:gd name="T6" fmla="*/ 2 w 300"/>
                      <a:gd name="T7" fmla="*/ 1 h 31"/>
                      <a:gd name="T8" fmla="*/ 2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_____Microsoft_Office_Excel_97-20031.xls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025" y="2008188"/>
            <a:ext cx="8166100" cy="2625725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b="1" i="0" dirty="0" smtClean="0">
                <a:solidFill>
                  <a:schemeClr val="tx1"/>
                </a:solidFill>
              </a:rPr>
              <a:t>Гражданский бюджет районного бюджета  </a:t>
            </a:r>
            <a:r>
              <a:rPr lang="ru-RU" b="1" i="0" dirty="0" err="1" smtClean="0">
                <a:solidFill>
                  <a:schemeClr val="tx1"/>
                </a:solidFill>
              </a:rPr>
              <a:t>Коксуского</a:t>
            </a:r>
            <a:r>
              <a:rPr lang="ru-RU" b="1" i="0" dirty="0" smtClean="0">
                <a:solidFill>
                  <a:schemeClr val="tx1"/>
                </a:solidFill>
              </a:rPr>
              <a:t> района                          на</a:t>
            </a:r>
            <a:r>
              <a:rPr lang="en-US" b="1" i="0" dirty="0" smtClean="0">
                <a:solidFill>
                  <a:schemeClr val="tx1"/>
                </a:solidFill>
              </a:rPr>
              <a:t> </a:t>
            </a:r>
            <a:r>
              <a:rPr lang="kk-KZ" b="1" i="0" dirty="0" smtClean="0">
                <a:solidFill>
                  <a:schemeClr val="tx1"/>
                </a:solidFill>
              </a:rPr>
              <a:t>2019-2021</a:t>
            </a:r>
            <a:r>
              <a:rPr lang="ru-RU" b="1" i="0" dirty="0" smtClean="0">
                <a:solidFill>
                  <a:schemeClr val="tx1"/>
                </a:solidFill>
              </a:rPr>
              <a:t> </a:t>
            </a:r>
            <a:r>
              <a:rPr lang="ru-RU" b="1" i="0" dirty="0" smtClean="0">
                <a:solidFill>
                  <a:schemeClr val="tx1"/>
                </a:solidFill>
              </a:rPr>
              <a:t>годы 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575" y="6092825"/>
            <a:ext cx="316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с. Балпык би </a:t>
            </a:r>
            <a:r>
              <a:rPr lang="kk-KZ" sz="2400" b="1" dirty="0" smtClean="0">
                <a:latin typeface="Times New Roman" panose="02020603050405020304" pitchFamily="18" charset="0"/>
              </a:rPr>
              <a:t>2019 </a:t>
            </a:r>
            <a:r>
              <a:rPr lang="kk-KZ" sz="2400" b="1" dirty="0">
                <a:latin typeface="Times New Roman" panose="02020603050405020304" pitchFamily="18" charset="0"/>
              </a:rPr>
              <a:t>г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 txBox="1">
            <a:spLocks noChangeArrowheads="1"/>
          </p:cNvSpPr>
          <p:nvPr/>
        </p:nvSpPr>
        <p:spPr bwMode="auto">
          <a:xfrm>
            <a:off x="874713" y="2409825"/>
            <a:ext cx="4038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ru-RU" sz="1400" b="1">
                <a:solidFill>
                  <a:srgbClr val="0033CC"/>
                </a:solidFill>
              </a:rPr>
              <a:t>       </a:t>
            </a:r>
            <a:endParaRPr lang="ru-RU" sz="2800">
              <a:solidFill>
                <a:srgbClr val="0033CC"/>
              </a:solidFill>
            </a:endParaRPr>
          </a:p>
        </p:txBody>
      </p:sp>
      <p:sp>
        <p:nvSpPr>
          <p:cNvPr id="23555" name="Rectangle 76"/>
          <p:cNvSpPr>
            <a:spLocks noChangeArrowheads="1"/>
          </p:cNvSpPr>
          <p:nvPr/>
        </p:nvSpPr>
        <p:spPr bwMode="auto">
          <a:xfrm>
            <a:off x="8359775" y="2708275"/>
            <a:ext cx="122237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ru-RU" sz="1400" i="1">
                <a:latin typeface="Arial" panose="020B0604020202020204" pitchFamily="34" charset="0"/>
                <a:cs typeface="Arial" panose="020B0604020202020204" pitchFamily="34" charset="0"/>
              </a:rPr>
              <a:t>млн. тенге</a:t>
            </a:r>
            <a:r>
              <a:rPr lang="ru-RU" sz="180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endParaRPr lang="ru-RU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3556" name="Group 77"/>
          <p:cNvGrpSpPr>
            <a:grpSpLocks/>
          </p:cNvGrpSpPr>
          <p:nvPr/>
        </p:nvGrpSpPr>
        <p:grpSpPr bwMode="auto">
          <a:xfrm>
            <a:off x="385763" y="1054100"/>
            <a:ext cx="2160587" cy="1511300"/>
            <a:chOff x="567" y="210"/>
            <a:chExt cx="1134" cy="797"/>
          </a:xfrm>
        </p:grpSpPr>
        <p:pic>
          <p:nvPicPr>
            <p:cNvPr id="23591" name="Picture 7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1" y="210"/>
              <a:ext cx="590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92" name="Picture 7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" y="346"/>
              <a:ext cx="54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93" name="Picture 8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" y="527"/>
              <a:ext cx="544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23557" name="Прямоугольник 11"/>
          <p:cNvSpPr>
            <a:spLocks noChangeArrowheads="1"/>
          </p:cNvSpPr>
          <p:nvPr/>
        </p:nvSpPr>
        <p:spPr bwMode="auto">
          <a:xfrm>
            <a:off x="1590675" y="195263"/>
            <a:ext cx="72612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Расходы на реализацию мероприятий в сфере</a:t>
            </a:r>
          </a:p>
          <a:p>
            <a:pPr algn="ctr" eaLnBrk="1" hangingPunct="1">
              <a:buFontTx/>
              <a:buNone/>
            </a:pP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культуры, спорта и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туризма районного бюджета </a:t>
            </a:r>
            <a:endParaRPr lang="ru-RU" sz="1800" b="1" dirty="0">
              <a:latin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5983605"/>
              </p:ext>
            </p:extLst>
          </p:nvPr>
        </p:nvGraphicFramePr>
        <p:xfrm>
          <a:off x="314325" y="3119438"/>
          <a:ext cx="9267825" cy="25417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181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995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40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23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5376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688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 </a:t>
                      </a:r>
                      <a:r>
                        <a:rPr lang="ru-RU" sz="2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  <a:endParaRPr lang="ru-RU" sz="2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2019год</a:t>
                      </a:r>
                      <a:endParaRPr lang="ru-RU" sz="2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 </a:t>
                      </a:r>
                      <a:r>
                        <a:rPr lang="ru-RU" sz="2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</a:t>
                      </a:r>
                      <a:r>
                        <a:rPr lang="ru-RU" sz="2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64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Культура</a:t>
                      </a:r>
                      <a:endParaRPr lang="ru-RU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ru-RU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  <a:endParaRPr lang="ru-RU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4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  <a:endParaRPr lang="ru-RU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4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ru-RU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364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Спорт</a:t>
                      </a:r>
                      <a:endParaRPr lang="ru-RU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</a:t>
                      </a:r>
                      <a:endParaRPr lang="ru-RU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4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</a:t>
                      </a:r>
                      <a:endParaRPr lang="ru-RU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4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  <a:endParaRPr lang="ru-RU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4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</a:t>
                      </a:r>
                      <a:endParaRPr lang="ru-RU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333500" y="303213"/>
            <a:ext cx="73453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Ремонт автомобильных </a:t>
            </a:r>
            <a:r>
              <a:rPr lang="ru-RU" sz="18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дорог по району</a:t>
            </a:r>
            <a:endParaRPr lang="ru-RU" sz="1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8959257"/>
              </p:ext>
            </p:extLst>
          </p:nvPr>
        </p:nvGraphicFramePr>
        <p:xfrm>
          <a:off x="920552" y="1125644"/>
          <a:ext cx="8353425" cy="2594459"/>
        </p:xfrm>
        <a:graphic>
          <a:graphicData uri="http://schemas.openxmlformats.org/drawingml/2006/table">
            <a:tbl>
              <a:tblPr/>
              <a:tblGrid>
                <a:gridCol w="3851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6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042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8337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33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Наименование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ед.изм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2019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год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год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2021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год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8436">
                <a:tc>
                  <a:txBody>
                    <a:bodyPr/>
                    <a:lstStyle/>
                    <a:p>
                      <a:pPr marL="0" indent="88900" algn="l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Всего: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тенге 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391,2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0" marR="68560" marT="34295" marB="34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48,7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0" marR="68560" marT="34295" marB="34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46,9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0" marR="68560" marT="34295" marB="34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3846">
                <a:tc>
                  <a:txBody>
                    <a:bodyPr/>
                    <a:lstStyle/>
                    <a:p>
                      <a:pPr marL="0" indent="88900"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за счет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местного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бюджета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тенге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391,2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0" marR="68560" marT="34295" marB="34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48,7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0" marR="68560" marT="34295" marB="34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46,9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0" marR="68560" marT="34295" marB="34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5274">
                <a:tc>
                  <a:txBody>
                    <a:bodyPr/>
                    <a:lstStyle/>
                    <a:p>
                      <a:pPr marL="0" indent="88900" algn="l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из них: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1047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Ремонт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дорог районного и городского значения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тенге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391,2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0" marR="68560" marT="34295" marB="34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48,7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0" marR="68560" marT="34295" marB="34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46,9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0" marR="68560" marT="34295" marB="34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1245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1885945"/>
              </p:ext>
            </p:extLst>
          </p:nvPr>
        </p:nvGraphicFramePr>
        <p:xfrm>
          <a:off x="272480" y="1000107"/>
          <a:ext cx="9312847" cy="3358874"/>
        </p:xfrm>
        <a:graphic>
          <a:graphicData uri="http://schemas.openxmlformats.org/drawingml/2006/table">
            <a:tbl>
              <a:tblPr/>
              <a:tblGrid>
                <a:gridCol w="3613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2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071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601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662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73173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097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проекта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Количество объектов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 том числе ввод объектов в </a:t>
                      </a:r>
                      <a:r>
                        <a:rPr kumimoji="0" lang="kk-K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2019 </a:t>
                      </a:r>
                      <a:r>
                        <a:rPr kumimoji="0" lang="kk-K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г.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2019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год (план)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 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млн. тенге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Удельный вес в бюджете(%)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68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ВСЕГО: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655,4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68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Трансферты из РБ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655,4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9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68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Местный бюджет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kk-KZ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kk-KZ" sz="900" b="1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kk-KZ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70,0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kk-KZ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10,6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68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Водоснабжение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kk-KZ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kk-KZ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kk-KZ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585,4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kk-KZ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89,3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468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Трансферты из РБ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345,3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3,6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468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Местный бюджет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174,6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kk-KZ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1,9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468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2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Жилищное строительство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170,7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1,7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468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Трансферты из РБ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81,6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kk-KZ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12,4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468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Местный бюджет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408,3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10,6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468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3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Прочие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1,7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468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Трансферты из РБ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366,4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kk-KZ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55,9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468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Местный бюджет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</a:tbl>
          </a:graphicData>
        </a:graphic>
      </p:graphicFrame>
      <p:sp>
        <p:nvSpPr>
          <p:cNvPr id="26789" name="Text Box 144"/>
          <p:cNvSpPr txBox="1">
            <a:spLocks noChangeArrowheads="1"/>
          </p:cNvSpPr>
          <p:nvPr/>
        </p:nvSpPr>
        <p:spPr bwMode="auto">
          <a:xfrm>
            <a:off x="1423988" y="311150"/>
            <a:ext cx="80660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ru-RU" sz="1800" b="1" dirty="0">
                <a:latin typeface="Arial" panose="020B0604020202020204" pitchFamily="34" charset="0"/>
              </a:rPr>
              <a:t>Информация о бюджетных инвестиционных проектах на </a:t>
            </a:r>
            <a:r>
              <a:rPr lang="ru-RU" sz="1800" b="1" dirty="0" smtClean="0">
                <a:latin typeface="Arial" panose="020B0604020202020204" pitchFamily="34" charset="0"/>
              </a:rPr>
              <a:t>2019 </a:t>
            </a:r>
            <a:r>
              <a:rPr lang="ru-RU" sz="1800" b="1" dirty="0">
                <a:latin typeface="Arial" panose="020B0604020202020204" pitchFamily="34" charset="0"/>
              </a:rPr>
              <a:t>год</a:t>
            </a:r>
          </a:p>
        </p:txBody>
      </p:sp>
      <p:sp>
        <p:nvSpPr>
          <p:cNvPr id="26790" name="Rectangle 145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kk-KZ" sz="1800" i="1">
                <a:latin typeface="Arial" panose="020B0604020202020204" pitchFamily="34" charset="0"/>
              </a:rPr>
              <a:t> </a:t>
            </a:r>
            <a:endParaRPr lang="ru-RU" sz="1800" i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778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365125"/>
            <a:ext cx="8420100" cy="242888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b="1" i="0" dirty="0" smtClean="0">
                <a:solidFill>
                  <a:schemeClr val="tx1"/>
                </a:solidFill>
                <a:latin typeface="Arial" panose="020B0604020202020204" pitchFamily="34" charset="0"/>
              </a:rPr>
              <a:t>Районный бюджет на </a:t>
            </a:r>
            <a:r>
              <a:rPr lang="kk-KZ" sz="1800" b="1" i="0" dirty="0" smtClean="0">
                <a:solidFill>
                  <a:schemeClr val="tx1"/>
                </a:solidFill>
                <a:latin typeface="Arial" panose="020B0604020202020204" pitchFamily="34" charset="0"/>
              </a:rPr>
              <a:t>2019-2021 </a:t>
            </a:r>
            <a:r>
              <a:rPr lang="kk-KZ" sz="1800" b="1" i="0" dirty="0" smtClean="0">
                <a:solidFill>
                  <a:schemeClr val="tx1"/>
                </a:solidFill>
                <a:latin typeface="Arial" panose="020B0604020202020204" pitchFamily="34" charset="0"/>
              </a:rPr>
              <a:t>годы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39" name="Group 1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151787"/>
              </p:ext>
            </p:extLst>
          </p:nvPr>
        </p:nvGraphicFramePr>
        <p:xfrm>
          <a:off x="238091" y="887413"/>
          <a:ext cx="9466296" cy="5984916"/>
        </p:xfrm>
        <a:graphic>
          <a:graphicData uri="http://schemas.openxmlformats.org/drawingml/2006/table">
            <a:tbl>
              <a:tblPr/>
              <a:tblGrid>
                <a:gridCol w="49308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592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2018 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год уточн.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2019 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2020 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2021 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7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Всего - поступлений: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5352,9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5124,3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5694,9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5072,4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52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Доходы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230,3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747,8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800,1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856,0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52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Целевые трансферты из РБ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1840,9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2221,5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2310,3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2402,7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52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Кредиты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128,9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151,5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141,1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137,9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52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Субвенция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3480,0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3634,2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3634,2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3634,2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57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8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Расходы – всего</a:t>
                      </a:r>
                      <a:endParaRPr lang="ru-RU" sz="1800" b="1" i="0" u="none" strike="noStrike" kern="1200" smtClean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6161,1</a:t>
                      </a:r>
                      <a:endParaRPr lang="ru-RU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7664,2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5661,0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5399,5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10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 них:</a:t>
                      </a: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52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3405,3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4590,8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3942,4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3684,2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52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Соц.помощь и соц. Обеспечение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359,6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441,4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447,6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454,9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52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849,7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1344,8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14,9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9,5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013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Топливно-энергетический комплекс и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недропользование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300,1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178,6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175,8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177,9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81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Культура, спорт, туризм и информационное пространство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105,9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7,4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5181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Сельское, водное, лесное хозяйство, земельное отношение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197,5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244,8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229,8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241,0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352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Транспорт и коммуникаций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210,6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415,3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415,6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415,7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12389" name="Text Box 102"/>
          <p:cNvSpPr txBox="1">
            <a:spLocks noChangeArrowheads="1"/>
          </p:cNvSpPr>
          <p:nvPr/>
        </p:nvSpPr>
        <p:spPr bwMode="auto">
          <a:xfrm>
            <a:off x="8132763" y="569913"/>
            <a:ext cx="1655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млн.тенге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рямоугольник 1"/>
          <p:cNvSpPr>
            <a:spLocks noChangeArrowheads="1"/>
          </p:cNvSpPr>
          <p:nvPr/>
        </p:nvSpPr>
        <p:spPr bwMode="auto">
          <a:xfrm>
            <a:off x="2624138" y="185738"/>
            <a:ext cx="4953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sz="1800" b="1" dirty="0">
                <a:latin typeface="Arial" panose="020B0604020202020204" pitchFamily="34" charset="0"/>
              </a:rPr>
              <a:t>Структура </a:t>
            </a:r>
            <a:r>
              <a:rPr lang="ru-RU" sz="1800" b="1" dirty="0" smtClean="0">
                <a:latin typeface="Arial" panose="020B0604020202020204" pitchFamily="34" charset="0"/>
              </a:rPr>
              <a:t>районного </a:t>
            </a:r>
            <a:r>
              <a:rPr lang="ru-RU" sz="1800" b="1" dirty="0">
                <a:latin typeface="Arial" panose="020B0604020202020204" pitchFamily="34" charset="0"/>
              </a:rPr>
              <a:t>бюджета </a:t>
            </a:r>
            <a:r>
              <a:rPr lang="ru-RU" sz="1800" b="1" dirty="0" err="1" smtClean="0">
                <a:latin typeface="Arial" panose="020B0604020202020204" pitchFamily="34" charset="0"/>
              </a:rPr>
              <a:t>Коксуского</a:t>
            </a:r>
            <a:r>
              <a:rPr lang="ru-RU" sz="1800" b="1" dirty="0" smtClean="0">
                <a:latin typeface="Arial" panose="020B0604020202020204" pitchFamily="34" charset="0"/>
              </a:rPr>
              <a:t> района на </a:t>
            </a:r>
            <a:r>
              <a:rPr lang="ru-RU" sz="1800" b="1" dirty="0" smtClean="0">
                <a:latin typeface="Arial" panose="020B0604020202020204" pitchFamily="34" charset="0"/>
              </a:rPr>
              <a:t>2019-2021 </a:t>
            </a:r>
            <a:r>
              <a:rPr lang="ru-RU" sz="1800" b="1" dirty="0">
                <a:latin typeface="Arial" panose="020B0604020202020204" pitchFamily="34" charset="0"/>
              </a:rPr>
              <a:t>годы</a:t>
            </a:r>
          </a:p>
        </p:txBody>
      </p:sp>
      <p:sp>
        <p:nvSpPr>
          <p:cNvPr id="27651" name="Прямоугольник 2"/>
          <p:cNvSpPr>
            <a:spLocks noChangeArrowheads="1"/>
          </p:cNvSpPr>
          <p:nvPr/>
        </p:nvSpPr>
        <p:spPr bwMode="auto">
          <a:xfrm>
            <a:off x="8286750" y="544513"/>
            <a:ext cx="11412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sz="1400" i="1" dirty="0" smtClean="0">
                <a:latin typeface="Arial" panose="020B0604020202020204" pitchFamily="34" charset="0"/>
              </a:rPr>
              <a:t>млн. </a:t>
            </a:r>
            <a:r>
              <a:rPr lang="ru-RU" sz="1400" i="1" dirty="0">
                <a:latin typeface="Arial" panose="020B0604020202020204" pitchFamily="34" charset="0"/>
              </a:rPr>
              <a:t>тенге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8562535"/>
              </p:ext>
            </p:extLst>
          </p:nvPr>
        </p:nvGraphicFramePr>
        <p:xfrm>
          <a:off x="169863" y="980730"/>
          <a:ext cx="9536112" cy="5802158"/>
        </p:xfrm>
        <a:graphic>
          <a:graphicData uri="http://schemas.openxmlformats.org/drawingml/2006/table">
            <a:tbl>
              <a:tblPr/>
              <a:tblGrid>
                <a:gridCol w="3190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241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57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236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644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290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3278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разделов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 </a:t>
                      </a:r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 уточненный бюджет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1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</a:t>
                      </a:r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 </a:t>
                      </a:r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</a:t>
                      </a:r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2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</a:t>
                      </a:r>
                    </a:p>
                  </a:txBody>
                  <a:tcPr marL="1143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6127,9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7664,2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6082,0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5831,8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2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налоговые поступления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230,3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747,8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800,0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856,0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2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неналоговые поступления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8,8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5,3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5,3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5,3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54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 от продажи основного капитала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17,9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7,7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7,7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7,7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2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 трансфертов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5870,9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6903,4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5268,8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4962,7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2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</a:t>
                      </a:r>
                    </a:p>
                  </a:txBody>
                  <a:tcPr marL="1143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6127,9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7664,2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6082,0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5831,8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2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Чистое бюджетное кредитование</a:t>
                      </a:r>
                    </a:p>
                  </a:txBody>
                  <a:tcPr marL="1143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98,5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99,3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95,6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101,9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2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бюджетные кредиты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98,5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112,2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101,9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98,8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2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погашение бюджетных кредитов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30,4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39,1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39,1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39,1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655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Сальдо по операциям с финансовыми активами</a:t>
                      </a:r>
                    </a:p>
                  </a:txBody>
                  <a:tcPr marL="1143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32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приобретение финансовых активов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655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 от продажи финансовых активов государства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32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Дефицит (профицит) бюджета</a:t>
                      </a:r>
                    </a:p>
                  </a:txBody>
                  <a:tcPr marL="1143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-131,6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-112,2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-101,9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-101,9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4655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Финансирование дефицита (использование профицита) бюджета</a:t>
                      </a:r>
                    </a:p>
                  </a:txBody>
                  <a:tcPr marL="1143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131,6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  99,3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101,9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101,9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32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поступление займов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129,0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151,5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141,1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137,9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32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погашение займов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30,4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39,1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39,1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 39,1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32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используемые остатки бюджетных средств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400" b="0" i="0" u="none" strike="noStrike" dirty="0" smtClean="0">
                        <a:effectLst/>
                        <a:latin typeface="Arial Cyr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33,1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xmlns="" val="1870735773"/>
              </p:ext>
            </p:extLst>
          </p:nvPr>
        </p:nvGraphicFramePr>
        <p:xfrm>
          <a:off x="471488" y="1031875"/>
          <a:ext cx="8936037" cy="543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048625" y="908050"/>
            <a:ext cx="165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800" i="1" dirty="0" smtClean="0">
                <a:latin typeface="Arial" panose="020B0604020202020204" pitchFamily="34" charset="0"/>
              </a:rPr>
              <a:t>млн. </a:t>
            </a:r>
            <a:r>
              <a:rPr lang="ru-RU" sz="1800" i="1" dirty="0">
                <a:latin typeface="Arial" panose="020B0604020202020204" pitchFamily="34" charset="0"/>
              </a:rPr>
              <a:t>тенге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758950" y="349250"/>
            <a:ext cx="7559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800" b="1" dirty="0" smtClean="0">
                <a:latin typeface="Arial" panose="020B0604020202020204" pitchFamily="34" charset="0"/>
              </a:rPr>
              <a:t>Поступления районного бюджета </a:t>
            </a:r>
            <a:r>
              <a:rPr lang="ru-RU" sz="1800" b="1" dirty="0">
                <a:latin typeface="Arial" panose="020B0604020202020204" pitchFamily="34" charset="0"/>
              </a:rPr>
              <a:t>на </a:t>
            </a:r>
            <a:r>
              <a:rPr lang="ru-RU" sz="1800" b="1" dirty="0" smtClean="0">
                <a:latin typeface="Arial" panose="020B0604020202020204" pitchFamily="34" charset="0"/>
              </a:rPr>
              <a:t>2019-2021 </a:t>
            </a:r>
            <a:r>
              <a:rPr lang="ru-RU" sz="1800" b="1" dirty="0">
                <a:latin typeface="Arial" panose="020B0604020202020204" pitchFamily="34" charset="0"/>
              </a:rPr>
              <a:t>годы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8121650" y="6524625"/>
            <a:ext cx="17843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114"/>
          <p:cNvGraphicFramePr>
            <a:graphicFrameLocks noGrp="1" noChangeAspect="1"/>
          </p:cNvGraphicFramePr>
          <p:nvPr>
            <p:ph idx="1"/>
          </p:nvPr>
        </p:nvGraphicFramePr>
        <p:xfrm>
          <a:off x="1206500" y="1917700"/>
          <a:ext cx="7404100" cy="492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2360613" y="4652963"/>
            <a:ext cx="7921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800" b="1" dirty="0" smtClean="0">
                <a:latin typeface="Times New Roman" panose="02020603050405020304" pitchFamily="18" charset="0"/>
              </a:rPr>
              <a:t>0</a:t>
            </a:r>
            <a:r>
              <a:rPr lang="ru-RU" sz="1800" b="1" dirty="0" smtClean="0">
                <a:latin typeface="Times New Roman" panose="02020603050405020304" pitchFamily="18" charset="0"/>
              </a:rPr>
              <a:t>,7 </a:t>
            </a:r>
            <a:r>
              <a:rPr lang="ru-RU" sz="1800" b="1" dirty="0">
                <a:latin typeface="Times New Roman" panose="02020603050405020304" pitchFamily="18" charset="0"/>
              </a:rPr>
              <a:t>%</a:t>
            </a: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5097463" y="2565400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800" b="1" dirty="0" smtClean="0">
                <a:latin typeface="Times New Roman" panose="02020603050405020304" pitchFamily="18" charset="0"/>
              </a:rPr>
              <a:t>98,3%</a:t>
            </a:r>
            <a:endParaRPr lang="ru-RU" sz="1800" b="1" dirty="0">
              <a:latin typeface="Times New Roman" panose="02020603050405020304" pitchFamily="18" charset="0"/>
            </a:endParaRPr>
          </a:p>
        </p:txBody>
      </p:sp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1712913" y="5013325"/>
            <a:ext cx="18002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spcBef>
                <a:spcPct val="0"/>
              </a:spcBef>
              <a:buFontTx/>
              <a:buNone/>
            </a:pPr>
            <a:r>
              <a:rPr lang="ru-RU" sz="1400" b="1" dirty="0">
                <a:latin typeface="Times New Roman" panose="02020603050405020304" pitchFamily="18" charset="0"/>
              </a:rPr>
              <a:t>Неналоговые</a:t>
            </a:r>
          </a:p>
          <a:p>
            <a:pPr algn="ctr" fontAlgn="ctr">
              <a:spcBef>
                <a:spcPct val="0"/>
              </a:spcBef>
              <a:buFontTx/>
              <a:buNone/>
            </a:pPr>
            <a:r>
              <a:rPr lang="ru-RU" sz="1400" b="1" dirty="0" smtClean="0">
                <a:latin typeface="Times New Roman" panose="02020603050405020304" pitchFamily="18" charset="0"/>
              </a:rPr>
              <a:t>поступления</a:t>
            </a:r>
            <a:endParaRPr lang="kk-KZ" sz="1400" b="1" dirty="0">
              <a:latin typeface="Times New Roman" panose="02020603050405020304" pitchFamily="18" charset="0"/>
            </a:endParaRPr>
          </a:p>
          <a:p>
            <a:pPr algn="ctr" fontAlgn="ctr">
              <a:spcBef>
                <a:spcPct val="0"/>
              </a:spcBef>
              <a:buFontTx/>
              <a:buNone/>
            </a:pPr>
            <a:r>
              <a:rPr lang="kk-KZ" sz="1200" b="1" i="1" dirty="0" smtClean="0">
                <a:latin typeface="Arial" panose="020B0604020202020204" pitchFamily="34" charset="0"/>
              </a:rPr>
              <a:t> </a:t>
            </a:r>
            <a:r>
              <a:rPr lang="kk-KZ" sz="1200" b="1" i="1" dirty="0" smtClean="0">
                <a:latin typeface="Arial" panose="020B0604020202020204" pitchFamily="34" charset="0"/>
              </a:rPr>
              <a:t>5,3 </a:t>
            </a:r>
            <a:r>
              <a:rPr lang="kk-KZ" sz="1200" b="1" i="1" dirty="0" smtClean="0">
                <a:latin typeface="Arial" panose="020B0604020202020204" pitchFamily="34" charset="0"/>
              </a:rPr>
              <a:t>млн. </a:t>
            </a:r>
            <a:r>
              <a:rPr lang="kk-KZ" sz="1200" b="1" i="1" dirty="0">
                <a:latin typeface="Arial" panose="020B0604020202020204" pitchFamily="34" charset="0"/>
              </a:rPr>
              <a:t>тенге</a:t>
            </a:r>
            <a:endParaRPr lang="ru-RU" sz="1200" b="1" i="1" dirty="0">
              <a:latin typeface="Arial" panose="020B0604020202020204" pitchFamily="34" charset="0"/>
            </a:endParaRPr>
          </a:p>
        </p:txBody>
      </p:sp>
      <p:sp>
        <p:nvSpPr>
          <p:cNvPr id="10247" name="Text Box 9"/>
          <p:cNvSpPr txBox="1">
            <a:spLocks noChangeArrowheads="1"/>
          </p:cNvSpPr>
          <p:nvPr/>
        </p:nvSpPr>
        <p:spPr bwMode="auto">
          <a:xfrm>
            <a:off x="4672013" y="4926013"/>
            <a:ext cx="2232025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spcBef>
                <a:spcPct val="0"/>
              </a:spcBef>
              <a:buFontTx/>
              <a:buNone/>
            </a:pPr>
            <a:r>
              <a:rPr lang="ru-RU" sz="1800" b="1" dirty="0" smtClean="0">
                <a:latin typeface="Times New Roman" panose="02020603050405020304" pitchFamily="18" charset="0"/>
              </a:rPr>
              <a:t>1,3 </a:t>
            </a:r>
            <a:r>
              <a:rPr lang="ru-RU" sz="1800" b="1" dirty="0" smtClean="0">
                <a:latin typeface="Times New Roman" panose="02020603050405020304" pitchFamily="18" charset="0"/>
              </a:rPr>
              <a:t>%</a:t>
            </a:r>
            <a:r>
              <a:rPr lang="ru-RU" sz="1400" b="1" dirty="0" smtClean="0">
                <a:latin typeface="Times New Roman" panose="02020603050405020304" pitchFamily="18" charset="0"/>
              </a:rPr>
              <a:t> </a:t>
            </a:r>
          </a:p>
          <a:p>
            <a:pPr algn="ctr" fontAlgn="ctr">
              <a:spcBef>
                <a:spcPct val="0"/>
              </a:spcBef>
              <a:buFontTx/>
              <a:buNone/>
            </a:pPr>
            <a:r>
              <a:rPr lang="ru-RU" sz="1400" b="1" dirty="0" smtClean="0">
                <a:latin typeface="Times New Roman" panose="02020603050405020304" pitchFamily="18" charset="0"/>
              </a:rPr>
              <a:t>Доходы </a:t>
            </a:r>
            <a:r>
              <a:rPr lang="ru-RU" sz="1400" b="1" dirty="0">
                <a:latin typeface="Times New Roman" panose="02020603050405020304" pitchFamily="18" charset="0"/>
              </a:rPr>
              <a:t>от операций с капиталом</a:t>
            </a:r>
            <a:r>
              <a:rPr lang="ru-RU" sz="1800" dirty="0">
                <a:latin typeface="Arial" panose="020B0604020202020204" pitchFamily="34" charset="0"/>
              </a:rPr>
              <a:t> </a:t>
            </a:r>
            <a:endParaRPr lang="kk-KZ" sz="1400" b="1" dirty="0">
              <a:latin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kk-KZ" sz="1200" b="1" i="1" dirty="0" smtClean="0">
                <a:latin typeface="Arial" panose="020B0604020202020204" pitchFamily="34" charset="0"/>
              </a:rPr>
              <a:t>7</a:t>
            </a:r>
            <a:r>
              <a:rPr lang="kk-KZ" sz="1200" b="1" i="1" dirty="0" smtClean="0">
                <a:latin typeface="Arial" panose="020B0604020202020204" pitchFamily="34" charset="0"/>
              </a:rPr>
              <a:t>,7 </a:t>
            </a:r>
            <a:r>
              <a:rPr lang="kk-KZ" sz="1200" b="1" i="1" dirty="0">
                <a:latin typeface="Arial" panose="020B0604020202020204" pitchFamily="34" charset="0"/>
              </a:rPr>
              <a:t>млн. тенге</a:t>
            </a:r>
            <a:endParaRPr lang="ru-RU" sz="1200" b="1" i="1" dirty="0">
              <a:latin typeface="Arial" panose="020B0604020202020204" pitchFamily="34" charset="0"/>
            </a:endParaRPr>
          </a:p>
        </p:txBody>
      </p:sp>
      <p:sp>
        <p:nvSpPr>
          <p:cNvPr id="10248" name="Text Box 10"/>
          <p:cNvSpPr txBox="1">
            <a:spLocks noChangeArrowheads="1"/>
          </p:cNvSpPr>
          <p:nvPr/>
        </p:nvSpPr>
        <p:spPr bwMode="auto">
          <a:xfrm>
            <a:off x="2576513" y="1557338"/>
            <a:ext cx="4608512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ru-RU" sz="1400" b="1" dirty="0">
                <a:latin typeface="Times New Roman" panose="02020603050405020304" pitchFamily="18" charset="0"/>
              </a:rPr>
              <a:t>Налоговые </a:t>
            </a:r>
            <a:r>
              <a:rPr lang="ru-RU" sz="1400" b="1" dirty="0" smtClean="0">
                <a:latin typeface="Times New Roman" panose="02020603050405020304" pitchFamily="18" charset="0"/>
              </a:rPr>
              <a:t>поступления</a:t>
            </a:r>
            <a:r>
              <a:rPr lang="en-US" sz="1400" b="1" dirty="0">
                <a:latin typeface="Times New Roman" panose="02020603050405020304" pitchFamily="18" charset="0"/>
              </a:rPr>
              <a:t> </a:t>
            </a:r>
            <a:r>
              <a:rPr lang="ru-RU" sz="1200" b="1" dirty="0" smtClean="0">
                <a:latin typeface="Arial" panose="020B0604020202020204" pitchFamily="34" charset="0"/>
              </a:rPr>
              <a:t>747,8 </a:t>
            </a:r>
            <a:r>
              <a:rPr lang="kk-KZ" sz="1200" b="1" i="1" dirty="0" smtClean="0">
                <a:latin typeface="Arial" panose="020B0604020202020204" pitchFamily="34" charset="0"/>
              </a:rPr>
              <a:t>млн. </a:t>
            </a:r>
            <a:r>
              <a:rPr lang="kk-KZ" sz="1200" b="1" i="1" dirty="0">
                <a:latin typeface="Arial" panose="020B0604020202020204" pitchFamily="34" charset="0"/>
              </a:rPr>
              <a:t>тенге</a:t>
            </a:r>
            <a:endParaRPr lang="ru-RU" sz="1200" b="1" i="1" dirty="0">
              <a:latin typeface="Arial" panose="020B0604020202020204" pitchFamily="34" charset="0"/>
            </a:endParaRPr>
          </a:p>
        </p:txBody>
      </p:sp>
      <p:sp>
        <p:nvSpPr>
          <p:cNvPr id="10249" name="Text Box 11"/>
          <p:cNvSpPr txBox="1">
            <a:spLocks noChangeArrowheads="1"/>
          </p:cNvSpPr>
          <p:nvPr/>
        </p:nvSpPr>
        <p:spPr bwMode="auto">
          <a:xfrm>
            <a:off x="1423988" y="188913"/>
            <a:ext cx="75612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kk-KZ" sz="1800" b="1" dirty="0">
                <a:latin typeface="Arial" panose="020B0604020202020204" pitchFamily="34" charset="0"/>
              </a:rPr>
              <a:t>Доля собственных доходов </a:t>
            </a:r>
            <a:r>
              <a:rPr lang="kk-KZ" sz="1800" b="1" dirty="0" smtClean="0">
                <a:latin typeface="Arial" panose="020B0604020202020204" pitchFamily="34" charset="0"/>
              </a:rPr>
              <a:t>на </a:t>
            </a:r>
            <a:r>
              <a:rPr lang="kk-KZ" sz="1800" b="1" dirty="0" smtClean="0">
                <a:latin typeface="Arial" panose="020B0604020202020204" pitchFamily="34" charset="0"/>
              </a:rPr>
              <a:t>2019 </a:t>
            </a:r>
            <a:r>
              <a:rPr lang="kk-KZ" sz="1800" b="1" dirty="0" smtClean="0">
                <a:latin typeface="Arial" panose="020B0604020202020204" pitchFamily="34" charset="0"/>
              </a:rPr>
              <a:t>год районного бюджета </a:t>
            </a:r>
            <a:endParaRPr lang="kk-KZ" sz="1800" b="1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kk-KZ" sz="1800" b="1" dirty="0">
                <a:latin typeface="Arial" panose="020B0604020202020204" pitchFamily="34" charset="0"/>
              </a:rPr>
              <a:t>Всего </a:t>
            </a:r>
            <a:r>
              <a:rPr lang="kk-KZ" sz="1800" b="1" dirty="0" smtClean="0">
                <a:latin typeface="Arial" panose="020B0604020202020204" pitchFamily="34" charset="0"/>
              </a:rPr>
              <a:t>– 760,8 </a:t>
            </a:r>
            <a:r>
              <a:rPr lang="kk-KZ" sz="1800" b="1" dirty="0" smtClean="0">
                <a:latin typeface="Arial" panose="020B0604020202020204" pitchFamily="34" charset="0"/>
              </a:rPr>
              <a:t>млн. </a:t>
            </a:r>
            <a:r>
              <a:rPr lang="kk-KZ" sz="1800" b="1" dirty="0">
                <a:latin typeface="Arial" panose="020B0604020202020204" pitchFamily="34" charset="0"/>
              </a:rPr>
              <a:t>тенге</a:t>
            </a:r>
            <a:endParaRPr lang="ru-RU" sz="1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06525" y="217488"/>
            <a:ext cx="8064500" cy="57626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Удельный вес по сферам районного бюджета на 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 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26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39873910"/>
              </p:ext>
            </p:extLst>
          </p:nvPr>
        </p:nvGraphicFramePr>
        <p:xfrm>
          <a:off x="809596" y="1028304"/>
          <a:ext cx="7858180" cy="5997011"/>
        </p:xfrm>
        <a:graphic>
          <a:graphicData uri="http://schemas.openxmlformats.org/presentationml/2006/ole">
            <p:oleObj spid="_x0000_s11373" name="Worksheet" r:id="rId5" imgW="8839290" imgH="713421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>
                <a:latin typeface="Arial" panose="020B0604020202020204" pitchFamily="34" charset="0"/>
                <a:cs typeface="Arial" panose="020B0604020202020204" pitchFamily="34" charset="0"/>
              </a:rPr>
              <a:t>Бюджетные средства выделенные на социальную сферу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районном бюджете на </a:t>
            </a:r>
            <a:r>
              <a:rPr lang="kk-K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2019-2021 </a:t>
            </a:r>
            <a:r>
              <a:rPr lang="kk-KZ" sz="1800" b="1" dirty="0">
                <a:latin typeface="Arial" panose="020B0604020202020204" pitchFamily="34" charset="0"/>
                <a:cs typeface="Arial" panose="020B0604020202020204" pitchFamily="34" charset="0"/>
              </a:rPr>
              <a:t>годы                             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34692" name="Group 6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1772280590"/>
              </p:ext>
            </p:extLst>
          </p:nvPr>
        </p:nvGraphicFramePr>
        <p:xfrm>
          <a:off x="344488" y="1341438"/>
          <a:ext cx="9073008" cy="3609975"/>
        </p:xfrm>
        <a:graphic>
          <a:graphicData uri="http://schemas.openxmlformats.org/drawingml/2006/table">
            <a:tbl>
              <a:tblPr/>
              <a:tblGrid>
                <a:gridCol w="52383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423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23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499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74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тенге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02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8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– соц. сфера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5210,8</a:t>
                      </a:r>
                      <a:endParaRPr kumimoji="0" lang="ru-RU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4568,8</a:t>
                      </a:r>
                      <a:endParaRPr kumimoji="0" lang="ru-RU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4317,0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2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Образование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4590,8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3942,4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3684,2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Социальная защита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441,4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447,6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454,9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207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Культура, спорт, туризм и информационное пространство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178,6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175,8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177,9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1010" name="Rectangle 2"/>
          <p:cNvSpPr>
            <a:spLocks noChangeArrowheads="1"/>
          </p:cNvSpPr>
          <p:nvPr/>
        </p:nvSpPr>
        <p:spPr bwMode="auto">
          <a:xfrm>
            <a:off x="976313" y="190500"/>
            <a:ext cx="8585200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 anchor="ctr"/>
          <a:lstStyle>
            <a:lvl1pPr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Текущие расходы по образованию </a:t>
            </a:r>
          </a:p>
          <a:p>
            <a:pPr algn="ctr" eaLnBrk="1" hangingPunct="1">
              <a:defRPr/>
            </a:pP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2019-2021 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годы районного бюджета</a:t>
            </a:r>
            <a:endParaRPr lang="ru-RU" sz="1100" b="1" i="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0155238" y="639763"/>
            <a:ext cx="18732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>
            <a:spAutoFit/>
          </a:bodyPr>
          <a:lstStyle>
            <a:lvl1pPr defTabSz="912813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12813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12813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269163" y="3232150"/>
            <a:ext cx="18732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>
            <a:spAutoFit/>
          </a:bodyPr>
          <a:lstStyle>
            <a:lvl1pPr defTabSz="912813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12813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12813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8750300" y="65088"/>
            <a:ext cx="188913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>
            <a:spAutoFit/>
          </a:bodyPr>
          <a:lstStyle>
            <a:lvl1pPr defTabSz="912813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12813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12813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graphicFrame>
        <p:nvGraphicFramePr>
          <p:cNvPr id="2" name="Object 6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040088951"/>
              </p:ext>
            </p:extLst>
          </p:nvPr>
        </p:nvGraphicFramePr>
        <p:xfrm>
          <a:off x="496888" y="1087438"/>
          <a:ext cx="8758237" cy="5697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8151813" y="549275"/>
            <a:ext cx="165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kk-KZ" sz="1600" i="1" dirty="0" smtClean="0">
                <a:solidFill>
                  <a:srgbClr val="0000FF"/>
                </a:solidFill>
                <a:latin typeface="Arial" panose="020B0604020202020204" pitchFamily="34" charset="0"/>
              </a:rPr>
              <a:t>млн. </a:t>
            </a:r>
            <a:r>
              <a:rPr lang="kk-KZ" sz="1600" i="1" dirty="0">
                <a:solidFill>
                  <a:srgbClr val="0000FF"/>
                </a:solidFill>
                <a:latin typeface="Arial" panose="020B0604020202020204" pitchFamily="34" charset="0"/>
              </a:rPr>
              <a:t>тенге</a:t>
            </a:r>
            <a:endParaRPr lang="ru-RU" sz="1600" i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1"/>
          <p:cNvSpPr>
            <a:spLocks noChangeArrowheads="1"/>
          </p:cNvSpPr>
          <p:nvPr/>
        </p:nvSpPr>
        <p:spPr bwMode="auto">
          <a:xfrm>
            <a:off x="2816225" y="215900"/>
            <a:ext cx="57165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b="1" dirty="0"/>
              <a:t>Расходы </a:t>
            </a:r>
            <a:r>
              <a:rPr lang="ru-RU" b="1" dirty="0" smtClean="0"/>
              <a:t>на социальные </a:t>
            </a:r>
            <a:r>
              <a:rPr lang="ru-RU" b="1" dirty="0"/>
              <a:t>помощи </a:t>
            </a:r>
            <a:r>
              <a:rPr lang="ru-RU" b="1" dirty="0" smtClean="0"/>
              <a:t>по району</a:t>
            </a:r>
            <a:endParaRPr lang="ru-RU" b="1" dirty="0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8532813" y="649288"/>
            <a:ext cx="935037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400" i="1">
                <a:latin typeface="Arial" panose="020B0604020202020204" pitchFamily="34" charset="0"/>
              </a:rPr>
              <a:t>млн. тенге</a:t>
            </a:r>
          </a:p>
        </p:txBody>
      </p:sp>
      <p:graphicFrame>
        <p:nvGraphicFramePr>
          <p:cNvPr id="5" name="Group 9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35095517"/>
              </p:ext>
            </p:extLst>
          </p:nvPr>
        </p:nvGraphicFramePr>
        <p:xfrm>
          <a:off x="344488" y="1052513"/>
          <a:ext cx="9429750" cy="5051119"/>
        </p:xfrm>
        <a:graphic>
          <a:graphicData uri="http://schemas.openxmlformats.org/drawingml/2006/table">
            <a:tbl>
              <a:tblPr/>
              <a:tblGrid>
                <a:gridCol w="4470400">
                  <a:extLst>
                    <a:ext uri="{9D8B030D-6E8A-4147-A177-3AD203B41FA5}">
                      <a16:colId xmlns:a16="http://schemas.microsoft.com/office/drawing/2014/main" xmlns="" val="3845597213"/>
                    </a:ext>
                  </a:extLst>
                </a:gridCol>
                <a:gridCol w="1239837">
                  <a:extLst>
                    <a:ext uri="{9D8B030D-6E8A-4147-A177-3AD203B41FA5}">
                      <a16:colId xmlns:a16="http://schemas.microsoft.com/office/drawing/2014/main" xmlns="" val="2685671890"/>
                    </a:ext>
                  </a:extLst>
                </a:gridCol>
                <a:gridCol w="1241425">
                  <a:extLst>
                    <a:ext uri="{9D8B030D-6E8A-4147-A177-3AD203B41FA5}">
                      <a16:colId xmlns:a16="http://schemas.microsoft.com/office/drawing/2014/main" xmlns="" val="1752456136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xmlns="" val="1331329533"/>
                    </a:ext>
                  </a:extLst>
                </a:gridCol>
                <a:gridCol w="1239838">
                  <a:extLst>
                    <a:ext uri="{9D8B030D-6E8A-4147-A177-3AD203B41FA5}">
                      <a16:colId xmlns:a16="http://schemas.microsoft.com/office/drawing/2014/main" xmlns="" val="237306331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6767" marR="6767" marT="6768" marB="0" anchor="ctr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6767" marR="6767" marT="6768" marB="0" anchor="ctr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</a:t>
                      </a:r>
                      <a:r>
                        <a:rPr lang="ru-RU" sz="11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</a:p>
                  </a:txBody>
                  <a:tcPr marL="6767" marR="6767" marT="6768" marB="0" anchor="ctr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 </a:t>
                      </a:r>
                      <a:r>
                        <a:rPr lang="ru-RU" sz="11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</a:p>
                  </a:txBody>
                  <a:tcPr marL="6767" marR="6767" marT="6768" marB="0" anchor="ctr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</a:t>
                      </a:r>
                      <a:r>
                        <a:rPr lang="ru-RU" sz="11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</a:p>
                  </a:txBody>
                  <a:tcPr marL="6767" marR="6767" marT="6768" marB="0" anchor="ctr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9733951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effectLst/>
                          <a:latin typeface="Arial" panose="020B0604020202020204" pitchFamily="34" charset="0"/>
                        </a:rPr>
                        <a:t>Социальная помощь</a:t>
                      </a:r>
                    </a:p>
                  </a:txBody>
                  <a:tcPr marL="72000" marR="7620" marT="7620" marB="0" anchor="ctr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>
                          <a:latin typeface="Arial" pitchFamily="34" charset="0"/>
                          <a:cs typeface="Arial" pitchFamily="34" charset="0"/>
                        </a:rPr>
                        <a:t>1130,1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399,7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380,1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379,9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6646112"/>
                  </a:ext>
                </a:extLst>
              </a:tr>
              <a:tr h="2362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1" u="none" strike="noStrike" dirty="0">
                          <a:effectLst/>
                          <a:latin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72000" marR="7620" marT="7620" marB="0" anchor="ctr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28288269"/>
                  </a:ext>
                </a:extLst>
              </a:tr>
              <a:tr h="217199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effectLst/>
                          <a:latin typeface="Arial" panose="020B0604020202020204" pitchFamily="34" charset="0"/>
                        </a:rPr>
                        <a:t>Программа занятости</a:t>
                      </a:r>
                    </a:p>
                  </a:txBody>
                  <a:tcPr marL="72000" marR="7620" marT="7620" marB="0" anchor="ctr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396,5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128,7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133,9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133,9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02864169"/>
                  </a:ext>
                </a:extLst>
              </a:tr>
              <a:tr h="3410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Молодежная практика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620" marT="7620" marB="0" anchor="ctr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15,1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15,1</a:t>
                      </a:r>
                      <a:endParaRPr kumimoji="0" lang="ru-RU" altLang="ru-RU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8663393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Частичное субсидирование заработной платы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620" marT="7620" marB="0" anchor="ctr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8,4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8,4</a:t>
                      </a:r>
                      <a:endParaRPr kumimoji="0" lang="ru-RU" altLang="ru-RU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6500637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Общественные работы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620" marT="7620" marB="0" anchor="ctr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157,3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50,4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52,4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54,5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76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Профессиональное обучение и переподготовка безработных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620" marT="7620" marB="0" anchor="ctr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139,3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44,6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46,4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48,3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25902825"/>
                  </a:ext>
                </a:extLst>
              </a:tr>
              <a:tr h="45633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Дополнительные меры по социальной защите населения в сфере занятости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620" marT="7620" marB="0" anchor="ctr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31,2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10,0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10,4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10,8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88092955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Оказание социальной помощи специалистам здравоохранения, образования, социальной защиты, культуры, спорта и ветеринарии в сельской местности в соответствии с законодательством Республики Казахстан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620" marT="7620" marB="0" anchor="ctr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73,8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23,6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24,6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25,6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09446911"/>
                  </a:ext>
                </a:extLst>
              </a:tr>
              <a:tr h="202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Оказание жилищной помощи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620" marT="7620" marB="0" anchor="ctr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28,6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9,2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9,5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9,9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41589133"/>
                  </a:ext>
                </a:extLst>
              </a:tr>
              <a:tr h="379333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Социальная  помощь  отдельным  категориям нуждающихся  граждан  по  решениям  местных представительных  органов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620" marT="7620" marB="0" anchor="ctr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95,3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33,9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34,2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27,2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74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Оказание социальной помощи нуждающимся гражданам на дому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620" marT="7620" marB="0" anchor="ctr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114,6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38,0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38,2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38,4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0721495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Материальное обеспечение детей-инвалидов, воспитывающихся и обучающихся на дому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620" marT="7620" marB="0" anchor="ctr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10,9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3,3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3,7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3,9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Обеспечение деятельности центров занятости населения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620" marT="7620" marB="0" anchor="ctr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88,7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34,5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26,8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27,4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22253</TotalTime>
  <Words>770</Words>
  <Application>Microsoft Office PowerPoint</Application>
  <PresentationFormat>Лист A4 (210x297 мм)</PresentationFormat>
  <Paragraphs>427</Paragraphs>
  <Slides>12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Международный</vt:lpstr>
      <vt:lpstr>Worksheet</vt:lpstr>
      <vt:lpstr>Гражданский бюджет районного бюджета  Коксуского района                          на 2019-2021 годы </vt:lpstr>
      <vt:lpstr>Районный бюджет на 2019-2021 годы</vt:lpstr>
      <vt:lpstr>Слайд 3</vt:lpstr>
      <vt:lpstr>Слайд 4</vt:lpstr>
      <vt:lpstr>Слайд 5</vt:lpstr>
      <vt:lpstr>Удельный вес по сферам районного бюджета на 2019 год 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Aset</cp:lastModifiedBy>
  <cp:revision>1676</cp:revision>
  <cp:lastPrinted>2015-12-28T09:49:08Z</cp:lastPrinted>
  <dcterms:created xsi:type="dcterms:W3CDTF">2004-02-06T14:47:15Z</dcterms:created>
  <dcterms:modified xsi:type="dcterms:W3CDTF">2019-01-17T13:45:24Z</dcterms:modified>
</cp:coreProperties>
</file>