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39.xml" ContentType="application/vnd.openxmlformats-officedocument.presentationml.slideLayout+xml"/>
  <Override PartName="/ppt/slideLayouts/slideLayout57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75.xml" ContentType="application/vnd.openxmlformats-officedocument.presentationml.slideLayout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82.xml" ContentType="application/vnd.openxmlformats-officedocument.presentationml.slideLayout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docProps/custom.xml" ContentType="application/vnd.openxmlformats-officedocument.custom-properties+xml"/>
  <Override PartName="/ppt/notesSlides/notesSlide7.xml" ContentType="application/vnd.openxmlformats-officedocument.presentationml.notesSlide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8.xml" ContentType="application/vnd.openxmlformats-officedocument.presentationml.slideLayout+xml"/>
  <Override PartName="/ppt/theme/theme6.xml" ContentType="application/vnd.openxmlformats-officedocument.theme+xml"/>
  <Override PartName="/ppt/notesSlides/notesSlide5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8.xml" ContentType="application/vnd.openxmlformats-officedocument.presentationml.slideLayout+xml"/>
  <Override PartName="/ppt/theme/theme4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76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81.xml" ContentType="application/vnd.openxmlformats-officedocument.presentationml.slideLayout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70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slideMasters/slideMaster5.xml" ContentType="application/vnd.openxmlformats-officedocument.presentationml.slideMaster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slideLayouts/slideLayout59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79.xml" ContentType="application/vnd.openxmlformats-officedocument.presentationml.slideLayout+xml"/>
  <Override PartName="/ppt/theme/theme7.xml" ContentType="application/vnd.openxmlformats-officedocument.them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slideLayouts/slideLayout55.xml" ContentType="application/vnd.openxmlformats-officedocument.presentationml.slideLayout+xml"/>
  <Override PartName="/ppt/slides/slide2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73.xml" ContentType="application/vnd.openxmlformats-officedocument.presentationml.slideLayout+xml"/>
  <Default Extension="rels" ContentType="application/vnd.openxmlformats-package.relationships+xml"/>
  <Override PartName="/ppt/slideLayouts/slideLayout2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s/slide12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40.xml" ContentType="application/vnd.openxmlformats-officedocument.presentationml.slideLayout+xml"/>
  <Override PartName="/ppt/notesSlides/notesSlide9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010" r:id="rId1"/>
    <p:sldMasterId id="2147484022" r:id="rId2"/>
    <p:sldMasterId id="2147484041" r:id="rId3"/>
    <p:sldMasterId id="2147484283" r:id="rId4"/>
    <p:sldMasterId id="2147513422" r:id="rId5"/>
  </p:sldMasterIdLst>
  <p:notesMasterIdLst>
    <p:notesMasterId r:id="rId18"/>
  </p:notesMasterIdLst>
  <p:handoutMasterIdLst>
    <p:handoutMasterId r:id="rId19"/>
  </p:handoutMasterIdLst>
  <p:sldIdLst>
    <p:sldId id="256" r:id="rId6"/>
    <p:sldId id="259" r:id="rId7"/>
    <p:sldId id="292" r:id="rId8"/>
    <p:sldId id="373" r:id="rId9"/>
    <p:sldId id="325" r:id="rId10"/>
    <p:sldId id="367" r:id="rId11"/>
    <p:sldId id="374" r:id="rId12"/>
    <p:sldId id="375" r:id="rId13"/>
    <p:sldId id="343" r:id="rId14"/>
    <p:sldId id="369" r:id="rId15"/>
    <p:sldId id="339" r:id="rId16"/>
    <p:sldId id="341" r:id="rId17"/>
  </p:sldIdLst>
  <p:sldSz cx="9144000" cy="6858000" type="screen4x3"/>
  <p:notesSz cx="6735763" cy="9866313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sz="11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1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1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1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1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1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11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11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11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0000"/>
    <a:srgbClr val="0000FF"/>
    <a:srgbClr val="0033CC"/>
    <a:srgbClr val="0000CC"/>
    <a:srgbClr val="A50021"/>
    <a:srgbClr val="3366FF"/>
    <a:srgbClr val="FF0066"/>
    <a:srgbClr val="F3FF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963" autoAdjust="0"/>
    <p:restoredTop sz="67355" autoAdjust="0"/>
  </p:normalViewPr>
  <p:slideViewPr>
    <p:cSldViewPr>
      <p:cViewPr varScale="1">
        <p:scale>
          <a:sx n="77" d="100"/>
          <a:sy n="77" d="100"/>
        </p:scale>
        <p:origin x="-273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2" tIns="45711" rIns="91422" bIns="45711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15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4763" y="0"/>
            <a:ext cx="2919412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2" tIns="45711" rIns="91422" bIns="45711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15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1013"/>
            <a:ext cx="2919413" cy="49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2" tIns="45711" rIns="91422" bIns="45711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15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4763" y="9371013"/>
            <a:ext cx="2919412" cy="49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2" tIns="45711" rIns="91422" bIns="45711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633856C9-DDFB-431F-99BA-84526E852CE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24906820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2" tIns="45711" rIns="91422" bIns="45711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95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4763" y="0"/>
            <a:ext cx="2919412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2" tIns="45711" rIns="91422" bIns="45711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22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0113" y="739775"/>
            <a:ext cx="4935537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1495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3100" y="4686300"/>
            <a:ext cx="5389563" cy="4440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2" tIns="45711" rIns="91422" bIns="4571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1495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1013"/>
            <a:ext cx="2919413" cy="49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2" tIns="45711" rIns="91422" bIns="45711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95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4763" y="9371013"/>
            <a:ext cx="2919412" cy="49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2" tIns="45711" rIns="91422" bIns="45711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05181A18-6C70-4C48-A7DE-E591F8F9216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400701572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1363" indent="-284163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1413" indent="-227013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98613" indent="-227013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5813" indent="-227013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3013" indent="-227013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0213" indent="-227013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7413" indent="-227013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4613" indent="-227013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389B141-CAAF-4F11-BDFD-D9D0B7CB3FE5}" type="slidenum">
              <a:rPr lang="ru-RU" altLang="ru-RU" sz="1200" smtClean="0"/>
              <a:pPr/>
              <a:t>2</a:t>
            </a:fld>
            <a:endParaRPr lang="ru-RU" altLang="ru-RU" sz="1200" smtClean="0"/>
          </a:p>
        </p:txBody>
      </p:sp>
      <p:sp>
        <p:nvSpPr>
          <p:cNvPr id="186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63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xmlns="" val="9571445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181A18-6C70-4C48-A7DE-E591F8F92160}" type="slidenum">
              <a:rPr lang="ru-RU" altLang="ru-RU" smtClean="0"/>
              <a:pPr>
                <a:defRPr/>
              </a:pPr>
              <a:t>4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12848242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181A18-6C70-4C48-A7DE-E591F8F92160}" type="slidenum">
              <a:rPr lang="ru-RU" altLang="ru-RU" smtClean="0"/>
              <a:pPr>
                <a:defRPr/>
              </a:pPr>
              <a:t>5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41462665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181A18-6C70-4C48-A7DE-E591F8F92160}" type="slidenum">
              <a:rPr lang="ru-RU" altLang="ru-RU" smtClean="0"/>
              <a:pPr>
                <a:defRPr/>
              </a:pPr>
              <a:t>6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6366561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2515" name="Заметки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ru-RU" altLang="ru-RU" dirty="0" smtClean="0"/>
              <a:t>ё</a:t>
            </a:r>
          </a:p>
        </p:txBody>
      </p:sp>
      <p:sp>
        <p:nvSpPr>
          <p:cNvPr id="192516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25AC2A3-C345-462A-90FA-30F1E5F37AD1}" type="slidenum">
              <a:rPr lang="ru-RU" altLang="ru-RU" sz="1200" smtClean="0"/>
              <a:pPr/>
              <a:t>7</a:t>
            </a:fld>
            <a:endParaRPr lang="ru-RU" altLang="ru-RU" sz="1200" smtClean="0"/>
          </a:p>
        </p:txBody>
      </p:sp>
    </p:spTree>
    <p:extLst>
      <p:ext uri="{BB962C8B-B14F-4D97-AF65-F5344CB8AC3E}">
        <p14:creationId xmlns:p14="http://schemas.microsoft.com/office/powerpoint/2010/main" xmlns="" val="235755787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63" name="Заметки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ru-RU" altLang="ru-RU" dirty="0" smtClean="0"/>
          </a:p>
        </p:txBody>
      </p:sp>
      <p:sp>
        <p:nvSpPr>
          <p:cNvPr id="194564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3A099C9-52C9-4A21-81B7-352273B1F5D3}" type="slidenum">
              <a:rPr lang="ru-RU" altLang="ru-RU" sz="1200" smtClean="0"/>
              <a:pPr/>
              <a:t>8</a:t>
            </a:fld>
            <a:endParaRPr lang="ru-RU" altLang="ru-RU" sz="1200" smtClean="0"/>
          </a:p>
        </p:txBody>
      </p:sp>
    </p:spTree>
    <p:extLst>
      <p:ext uri="{BB962C8B-B14F-4D97-AF65-F5344CB8AC3E}">
        <p14:creationId xmlns:p14="http://schemas.microsoft.com/office/powerpoint/2010/main" xmlns="" val="34579500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3779" name="Заметки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ru-RU" altLang="ru-RU" dirty="0" smtClean="0"/>
          </a:p>
        </p:txBody>
      </p:sp>
      <p:sp>
        <p:nvSpPr>
          <p:cNvPr id="203780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69B8455-7291-4D54-B471-34185E99DC57}" type="slidenum">
              <a:rPr lang="ru-RU" altLang="ru-RU" sz="1200" smtClean="0"/>
              <a:pPr/>
              <a:t>9</a:t>
            </a:fld>
            <a:endParaRPr lang="ru-RU" altLang="ru-RU" sz="1200" smtClean="0"/>
          </a:p>
        </p:txBody>
      </p:sp>
    </p:spTree>
    <p:extLst>
      <p:ext uri="{BB962C8B-B14F-4D97-AF65-F5344CB8AC3E}">
        <p14:creationId xmlns:p14="http://schemas.microsoft.com/office/powerpoint/2010/main" xmlns="" val="223707940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3779" name="Заметки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ru-RU" altLang="ru-RU" dirty="0" smtClean="0"/>
          </a:p>
        </p:txBody>
      </p:sp>
      <p:sp>
        <p:nvSpPr>
          <p:cNvPr id="203780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69B8455-7291-4D54-B471-34185E99DC57}" type="slidenum">
              <a:rPr lang="ru-RU" altLang="ru-RU" sz="1200" smtClean="0"/>
              <a:pPr/>
              <a:t>10</a:t>
            </a:fld>
            <a:endParaRPr lang="ru-RU" altLang="ru-RU" sz="1200" smtClean="0"/>
          </a:p>
        </p:txBody>
      </p:sp>
    </p:spTree>
    <p:extLst>
      <p:ext uri="{BB962C8B-B14F-4D97-AF65-F5344CB8AC3E}">
        <p14:creationId xmlns:p14="http://schemas.microsoft.com/office/powerpoint/2010/main" xmlns="" val="380888903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181A18-6C70-4C48-A7DE-E591F8F92160}" type="slidenum">
              <a:rPr lang="ru-RU" altLang="ru-RU" smtClean="0"/>
              <a:pPr>
                <a:defRPr/>
              </a:pPr>
              <a:t>12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19018025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6" name="Rectangle 12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63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90" y="3132290"/>
            <a:ext cx="7175351" cy="1793167"/>
          </a:xfrm>
          <a:effectLst/>
        </p:spPr>
        <p:txBody>
          <a:bodyPr/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BC4040-DBD5-43BC-BC67-5E168A9C9CB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20472028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A0CD39-B270-442E-A675-EDFF5A2E29B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29126967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7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BDF4A3-1F01-4AF2-92C4-E537F02EFA0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3567196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defRPr/>
              </a:pPr>
              <a:endParaRPr lang="ru-RU" altLang="ru-RU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grpSp>
          <p:nvGrpSpPr>
            <p:cNvPr id="7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</p:grpSp>
      <p:sp>
        <p:nvSpPr>
          <p:cNvPr id="39955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noProof="0" smtClean="0"/>
              <a:t>Образец заголовка</a:t>
            </a:r>
          </a:p>
        </p:txBody>
      </p:sp>
      <p:sp>
        <p:nvSpPr>
          <p:cNvPr id="39956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pPr lvl="0"/>
            <a:r>
              <a:rPr lang="ru-RU" noProof="0" smtClean="0"/>
              <a:t>Образец подзаголовка</a:t>
            </a:r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5A2A4D-F419-4DFB-9A5D-5DF5232A585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35514022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176EF2-4C91-4F5B-8101-5B6022DEB29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313705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18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9C3A73-8128-4D01-A8A5-41996A6F48C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124128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2A1673-271A-4102-A1C6-9DB34EE0514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659312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6562F3-30E7-448C-A01E-251F6E1742C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4192830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DE40C2-DD20-4AC5-B2B6-4AB12EF050F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7609839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120162-A072-4B2C-8C79-22C56FC1144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1003288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29821A-87B7-48E6-90CA-23A3439D027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115850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953946-65B0-4621-B425-43626F285E5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83118586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AEB106-7BB8-4405-92D3-79933E155D2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215340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AEC1EB-CC59-4863-B11E-B53AFEA7DE4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4859969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BED3EF-8E2E-4824-840C-94364A27DFE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565459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Заголовок, объект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F24AAE-15D2-4FDB-BCBF-2F400596D3E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6544449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Заголовок, схема или организационная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SmartArt 2"/>
          <p:cNvSpPr>
            <a:spLocks noGrp="1"/>
          </p:cNvSpPr>
          <p:nvPr>
            <p:ph type="dgm" idx="1"/>
          </p:nvPr>
        </p:nvSpPr>
        <p:spPr>
          <a:xfrm>
            <a:off x="457200" y="1981200"/>
            <a:ext cx="8229600" cy="38862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318803-2FF7-4285-9DA0-86D6922F2D1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3191751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Заголовок, текст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иаграмма 3"/>
          <p:cNvSpPr>
            <a:spLocks noGrp="1"/>
          </p:cNvSpPr>
          <p:nvPr>
            <p:ph type="chart"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CF483B-0235-4BCF-89B8-1261111DE87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3381455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57200" y="1981200"/>
            <a:ext cx="8229600" cy="38862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521ACF-20FE-41AB-863D-0B7EB115349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4347201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70E04D-4C61-4DE7-8A58-B7E8000FD5F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6960935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4038600" cy="18669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sz="quarter" idx="3"/>
          </p:nvPr>
        </p:nvSpPr>
        <p:spPr>
          <a:xfrm>
            <a:off x="4648200" y="4000500"/>
            <a:ext cx="4038600" cy="18669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61D697-6C80-4EAA-BFAF-B074535F5C8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8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2800410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981200"/>
            <a:ext cx="8229600" cy="3886200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138DDB-5C0C-42DD-A072-133C5E44E04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350087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6" name="Rectangle 8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43" y="4607511"/>
            <a:ext cx="5970494" cy="83546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982DD0-AFF9-4209-8DFB-0B9390BE08A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224175113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defRPr/>
              </a:pPr>
              <a:endParaRPr lang="ru-RU" altLang="ru-RU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grpSp>
          <p:nvGrpSpPr>
            <p:cNvPr id="7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</p:grpSp>
      <p:sp>
        <p:nvSpPr>
          <p:cNvPr id="39955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noProof="0" smtClean="0"/>
              <a:t>Образец заголовка</a:t>
            </a:r>
          </a:p>
        </p:txBody>
      </p:sp>
      <p:sp>
        <p:nvSpPr>
          <p:cNvPr id="39956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pPr lvl="0"/>
            <a:r>
              <a:rPr lang="ru-RU" noProof="0" smtClean="0"/>
              <a:t>Образец подзаголовка</a:t>
            </a:r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50DDD7-7091-480E-A4C2-530EB981F0B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106590081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0F7A04-B3E0-4BA3-A67D-5C4EE6F5C75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0145058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18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36F6CA-F47D-4FBF-9470-4B0108391CA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6187410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CF03F1-2A63-45EC-AE90-CF5FFC81843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2140837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4F639B-8B64-4BFE-BA2E-79F3812D123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8694926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01D508-A314-4BAC-8D0E-9C417426866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4795970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34E633-2E03-4C6D-8A8F-24E98FD6349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021791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4CC3FE-A456-49F3-924B-2C22C1B5F15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9384945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BE95DA-7C7C-4A73-A705-616E435264A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9131839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C704EA-32A5-4D3C-8CD6-EF7D819AADA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810954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83EB6B-2A4E-42B5-84FF-FF7FA57715D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327644538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73F9AD-E3FF-4AC5-BFFE-0B4DC1860DC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66622694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Заголовок, объект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459295-AE8A-4DF5-B482-A907653F5F7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85080124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Заголовок, схема или организационная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SmartArt 2"/>
          <p:cNvSpPr>
            <a:spLocks noGrp="1"/>
          </p:cNvSpPr>
          <p:nvPr>
            <p:ph type="dgm" idx="1"/>
          </p:nvPr>
        </p:nvSpPr>
        <p:spPr>
          <a:xfrm>
            <a:off x="457200" y="1981200"/>
            <a:ext cx="8229600" cy="38862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248F9A-A15C-4AE2-B4C5-328DC7E36EA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53416179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Заголовок, текст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иаграмма 3"/>
          <p:cNvSpPr>
            <a:spLocks noGrp="1"/>
          </p:cNvSpPr>
          <p:nvPr>
            <p:ph type="chart"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38C54F-393D-49AC-9C4A-FA1411AFF47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45697739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57200" y="1981200"/>
            <a:ext cx="8229600" cy="38862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A72FA3-7EAE-4E77-A944-2D4F3EEAA40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8750222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EBE366-9020-450E-8B25-E8954758209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12559426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4038600" cy="18669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sz="quarter" idx="3"/>
          </p:nvPr>
        </p:nvSpPr>
        <p:spPr>
          <a:xfrm>
            <a:off x="4648200" y="4000500"/>
            <a:ext cx="4038600" cy="18669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B566FC-A270-42CA-A3EB-D94C221E208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8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04356300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981200"/>
            <a:ext cx="8229600" cy="3886200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CA3207-18DA-4773-9C10-4A0B57893CC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79182583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defRPr/>
              </a:pPr>
              <a:endParaRPr lang="ru-RU" altLang="ru-RU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grpSp>
          <p:nvGrpSpPr>
            <p:cNvPr id="7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</p:grpSp>
      <p:sp>
        <p:nvSpPr>
          <p:cNvPr id="39955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noProof="0" smtClean="0"/>
              <a:t>Образец заголовка</a:t>
            </a:r>
          </a:p>
        </p:txBody>
      </p:sp>
      <p:sp>
        <p:nvSpPr>
          <p:cNvPr id="39956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pPr lvl="0"/>
            <a:r>
              <a:rPr lang="ru-RU" noProof="0" smtClean="0"/>
              <a:t>Образец подзаголовка</a:t>
            </a:r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359571-48FA-4393-B754-71547199676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3074329182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77D98F-AC91-42FE-8715-085C983FDB4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663894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875F29-AD28-4C70-ADF2-4CDBEC16192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3958866789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18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3146DD-BC9F-4BB9-90D4-F44C7E7502E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76988645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3A2630-80BD-4255-A666-002139C29CD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79103860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4D2BC1-841C-4E68-BDF9-8FCA1E9B9D5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40883213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156F6D-17F5-497A-AF78-6DD389E6184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26151680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FAED0-2282-42E3-ABB0-B1A5968A756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05855875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0C96C5-0152-4446-8B86-F690804EF53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54360938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05632F-470A-4DC0-91FB-FD4F83FAB7D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66716334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9A532E-EC32-42CA-AE09-4D63C8BEE3C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07398968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C40ED5-8BE8-4F15-BB56-371AC4A1A56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15391697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Заголовок, объект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BB8DDE-2F31-4F7E-B00A-A320841DE1D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588355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47BAA3-927A-4FC1-BFF4-F3D021B0A21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620603807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Заголовок, схема или организационная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SmartArt 2"/>
          <p:cNvSpPr>
            <a:spLocks noGrp="1"/>
          </p:cNvSpPr>
          <p:nvPr>
            <p:ph type="dgm" idx="1"/>
          </p:nvPr>
        </p:nvSpPr>
        <p:spPr>
          <a:xfrm>
            <a:off x="457200" y="1981200"/>
            <a:ext cx="8229600" cy="38862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543FB9-D14A-40EA-BB94-51750F5699D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4393342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Заголовок, текст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иаграмма 3"/>
          <p:cNvSpPr>
            <a:spLocks noGrp="1"/>
          </p:cNvSpPr>
          <p:nvPr>
            <p:ph type="chart"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639C73-BBDF-4A73-94C3-D2A1E8B8E6C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37592469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57200" y="1981200"/>
            <a:ext cx="8229600" cy="38862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D96471-1C53-47BC-B04E-B949085F194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58367649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11FDC1-6F0E-4C15-9B8F-F0317B51CE3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2746897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4038600" cy="18669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sz="quarter" idx="3"/>
          </p:nvPr>
        </p:nvSpPr>
        <p:spPr>
          <a:xfrm>
            <a:off x="4648200" y="4000500"/>
            <a:ext cx="4038600" cy="18669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B02094-B539-4741-B60F-4B8A99363E7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8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21587407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981200"/>
            <a:ext cx="8229600" cy="3886200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50D0C0-F4DF-48E9-8C04-62267F2ABF4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48062506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defRPr/>
              </a:pPr>
              <a:endParaRPr lang="ru-RU" altLang="ru-RU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grpSp>
          <p:nvGrpSpPr>
            <p:cNvPr id="7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</p:grpSp>
      <p:sp>
        <p:nvSpPr>
          <p:cNvPr id="39955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noProof="0" smtClean="0"/>
              <a:t>Образец заголовка</a:t>
            </a:r>
          </a:p>
        </p:txBody>
      </p:sp>
      <p:sp>
        <p:nvSpPr>
          <p:cNvPr id="39956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pPr lvl="0"/>
            <a:r>
              <a:rPr lang="ru-RU" noProof="0" smtClean="0"/>
              <a:t>Образец подзаголовка</a:t>
            </a:r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53BA07-AF1A-43EA-B52B-446067A3AF3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1491952938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543CA1-59BA-479A-903F-446D5BDCF6F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96022915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18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EFDE56-FBEF-4C1B-BEC3-902941FDCD3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1869960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A8BF91-2525-469E-AA02-2EBF15593F5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35391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F3C08D-C347-4AEC-BB28-37498C1F7B1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383930997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514413-EEDC-453E-81E9-44F929C45BD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95608524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0C28BD-1DD5-4EDD-9AB7-1C3BBE3F518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02318989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63625D-4BC6-427C-8F63-8BBC63FFDB5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07420833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BA8E0E-482A-4493-9511-E61A2513B78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39369947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802F9-59D5-4748-B5E2-419800125FA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20050519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E3C57B-74E8-420F-836D-9637A6B74C6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14634415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0F8BF4-E031-42D0-8075-6E56F95EB38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55776658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Заголовок, объект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0E0178-32ED-4F47-A918-365F28B307E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7524003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Заголовок, схема или организационная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SmartArt 2"/>
          <p:cNvSpPr>
            <a:spLocks noGrp="1"/>
          </p:cNvSpPr>
          <p:nvPr>
            <p:ph type="dgm" idx="1"/>
          </p:nvPr>
        </p:nvSpPr>
        <p:spPr>
          <a:xfrm>
            <a:off x="457200" y="1981200"/>
            <a:ext cx="8229600" cy="38862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EC9075-DB21-4204-A348-FA1C99C543F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25771185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Заголовок, текст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иаграмма 3"/>
          <p:cNvSpPr>
            <a:spLocks noGrp="1"/>
          </p:cNvSpPr>
          <p:nvPr>
            <p:ph type="chart"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168899-93A9-4554-A84C-D1A6ACC1D28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743718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18"/>
            <a:ext cx="3636085" cy="1258493"/>
          </a:xfrm>
          <a:effectLst/>
        </p:spPr>
        <p:txBody>
          <a:bodyPr anchor="b"/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22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964432-ABD8-4B10-B6D0-E76C065EFDA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4245108237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57200" y="1981200"/>
            <a:ext cx="8229600" cy="38862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B898AD-BA04-4695-BAA7-4E5BFD2E0C5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15891727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F1028C-FF8E-481D-A1A0-D4434EF7341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91283315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4038600" cy="18669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sz="quarter" idx="3"/>
          </p:nvPr>
        </p:nvSpPr>
        <p:spPr>
          <a:xfrm>
            <a:off x="4648200" y="4000500"/>
            <a:ext cx="4038600" cy="18669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BA9F92-F6B6-4FE8-A25D-444DE67CF69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8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69392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7" name="Rectangle 9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8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 rtlCol="0"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/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A6A5B4-C76D-4EC7-9A92-F0A986209A2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8062612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slideLayout" Target="../slideLayouts/slideLayout2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19" Type="http://schemas.openxmlformats.org/officeDocument/2006/relationships/theme" Target="../theme/theme2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7.xml"/><Relationship Id="rId13" Type="http://schemas.openxmlformats.org/officeDocument/2006/relationships/slideLayout" Target="../slideLayouts/slideLayout42.xml"/><Relationship Id="rId18" Type="http://schemas.openxmlformats.org/officeDocument/2006/relationships/slideLayout" Target="../slideLayouts/slideLayout47.xml"/><Relationship Id="rId3" Type="http://schemas.openxmlformats.org/officeDocument/2006/relationships/slideLayout" Target="../slideLayouts/slideLayout32.xml"/><Relationship Id="rId7" Type="http://schemas.openxmlformats.org/officeDocument/2006/relationships/slideLayout" Target="../slideLayouts/slideLayout36.xml"/><Relationship Id="rId12" Type="http://schemas.openxmlformats.org/officeDocument/2006/relationships/slideLayout" Target="../slideLayouts/slideLayout41.xml"/><Relationship Id="rId17" Type="http://schemas.openxmlformats.org/officeDocument/2006/relationships/slideLayout" Target="../slideLayouts/slideLayout46.xml"/><Relationship Id="rId2" Type="http://schemas.openxmlformats.org/officeDocument/2006/relationships/slideLayout" Target="../slideLayouts/slideLayout31.xml"/><Relationship Id="rId16" Type="http://schemas.openxmlformats.org/officeDocument/2006/relationships/slideLayout" Target="../slideLayouts/slideLayout45.xml"/><Relationship Id="rId1" Type="http://schemas.openxmlformats.org/officeDocument/2006/relationships/slideLayout" Target="../slideLayouts/slideLayout30.xml"/><Relationship Id="rId6" Type="http://schemas.openxmlformats.org/officeDocument/2006/relationships/slideLayout" Target="../slideLayouts/slideLayout35.xml"/><Relationship Id="rId11" Type="http://schemas.openxmlformats.org/officeDocument/2006/relationships/slideLayout" Target="../slideLayouts/slideLayout40.xml"/><Relationship Id="rId5" Type="http://schemas.openxmlformats.org/officeDocument/2006/relationships/slideLayout" Target="../slideLayouts/slideLayout34.xml"/><Relationship Id="rId15" Type="http://schemas.openxmlformats.org/officeDocument/2006/relationships/slideLayout" Target="../slideLayouts/slideLayout44.xml"/><Relationship Id="rId10" Type="http://schemas.openxmlformats.org/officeDocument/2006/relationships/slideLayout" Target="../slideLayouts/slideLayout39.xml"/><Relationship Id="rId19" Type="http://schemas.openxmlformats.org/officeDocument/2006/relationships/theme" Target="../theme/theme3.xml"/><Relationship Id="rId4" Type="http://schemas.openxmlformats.org/officeDocument/2006/relationships/slideLayout" Target="../slideLayouts/slideLayout33.xml"/><Relationship Id="rId9" Type="http://schemas.openxmlformats.org/officeDocument/2006/relationships/slideLayout" Target="../slideLayouts/slideLayout38.xml"/><Relationship Id="rId14" Type="http://schemas.openxmlformats.org/officeDocument/2006/relationships/slideLayout" Target="../slideLayouts/slideLayout4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5.xml"/><Relationship Id="rId13" Type="http://schemas.openxmlformats.org/officeDocument/2006/relationships/slideLayout" Target="../slideLayouts/slideLayout60.xml"/><Relationship Id="rId18" Type="http://schemas.openxmlformats.org/officeDocument/2006/relationships/slideLayout" Target="../slideLayouts/slideLayout65.xml"/><Relationship Id="rId3" Type="http://schemas.openxmlformats.org/officeDocument/2006/relationships/slideLayout" Target="../slideLayouts/slideLayout50.xml"/><Relationship Id="rId7" Type="http://schemas.openxmlformats.org/officeDocument/2006/relationships/slideLayout" Target="../slideLayouts/slideLayout54.xml"/><Relationship Id="rId12" Type="http://schemas.openxmlformats.org/officeDocument/2006/relationships/slideLayout" Target="../slideLayouts/slideLayout59.xml"/><Relationship Id="rId17" Type="http://schemas.openxmlformats.org/officeDocument/2006/relationships/slideLayout" Target="../slideLayouts/slideLayout64.xml"/><Relationship Id="rId2" Type="http://schemas.openxmlformats.org/officeDocument/2006/relationships/slideLayout" Target="../slideLayouts/slideLayout49.xml"/><Relationship Id="rId16" Type="http://schemas.openxmlformats.org/officeDocument/2006/relationships/slideLayout" Target="../slideLayouts/slideLayout63.xml"/><Relationship Id="rId1" Type="http://schemas.openxmlformats.org/officeDocument/2006/relationships/slideLayout" Target="../slideLayouts/slideLayout48.xml"/><Relationship Id="rId6" Type="http://schemas.openxmlformats.org/officeDocument/2006/relationships/slideLayout" Target="../slideLayouts/slideLayout53.xml"/><Relationship Id="rId11" Type="http://schemas.openxmlformats.org/officeDocument/2006/relationships/slideLayout" Target="../slideLayouts/slideLayout58.xml"/><Relationship Id="rId5" Type="http://schemas.openxmlformats.org/officeDocument/2006/relationships/slideLayout" Target="../slideLayouts/slideLayout52.xml"/><Relationship Id="rId15" Type="http://schemas.openxmlformats.org/officeDocument/2006/relationships/slideLayout" Target="../slideLayouts/slideLayout62.xml"/><Relationship Id="rId10" Type="http://schemas.openxmlformats.org/officeDocument/2006/relationships/slideLayout" Target="../slideLayouts/slideLayout57.xml"/><Relationship Id="rId19" Type="http://schemas.openxmlformats.org/officeDocument/2006/relationships/theme" Target="../theme/theme4.xml"/><Relationship Id="rId4" Type="http://schemas.openxmlformats.org/officeDocument/2006/relationships/slideLayout" Target="../slideLayouts/slideLayout51.xml"/><Relationship Id="rId9" Type="http://schemas.openxmlformats.org/officeDocument/2006/relationships/slideLayout" Target="../slideLayouts/slideLayout56.xml"/><Relationship Id="rId14" Type="http://schemas.openxmlformats.org/officeDocument/2006/relationships/slideLayout" Target="../slideLayouts/slideLayout61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3.xml"/><Relationship Id="rId13" Type="http://schemas.openxmlformats.org/officeDocument/2006/relationships/slideLayout" Target="../slideLayouts/slideLayout78.xml"/><Relationship Id="rId18" Type="http://schemas.openxmlformats.org/officeDocument/2006/relationships/theme" Target="../theme/theme5.xml"/><Relationship Id="rId3" Type="http://schemas.openxmlformats.org/officeDocument/2006/relationships/slideLayout" Target="../slideLayouts/slideLayout68.xml"/><Relationship Id="rId7" Type="http://schemas.openxmlformats.org/officeDocument/2006/relationships/slideLayout" Target="../slideLayouts/slideLayout72.xml"/><Relationship Id="rId12" Type="http://schemas.openxmlformats.org/officeDocument/2006/relationships/slideLayout" Target="../slideLayouts/slideLayout77.xml"/><Relationship Id="rId17" Type="http://schemas.openxmlformats.org/officeDocument/2006/relationships/slideLayout" Target="../slideLayouts/slideLayout82.xml"/><Relationship Id="rId2" Type="http://schemas.openxmlformats.org/officeDocument/2006/relationships/slideLayout" Target="../slideLayouts/slideLayout67.xml"/><Relationship Id="rId16" Type="http://schemas.openxmlformats.org/officeDocument/2006/relationships/slideLayout" Target="../slideLayouts/slideLayout81.xml"/><Relationship Id="rId1" Type="http://schemas.openxmlformats.org/officeDocument/2006/relationships/slideLayout" Target="../slideLayouts/slideLayout66.xml"/><Relationship Id="rId6" Type="http://schemas.openxmlformats.org/officeDocument/2006/relationships/slideLayout" Target="../slideLayouts/slideLayout71.xml"/><Relationship Id="rId11" Type="http://schemas.openxmlformats.org/officeDocument/2006/relationships/slideLayout" Target="../slideLayouts/slideLayout76.xml"/><Relationship Id="rId5" Type="http://schemas.openxmlformats.org/officeDocument/2006/relationships/slideLayout" Target="../slideLayouts/slideLayout70.xml"/><Relationship Id="rId15" Type="http://schemas.openxmlformats.org/officeDocument/2006/relationships/slideLayout" Target="../slideLayouts/slideLayout80.xml"/><Relationship Id="rId10" Type="http://schemas.openxmlformats.org/officeDocument/2006/relationships/slideLayout" Target="../slideLayouts/slideLayout75.xml"/><Relationship Id="rId4" Type="http://schemas.openxmlformats.org/officeDocument/2006/relationships/slideLayout" Target="../slideLayouts/slideLayout69.xml"/><Relationship Id="rId9" Type="http://schemas.openxmlformats.org/officeDocument/2006/relationships/slideLayout" Target="../slideLayouts/slideLayout74.xml"/><Relationship Id="rId14" Type="http://schemas.openxmlformats.org/officeDocument/2006/relationships/slideLayout" Target="../slideLayouts/slideLayout7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725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875" y="4371975"/>
            <a:ext cx="6511925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3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143000" y="731838"/>
            <a:ext cx="6400800" cy="3475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hangingPunct="1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172200"/>
            <a:ext cx="3352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200" b="1">
                <a:solidFill>
                  <a:srgbClr val="7F7F7F"/>
                </a:solidFill>
              </a:defRPr>
            </a:lvl1pPr>
          </a:lstStyle>
          <a:p>
            <a:pPr>
              <a:defRPr/>
            </a:pPr>
            <a:fld id="{D83280D9-E94D-4133-AA98-D984B24C50D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47283" r:id="rId1"/>
    <p:sldLayoutId id="2147547266" r:id="rId2"/>
    <p:sldLayoutId id="2147547284" r:id="rId3"/>
    <p:sldLayoutId id="2147547267" r:id="rId4"/>
    <p:sldLayoutId id="2147547268" r:id="rId5"/>
    <p:sldLayoutId id="2147547269" r:id="rId6"/>
    <p:sldLayoutId id="2147547270" r:id="rId7"/>
    <p:sldLayoutId id="2147547271" r:id="rId8"/>
    <p:sldLayoutId id="2147547285" r:id="rId9"/>
    <p:sldLayoutId id="2147547272" r:id="rId10"/>
    <p:sldLayoutId id="2147547273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anose="02040502050405020303" pitchFamily="18" charset="0"/>
        <a:buChar char="*"/>
        <a:defRPr sz="4600" b="1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anose="02040502050405020303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2pPr>
      <a:lvl3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anose="02040502050405020303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3pPr>
      <a:lvl4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anose="02040502050405020303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4pPr>
      <a:lvl5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anose="02040502050405020303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anose="02040502050405020303" pitchFamily="18" charset="0"/>
        <a:buChar char="*"/>
        <a:defRPr sz="2200" kern="1200">
          <a:solidFill>
            <a:srgbClr val="404040"/>
          </a:solidFill>
          <a:latin typeface="+mn-lt"/>
          <a:ea typeface="+mn-ea"/>
          <a:cs typeface="+mn-cs"/>
        </a:defRPr>
      </a:lvl1pPr>
      <a:lvl2pPr marL="547688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anose="02040502050405020303" pitchFamily="18" charset="0"/>
        <a:buChar char="*"/>
        <a:defRPr sz="2000" kern="1200">
          <a:solidFill>
            <a:srgbClr val="404040"/>
          </a:solidFill>
          <a:latin typeface="+mn-lt"/>
          <a:ea typeface="+mn-ea"/>
          <a:cs typeface="+mn-cs"/>
        </a:defRPr>
      </a:lvl2pPr>
      <a:lvl3pPr marL="822325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anose="02040502050405020303" pitchFamily="18" charset="0"/>
        <a:buChar char="*"/>
        <a:defRPr kern="1200">
          <a:solidFill>
            <a:srgbClr val="404040"/>
          </a:solidFill>
          <a:latin typeface="+mn-lt"/>
          <a:ea typeface="+mn-ea"/>
          <a:cs typeface="+mn-cs"/>
        </a:defRPr>
      </a:lvl3pPr>
      <a:lvl4pPr marL="1096963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anose="02040502050405020303" pitchFamily="18" charset="0"/>
        <a:buChar char="*"/>
        <a:defRPr sz="1600" kern="1200">
          <a:solidFill>
            <a:srgbClr val="404040"/>
          </a:solidFill>
          <a:latin typeface="+mn-lt"/>
          <a:ea typeface="+mn-ea"/>
          <a:cs typeface="+mn-cs"/>
        </a:defRPr>
      </a:lvl4pPr>
      <a:lvl5pPr marL="1389063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anose="02040502050405020303" pitchFamily="18" charset="0"/>
        <a:buChar char="*"/>
        <a:defRPr sz="1400" kern="1200">
          <a:solidFill>
            <a:srgbClr val="404040"/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ECFF"/>
            </a:gs>
            <a:gs pos="100000">
              <a:srgbClr val="FFFF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000000"/>
                </a:solidFill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AEA04B3E-D3A4-4EF5-BEE4-FDF7228F61C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grpSp>
        <p:nvGrpSpPr>
          <p:cNvPr id="2052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2056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defRPr/>
              </a:pPr>
              <a:endParaRPr lang="ru-RU" altLang="ru-RU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057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058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 sz="1800" smtClean="0">
                <a:solidFill>
                  <a:srgbClr val="666699"/>
                </a:solidFill>
              </a:endParaRPr>
            </a:p>
          </p:txBody>
        </p:sp>
        <p:sp>
          <p:nvSpPr>
            <p:cNvPr id="2059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 sz="1800" smtClean="0">
                <a:solidFill>
                  <a:srgbClr val="666699"/>
                </a:solidFill>
              </a:endParaRPr>
            </a:p>
          </p:txBody>
        </p:sp>
        <p:sp>
          <p:nvSpPr>
            <p:cNvPr id="2060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 sz="1800" smtClean="0">
                <a:solidFill>
                  <a:srgbClr val="9999CC"/>
                </a:solidFill>
              </a:endParaRPr>
            </a:p>
          </p:txBody>
        </p:sp>
        <p:sp>
          <p:nvSpPr>
            <p:cNvPr id="2061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 sz="1800" smtClean="0">
                <a:solidFill>
                  <a:srgbClr val="666699"/>
                </a:solidFill>
              </a:endParaRPr>
            </a:p>
          </p:txBody>
        </p:sp>
        <p:sp>
          <p:nvSpPr>
            <p:cNvPr id="2062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063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 sz="1800" smtClean="0">
                <a:solidFill>
                  <a:srgbClr val="9999CC"/>
                </a:solidFill>
              </a:endParaRPr>
            </a:p>
          </p:txBody>
        </p:sp>
        <p:sp>
          <p:nvSpPr>
            <p:cNvPr id="2064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 sz="1800" smtClean="0">
                <a:solidFill>
                  <a:srgbClr val="9999CC"/>
                </a:solidFill>
              </a:endParaRPr>
            </a:p>
          </p:txBody>
        </p:sp>
      </p:grpSp>
      <p:sp>
        <p:nvSpPr>
          <p:cNvPr id="2053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2054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38928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47286" r:id="rId1"/>
    <p:sldLayoutId id="2147547287" r:id="rId2"/>
    <p:sldLayoutId id="2147547288" r:id="rId3"/>
    <p:sldLayoutId id="2147547289" r:id="rId4"/>
    <p:sldLayoutId id="2147547290" r:id="rId5"/>
    <p:sldLayoutId id="2147547291" r:id="rId6"/>
    <p:sldLayoutId id="2147547292" r:id="rId7"/>
    <p:sldLayoutId id="2147547293" r:id="rId8"/>
    <p:sldLayoutId id="2147547294" r:id="rId9"/>
    <p:sldLayoutId id="2147547295" r:id="rId10"/>
    <p:sldLayoutId id="2147547296" r:id="rId11"/>
    <p:sldLayoutId id="2147547297" r:id="rId12"/>
    <p:sldLayoutId id="2147547298" r:id="rId13"/>
    <p:sldLayoutId id="2147547299" r:id="rId14"/>
    <p:sldLayoutId id="2147547300" r:id="rId15"/>
    <p:sldLayoutId id="2147547301" r:id="rId16"/>
    <p:sldLayoutId id="2147547302" r:id="rId17"/>
    <p:sldLayoutId id="2147547303" r:id="rId18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anose="05000000000000000000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¨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¨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ECFF"/>
            </a:gs>
            <a:gs pos="100000">
              <a:srgbClr val="FFFF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000000"/>
                </a:solidFill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1F7C6C83-1B19-4640-89E4-893E9586710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grpSp>
        <p:nvGrpSpPr>
          <p:cNvPr id="3076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2056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defRPr/>
              </a:pPr>
              <a:endParaRPr lang="ru-RU" altLang="ru-RU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057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058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 sz="1800" smtClean="0">
                <a:solidFill>
                  <a:srgbClr val="666699"/>
                </a:solidFill>
              </a:endParaRPr>
            </a:p>
          </p:txBody>
        </p:sp>
        <p:sp>
          <p:nvSpPr>
            <p:cNvPr id="2059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 sz="1800" smtClean="0">
                <a:solidFill>
                  <a:srgbClr val="666699"/>
                </a:solidFill>
              </a:endParaRPr>
            </a:p>
          </p:txBody>
        </p:sp>
        <p:sp>
          <p:nvSpPr>
            <p:cNvPr id="2060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 sz="1800" smtClean="0">
                <a:solidFill>
                  <a:srgbClr val="9999CC"/>
                </a:solidFill>
              </a:endParaRPr>
            </a:p>
          </p:txBody>
        </p:sp>
        <p:sp>
          <p:nvSpPr>
            <p:cNvPr id="2061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 sz="1800" smtClean="0">
                <a:solidFill>
                  <a:srgbClr val="666699"/>
                </a:solidFill>
              </a:endParaRPr>
            </a:p>
          </p:txBody>
        </p:sp>
        <p:sp>
          <p:nvSpPr>
            <p:cNvPr id="2062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063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 sz="1800" smtClean="0">
                <a:solidFill>
                  <a:srgbClr val="9999CC"/>
                </a:solidFill>
              </a:endParaRPr>
            </a:p>
          </p:txBody>
        </p:sp>
        <p:sp>
          <p:nvSpPr>
            <p:cNvPr id="2064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 sz="1800" smtClean="0">
                <a:solidFill>
                  <a:srgbClr val="9999CC"/>
                </a:solidFill>
              </a:endParaRPr>
            </a:p>
          </p:txBody>
        </p:sp>
      </p:grpSp>
      <p:sp>
        <p:nvSpPr>
          <p:cNvPr id="3077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3078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38928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47304" r:id="rId1"/>
    <p:sldLayoutId id="2147547305" r:id="rId2"/>
    <p:sldLayoutId id="2147547306" r:id="rId3"/>
    <p:sldLayoutId id="2147547307" r:id="rId4"/>
    <p:sldLayoutId id="2147547308" r:id="rId5"/>
    <p:sldLayoutId id="2147547309" r:id="rId6"/>
    <p:sldLayoutId id="2147547310" r:id="rId7"/>
    <p:sldLayoutId id="2147547311" r:id="rId8"/>
    <p:sldLayoutId id="2147547312" r:id="rId9"/>
    <p:sldLayoutId id="2147547313" r:id="rId10"/>
    <p:sldLayoutId id="2147547314" r:id="rId11"/>
    <p:sldLayoutId id="2147547315" r:id="rId12"/>
    <p:sldLayoutId id="2147547316" r:id="rId13"/>
    <p:sldLayoutId id="2147547317" r:id="rId14"/>
    <p:sldLayoutId id="2147547318" r:id="rId15"/>
    <p:sldLayoutId id="2147547319" r:id="rId16"/>
    <p:sldLayoutId id="2147547320" r:id="rId17"/>
    <p:sldLayoutId id="2147547321" r:id="rId18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anose="05000000000000000000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¨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¨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ECFF"/>
            </a:gs>
            <a:gs pos="100000">
              <a:srgbClr val="FFFF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000000"/>
                </a:solidFill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D1B8BE31-43C2-477A-8DD6-CAEE5F653BC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grpSp>
        <p:nvGrpSpPr>
          <p:cNvPr id="5124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2056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defRPr/>
              </a:pPr>
              <a:endParaRPr lang="ru-RU" altLang="ru-RU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057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058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z="1800" smtClean="0">
                <a:solidFill>
                  <a:srgbClr val="666699"/>
                </a:solidFill>
              </a:endParaRPr>
            </a:p>
          </p:txBody>
        </p:sp>
        <p:sp>
          <p:nvSpPr>
            <p:cNvPr id="2059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z="1800" smtClean="0">
                <a:solidFill>
                  <a:srgbClr val="666699"/>
                </a:solidFill>
              </a:endParaRPr>
            </a:p>
          </p:txBody>
        </p:sp>
        <p:sp>
          <p:nvSpPr>
            <p:cNvPr id="2060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z="1800" smtClean="0">
                <a:solidFill>
                  <a:srgbClr val="9999CC"/>
                </a:solidFill>
              </a:endParaRPr>
            </a:p>
          </p:txBody>
        </p:sp>
        <p:sp>
          <p:nvSpPr>
            <p:cNvPr id="2061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z="1800" smtClean="0">
                <a:solidFill>
                  <a:srgbClr val="666699"/>
                </a:solidFill>
              </a:endParaRPr>
            </a:p>
          </p:txBody>
        </p:sp>
        <p:sp>
          <p:nvSpPr>
            <p:cNvPr id="2062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063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z="1800" smtClean="0">
                <a:solidFill>
                  <a:srgbClr val="9999CC"/>
                </a:solidFill>
              </a:endParaRPr>
            </a:p>
          </p:txBody>
        </p:sp>
        <p:sp>
          <p:nvSpPr>
            <p:cNvPr id="2064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z="1800" smtClean="0">
                <a:solidFill>
                  <a:srgbClr val="9999CC"/>
                </a:solidFill>
              </a:endParaRPr>
            </a:p>
          </p:txBody>
        </p:sp>
      </p:grpSp>
      <p:sp>
        <p:nvSpPr>
          <p:cNvPr id="5125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5126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38928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47340" r:id="rId1"/>
    <p:sldLayoutId id="2147547341" r:id="rId2"/>
    <p:sldLayoutId id="2147547342" r:id="rId3"/>
    <p:sldLayoutId id="2147547343" r:id="rId4"/>
    <p:sldLayoutId id="2147547344" r:id="rId5"/>
    <p:sldLayoutId id="2147547345" r:id="rId6"/>
    <p:sldLayoutId id="2147547346" r:id="rId7"/>
    <p:sldLayoutId id="2147547347" r:id="rId8"/>
    <p:sldLayoutId id="2147547348" r:id="rId9"/>
    <p:sldLayoutId id="2147547349" r:id="rId10"/>
    <p:sldLayoutId id="2147547350" r:id="rId11"/>
    <p:sldLayoutId id="2147547351" r:id="rId12"/>
    <p:sldLayoutId id="2147547352" r:id="rId13"/>
    <p:sldLayoutId id="2147547353" r:id="rId14"/>
    <p:sldLayoutId id="2147547354" r:id="rId15"/>
    <p:sldLayoutId id="2147547355" r:id="rId16"/>
    <p:sldLayoutId id="2147547356" r:id="rId17"/>
    <p:sldLayoutId id="2147547357" r:id="rId18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anose="05000000000000000000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¨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¨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ECFF"/>
            </a:gs>
            <a:gs pos="100000">
              <a:srgbClr val="FFFF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000000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000000"/>
                </a:solidFill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B5C02F47-C656-4777-91B5-6A41DDB00C4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grpSp>
        <p:nvGrpSpPr>
          <p:cNvPr id="8196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1032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defRPr/>
              </a:pPr>
              <a:endParaRPr lang="ru-RU" altLang="ru-RU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033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034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z="1800" smtClean="0">
                <a:solidFill>
                  <a:srgbClr val="666699"/>
                </a:solidFill>
              </a:endParaRPr>
            </a:p>
          </p:txBody>
        </p:sp>
        <p:sp>
          <p:nvSpPr>
            <p:cNvPr id="1035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z="1800" smtClean="0">
                <a:solidFill>
                  <a:srgbClr val="666699"/>
                </a:solidFill>
              </a:endParaRPr>
            </a:p>
          </p:txBody>
        </p:sp>
        <p:sp>
          <p:nvSpPr>
            <p:cNvPr id="1036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z="1800" smtClean="0">
                <a:solidFill>
                  <a:srgbClr val="9999CC"/>
                </a:solidFill>
              </a:endParaRPr>
            </a:p>
          </p:txBody>
        </p:sp>
        <p:sp>
          <p:nvSpPr>
            <p:cNvPr id="1037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z="1800" smtClean="0">
                <a:solidFill>
                  <a:srgbClr val="666699"/>
                </a:solidFill>
              </a:endParaRPr>
            </a:p>
          </p:txBody>
        </p:sp>
        <p:sp>
          <p:nvSpPr>
            <p:cNvPr id="1038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039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z="1800" smtClean="0">
                <a:solidFill>
                  <a:srgbClr val="9999CC"/>
                </a:solidFill>
              </a:endParaRPr>
            </a:p>
          </p:txBody>
        </p:sp>
        <p:sp>
          <p:nvSpPr>
            <p:cNvPr id="1040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z="1800" smtClean="0">
                <a:solidFill>
                  <a:srgbClr val="9999CC"/>
                </a:solidFill>
              </a:endParaRPr>
            </a:p>
          </p:txBody>
        </p:sp>
      </p:grpSp>
      <p:sp>
        <p:nvSpPr>
          <p:cNvPr id="8197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8198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38928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solidFill>
                  <a:srgbClr val="000000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47393" r:id="rId1"/>
    <p:sldLayoutId id="2147547394" r:id="rId2"/>
    <p:sldLayoutId id="2147547395" r:id="rId3"/>
    <p:sldLayoutId id="2147547396" r:id="rId4"/>
    <p:sldLayoutId id="2147547397" r:id="rId5"/>
    <p:sldLayoutId id="2147547398" r:id="rId6"/>
    <p:sldLayoutId id="2147547399" r:id="rId7"/>
    <p:sldLayoutId id="2147547400" r:id="rId8"/>
    <p:sldLayoutId id="2147547401" r:id="rId9"/>
    <p:sldLayoutId id="2147547402" r:id="rId10"/>
    <p:sldLayoutId id="2147547403" r:id="rId11"/>
    <p:sldLayoutId id="2147547404" r:id="rId12"/>
    <p:sldLayoutId id="2147547405" r:id="rId13"/>
    <p:sldLayoutId id="2147547406" r:id="rId14"/>
    <p:sldLayoutId id="2147547407" r:id="rId15"/>
    <p:sldLayoutId id="2147547408" r:id="rId16"/>
    <p:sldLayoutId id="2147547409" r:id="rId17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anose="05000000000000000000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¨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¨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195263" y="1676400"/>
            <a:ext cx="8686800" cy="3505200"/>
          </a:xfrm>
        </p:spPr>
        <p:txBody>
          <a:bodyPr wrap="square" numCol="1" compatLnSpc="1">
            <a:prstTxWarp prst="textNoShape">
              <a:avLst/>
            </a:prstTxWarp>
          </a:bodyPr>
          <a:lstStyle/>
          <a:p>
            <a:pPr marL="0" indent="0" algn="ctr" eaLnBrk="1" hangingPunct="1">
              <a:buFont typeface="Georgia" panose="02040502050405020303" pitchFamily="18" charset="0"/>
              <a:buNone/>
            </a:pPr>
            <a:r>
              <a:rPr lang="ru-RU" altLang="ru-RU" sz="6000" dirty="0" smtClean="0">
                <a:solidFill>
                  <a:srgbClr val="0000CC"/>
                </a:solidFill>
                <a:effectLst/>
              </a:rPr>
              <a:t>ГРАЖДАНСКИЙ БЮДЖЕТ </a:t>
            </a:r>
            <a:br>
              <a:rPr lang="ru-RU" altLang="ru-RU" sz="6000" dirty="0" smtClean="0">
                <a:solidFill>
                  <a:srgbClr val="0000CC"/>
                </a:solidFill>
                <a:effectLst/>
              </a:rPr>
            </a:br>
            <a:r>
              <a:rPr lang="ru-RU" altLang="ru-RU" sz="6000" dirty="0" smtClean="0">
                <a:solidFill>
                  <a:srgbClr val="0000CC"/>
                </a:solidFill>
                <a:effectLst/>
              </a:rPr>
              <a:t>на 2021–2023 годы</a:t>
            </a:r>
            <a:br>
              <a:rPr lang="ru-RU" altLang="ru-RU" sz="6000" dirty="0" smtClean="0">
                <a:solidFill>
                  <a:srgbClr val="0000CC"/>
                </a:solidFill>
                <a:effectLst/>
              </a:rPr>
            </a:br>
            <a:r>
              <a:rPr lang="ru-RU" altLang="ru-RU" sz="2800" dirty="0" smtClean="0">
                <a:solidFill>
                  <a:srgbClr val="0000CC"/>
                </a:solidFill>
                <a:effectLst/>
              </a:rPr>
              <a:t>(Уточненный на 1.01.2022 г.)</a:t>
            </a:r>
            <a:r>
              <a:rPr lang="ru-RU" altLang="ru-RU" sz="6000" dirty="0" smtClean="0">
                <a:solidFill>
                  <a:srgbClr val="000000"/>
                </a:solidFill>
                <a:effectLst/>
              </a:rPr>
              <a:t/>
            </a:r>
            <a:br>
              <a:rPr lang="ru-RU" altLang="ru-RU" sz="6000" dirty="0" smtClean="0">
                <a:solidFill>
                  <a:srgbClr val="000000"/>
                </a:solidFill>
                <a:effectLst/>
              </a:rPr>
            </a:br>
            <a:endParaRPr lang="ru-RU" altLang="ru-RU" sz="6000" dirty="0" smtClean="0">
              <a:solidFill>
                <a:srgbClr val="3366FF"/>
              </a:solidFill>
              <a:effectLst/>
            </a:endParaRPr>
          </a:p>
        </p:txBody>
      </p:sp>
      <p:pic>
        <p:nvPicPr>
          <p:cNvPr id="7" name="Рисунок 6" descr="logoМЭРТ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429522" y="357166"/>
            <a:ext cx="1428760" cy="87993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0525" y="452438"/>
            <a:ext cx="8666163" cy="304800"/>
          </a:xfrm>
        </p:spPr>
        <p:txBody>
          <a:bodyPr/>
          <a:lstStyle/>
          <a:p>
            <a:pPr algn="ctr" eaLnBrk="1" hangingPunct="1"/>
            <a:r>
              <a:rPr lang="ru-RU" altLang="ru-RU" sz="2000" b="1" dirty="0" smtClean="0">
                <a:solidFill>
                  <a:srgbClr val="0000FF"/>
                </a:solidFill>
              </a:rPr>
              <a:t>Целевые трансферты из областного бюджета на 2021 год</a:t>
            </a:r>
          </a:p>
        </p:txBody>
      </p:sp>
      <p:graphicFrame>
        <p:nvGraphicFramePr>
          <p:cNvPr id="44134" name="Group 102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xmlns="" val="3138111055"/>
              </p:ext>
            </p:extLst>
          </p:nvPr>
        </p:nvGraphicFramePr>
        <p:xfrm>
          <a:off x="228600" y="990600"/>
          <a:ext cx="8610602" cy="2438670"/>
        </p:xfrm>
        <a:graphic>
          <a:graphicData uri="http://schemas.openxmlformats.org/drawingml/2006/table">
            <a:tbl>
              <a:tblPr/>
              <a:tblGrid>
                <a:gridCol w="751603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9456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Наименование целевых трансфертов ОБ</a:t>
                      </a:r>
                    </a:p>
                  </a:txBody>
                  <a:tcPr marL="91453" marR="91453"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Уточненный бюджет</a:t>
                      </a:r>
                    </a:p>
                  </a:txBody>
                  <a:tcPr marL="91453" marR="91453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048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Целевые трансферты из ОБ - всего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5" marR="91445"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2033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5" marR="91445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048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7D"/>
                        </a:buClr>
                        <a:buSzPct val="7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в том числе:</a:t>
                      </a:r>
                      <a:endParaRPr kumimoji="0" lang="ru-RU" sz="1400" b="0" i="0" u="none" strike="noStrike" kern="1200" cap="none" spc="0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1445" marR="91445"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5" marR="91445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048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7D"/>
                        </a:buClr>
                        <a:buSzPct val="7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текущие целевые трансферты – всего,</a:t>
                      </a:r>
                    </a:p>
                  </a:txBody>
                  <a:tcPr marL="91445" marR="91445"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2033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5" marR="91445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743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7D"/>
                        </a:buClr>
                        <a:buSzPct val="7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в том числе:</a:t>
                      </a:r>
                      <a:endParaRPr kumimoji="0" lang="ru-RU" sz="12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5" marR="91445"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2033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5" marR="91445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5" marR="91445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5" marR="91445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15239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 повышение заработной платы государственных служащих местных исполнительных органов</a:t>
                      </a:r>
                      <a:endParaRPr kumimoji="0" lang="ru-RU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5" marR="91445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2033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5" marR="91445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716768290"/>
                  </a:ext>
                </a:extLst>
              </a:tr>
            </a:tbl>
          </a:graphicData>
        </a:graphic>
      </p:graphicFrame>
      <p:sp>
        <p:nvSpPr>
          <p:cNvPr id="202796" name="Rectangle 2"/>
          <p:cNvSpPr>
            <a:spLocks noChangeArrowheads="1"/>
          </p:cNvSpPr>
          <p:nvPr/>
        </p:nvSpPr>
        <p:spPr bwMode="auto">
          <a:xfrm>
            <a:off x="7835900" y="762000"/>
            <a:ext cx="1258888" cy="7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200" dirty="0" smtClean="0">
              <a:solidFill>
                <a:srgbClr val="000000"/>
              </a:solidFill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200" dirty="0" err="1" smtClean="0">
                <a:solidFill>
                  <a:srgbClr val="000000"/>
                </a:solidFill>
              </a:rPr>
              <a:t>тыс.тенге</a:t>
            </a:r>
            <a:endParaRPr lang="ru-RU" altLang="ru-RU" sz="1200" dirty="0">
              <a:solidFill>
                <a:srgbClr val="000000"/>
              </a:solidFill>
            </a:endParaRPr>
          </a:p>
        </p:txBody>
      </p:sp>
      <p:sp>
        <p:nvSpPr>
          <p:cNvPr id="202797" name="Номер слайда 5"/>
          <p:cNvSpPr txBox="1">
            <a:spLocks/>
          </p:cNvSpPr>
          <p:nvPr/>
        </p:nvSpPr>
        <p:spPr bwMode="auto">
          <a:xfrm rot="10800000" flipV="1">
            <a:off x="3810000" y="6477000"/>
            <a:ext cx="1828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fld id="{29E86329-89CA-4395-90E6-87165331AD65}" type="slidenum">
              <a:rPr lang="ru-RU" altLang="ru-RU" sz="1200" b="1">
                <a:solidFill>
                  <a:srgbClr val="7F7F7F"/>
                </a:solidFill>
              </a:rPr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10</a:t>
            </a:fld>
            <a:endParaRPr lang="ru-RU" altLang="ru-RU" sz="1200" b="1">
              <a:solidFill>
                <a:srgbClr val="7F7F7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60676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2400" y="1828800"/>
            <a:ext cx="8915400" cy="2514600"/>
          </a:xfrm>
        </p:spPr>
        <p:txBody>
          <a:bodyPr>
            <a:noAutofit/>
          </a:bodyPr>
          <a:lstStyle/>
          <a:p>
            <a:pPr algn="ctr">
              <a:spcBef>
                <a:spcPts val="0"/>
              </a:spcBef>
              <a:defRPr/>
            </a:pPr>
            <a:r>
              <a:rPr lang="ru-RU" sz="2400" b="1" dirty="0">
                <a:solidFill>
                  <a:prstClr val="white"/>
                </a:solidFill>
                <a:ea typeface="+mn-ea"/>
              </a:rPr>
              <a:t/>
            </a:r>
            <a:br>
              <a:rPr lang="ru-RU" sz="2400" b="1" dirty="0">
                <a:solidFill>
                  <a:prstClr val="white"/>
                </a:solidFill>
                <a:ea typeface="+mn-ea"/>
              </a:rPr>
            </a:br>
            <a:r>
              <a:rPr lang="ru-RU" sz="2400" b="1" dirty="0" smtClean="0">
                <a:solidFill>
                  <a:prstClr val="white"/>
                </a:solidFill>
                <a:ea typeface="+mn-ea"/>
              </a:rPr>
              <a:t/>
            </a:r>
            <a:br>
              <a:rPr lang="ru-RU" sz="2400" b="1" dirty="0" smtClean="0">
                <a:solidFill>
                  <a:prstClr val="white"/>
                </a:solidFill>
                <a:ea typeface="+mn-ea"/>
              </a:rPr>
            </a:br>
            <a:r>
              <a:rPr lang="ru-RU" sz="2400" b="1" dirty="0">
                <a:solidFill>
                  <a:prstClr val="white"/>
                </a:solidFill>
                <a:ea typeface="+mn-ea"/>
              </a:rPr>
              <a:t/>
            </a:r>
            <a:br>
              <a:rPr lang="ru-RU" sz="2400" b="1" dirty="0">
                <a:solidFill>
                  <a:prstClr val="white"/>
                </a:solidFill>
                <a:ea typeface="+mn-ea"/>
              </a:rPr>
            </a:br>
            <a:r>
              <a:rPr lang="ru-RU" sz="4000" b="1" dirty="0" smtClean="0">
                <a:solidFill>
                  <a:srgbClr val="0000FF"/>
                </a:solidFill>
              </a:rPr>
              <a:t>Четвертый уровень бюджета - самостоятельный бюджет местного самоуправления </a:t>
            </a:r>
            <a:r>
              <a:rPr lang="ru-RU" sz="3600" b="1" dirty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ru-RU" sz="3600" b="1" dirty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3600" b="1" dirty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ru-RU" sz="3600" b="1" dirty="0">
                <a:solidFill>
                  <a:schemeClr val="accent6">
                    <a:lumMod val="50000"/>
                  </a:schemeClr>
                </a:solidFill>
              </a:rPr>
            </a:br>
            <a:endParaRPr lang="ru-RU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31427" name="Номер слайда 5"/>
          <p:cNvSpPr txBox="1">
            <a:spLocks/>
          </p:cNvSpPr>
          <p:nvPr/>
        </p:nvSpPr>
        <p:spPr bwMode="auto">
          <a:xfrm>
            <a:off x="4343400" y="6242050"/>
            <a:ext cx="12954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200" b="1">
                <a:solidFill>
                  <a:srgbClr val="7F7F7F"/>
                </a:solidFill>
              </a:rPr>
              <a:t>34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4850" y="762000"/>
            <a:ext cx="7886700" cy="1709738"/>
          </a:xfrm>
        </p:spPr>
        <p:txBody>
          <a:bodyPr>
            <a:noAutofit/>
          </a:bodyPr>
          <a:lstStyle/>
          <a:p>
            <a:pPr algn="ctr">
              <a:spcBef>
                <a:spcPts val="0"/>
              </a:spcBef>
              <a:defRPr/>
            </a:pPr>
            <a:r>
              <a:rPr lang="ru-RU" sz="2400" b="1" dirty="0">
                <a:solidFill>
                  <a:prstClr val="white"/>
                </a:solidFill>
                <a:ea typeface="+mn-ea"/>
              </a:rPr>
              <a:t/>
            </a:r>
            <a:br>
              <a:rPr lang="ru-RU" sz="2400" b="1" dirty="0">
                <a:solidFill>
                  <a:prstClr val="white"/>
                </a:solidFill>
                <a:ea typeface="+mn-ea"/>
              </a:rPr>
            </a:br>
            <a:r>
              <a:rPr lang="ru-RU" sz="2400" b="1" dirty="0" smtClean="0">
                <a:solidFill>
                  <a:prstClr val="white"/>
                </a:solidFill>
                <a:ea typeface="+mn-ea"/>
              </a:rPr>
              <a:t/>
            </a:r>
            <a:br>
              <a:rPr lang="ru-RU" sz="2400" b="1" dirty="0" smtClean="0">
                <a:solidFill>
                  <a:prstClr val="white"/>
                </a:solidFill>
                <a:ea typeface="+mn-ea"/>
              </a:rPr>
            </a:br>
            <a:r>
              <a:rPr lang="ru-RU" sz="2400" b="1" dirty="0">
                <a:solidFill>
                  <a:prstClr val="white"/>
                </a:solidFill>
                <a:ea typeface="+mn-ea"/>
              </a:rPr>
              <a:t/>
            </a:r>
            <a:br>
              <a:rPr lang="ru-RU" sz="2400" b="1" dirty="0">
                <a:solidFill>
                  <a:prstClr val="white"/>
                </a:solidFill>
                <a:ea typeface="+mn-ea"/>
              </a:rPr>
            </a:br>
            <a:r>
              <a:rPr lang="ru-RU" sz="3600" b="1" dirty="0" smtClean="0">
                <a:solidFill>
                  <a:srgbClr val="0000FF"/>
                </a:solidFill>
              </a:rPr>
              <a:t>Этапы </a:t>
            </a:r>
            <a:r>
              <a:rPr lang="ru-RU" sz="3600" b="1" dirty="0">
                <a:solidFill>
                  <a:srgbClr val="0000FF"/>
                </a:solidFill>
              </a:rPr>
              <a:t>внедрения самостоятельного бюджета местного самоуправления </a:t>
            </a:r>
            <a:r>
              <a:rPr lang="ru-RU" sz="3600" b="1" dirty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ru-RU" sz="3600" b="1" dirty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3600" b="1" dirty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ru-RU" sz="3600" b="1" dirty="0">
                <a:solidFill>
                  <a:schemeClr val="accent6">
                    <a:lumMod val="50000"/>
                  </a:schemeClr>
                </a:solidFill>
              </a:rPr>
            </a:br>
            <a:endParaRPr lang="ru-RU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99683" name="Объект 2"/>
          <p:cNvSpPr>
            <a:spLocks noGrp="1"/>
          </p:cNvSpPr>
          <p:nvPr>
            <p:ph idx="1"/>
          </p:nvPr>
        </p:nvSpPr>
        <p:spPr>
          <a:xfrm>
            <a:off x="609600" y="2895600"/>
            <a:ext cx="8229600" cy="2582863"/>
          </a:xfrm>
        </p:spPr>
        <p:txBody>
          <a:bodyPr/>
          <a:lstStyle/>
          <a:p>
            <a:pPr>
              <a:defRPr/>
            </a:pPr>
            <a:r>
              <a:rPr lang="ru-RU" altLang="ru-RU" dirty="0" smtClean="0">
                <a:solidFill>
                  <a:srgbClr val="0000FF"/>
                </a:solidFill>
              </a:rPr>
              <a:t>с 2018 года </a:t>
            </a:r>
            <a:r>
              <a:rPr lang="ru-RU" altLang="ru-RU" sz="2400" dirty="0" smtClean="0"/>
              <a:t>- </a:t>
            </a:r>
            <a:r>
              <a:rPr lang="ru-RU" altLang="ru-RU" sz="2000" dirty="0" smtClean="0"/>
              <a:t>внедрение самостоятельного бюджета МСУ, как IV уровня госбюджета в административно-территориальных единицах с населением более 2 тыс. человек;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ru-RU" altLang="ru-RU" sz="2000" dirty="0" smtClean="0"/>
          </a:p>
          <a:p>
            <a:pPr>
              <a:defRPr/>
            </a:pPr>
            <a:r>
              <a:rPr lang="ru-RU" altLang="ru-RU" dirty="0" smtClean="0">
                <a:solidFill>
                  <a:srgbClr val="0000FF"/>
                </a:solidFill>
              </a:rPr>
              <a:t>c 2020 года </a:t>
            </a:r>
            <a:r>
              <a:rPr lang="ru-RU" altLang="ru-RU" sz="2000" dirty="0" smtClean="0"/>
              <a:t>- повсеместное внедрение</a:t>
            </a:r>
          </a:p>
        </p:txBody>
      </p:sp>
      <p:sp>
        <p:nvSpPr>
          <p:cNvPr id="232452" name="Номер слайда 5"/>
          <p:cNvSpPr txBox="1">
            <a:spLocks/>
          </p:cNvSpPr>
          <p:nvPr/>
        </p:nvSpPr>
        <p:spPr bwMode="auto">
          <a:xfrm>
            <a:off x="4000500" y="6172200"/>
            <a:ext cx="12954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200" b="1">
                <a:solidFill>
                  <a:srgbClr val="7F7F7F"/>
                </a:solidFill>
              </a:rPr>
              <a:t>35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Номер слайда 5"/>
          <p:cNvSpPr>
            <a:spLocks noGrp="1"/>
          </p:cNvSpPr>
          <p:nvPr>
            <p:ph type="sldNum" sz="quarter" idx="16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1312C13-67F2-43D4-8050-78C7BD5C9916}" type="slidenum">
              <a:rPr lang="ru-RU" altLang="ru-RU" sz="1200" smtClean="0">
                <a:solidFill>
                  <a:srgbClr val="7F7F7F"/>
                </a:solidFill>
              </a:rPr>
              <a:pPr/>
              <a:t>2</a:t>
            </a:fld>
            <a:endParaRPr lang="ru-RU" altLang="ru-RU" sz="1200" smtClean="0">
              <a:solidFill>
                <a:srgbClr val="7F7F7F"/>
              </a:solidFill>
            </a:endParaRPr>
          </a:p>
        </p:txBody>
      </p:sp>
      <p:sp>
        <p:nvSpPr>
          <p:cNvPr id="18534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304800"/>
            <a:ext cx="8458200" cy="838200"/>
          </a:xfrm>
        </p:spPr>
        <p:txBody>
          <a:bodyPr wrap="square" numCol="1" compatLnSpc="1">
            <a:prstTxWarp prst="textNoShape">
              <a:avLst/>
            </a:prstTxWarp>
          </a:bodyPr>
          <a:lstStyle/>
          <a:p>
            <a:pPr marL="0" indent="0" algn="ctr" eaLnBrk="1" hangingPunct="1">
              <a:buFont typeface="Georgia" panose="02040502050405020303" pitchFamily="18" charset="0"/>
              <a:buNone/>
            </a:pPr>
            <a:r>
              <a:rPr lang="ru-RU" altLang="ru-RU" sz="3600" smtClean="0">
                <a:solidFill>
                  <a:srgbClr val="0033CC"/>
                </a:solidFill>
                <a:effectLst/>
              </a:rPr>
              <a:t>Уважаемые посетители сайта!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304800" y="1143000"/>
            <a:ext cx="8610600" cy="5135563"/>
          </a:xfrm>
        </p:spPr>
        <p:txBody>
          <a:bodyPr rtlCol="0">
            <a:noAutofit/>
          </a:bodyPr>
          <a:lstStyle/>
          <a:p>
            <a:pPr indent="-182880" algn="just" eaLnBrk="1" fontAlgn="auto" hangingPunct="1">
              <a:buClr>
                <a:schemeClr val="accent6">
                  <a:lumMod val="75000"/>
                </a:schemeClr>
              </a:buClr>
              <a:buFont typeface="Georgia" panose="02040502050405020303" pitchFamily="18" charset="0"/>
              <a:buNone/>
              <a:defRPr/>
            </a:pPr>
            <a:r>
              <a:rPr lang="ru-RU" sz="1800" dirty="0" smtClean="0">
                <a:solidFill>
                  <a:schemeClr val="tx1"/>
                </a:solidFill>
              </a:rPr>
              <a:t>	Вашему вниманию представлен Гражданский бюджет на 2021</a:t>
            </a:r>
            <a:r>
              <a:rPr lang="ru-RU" sz="1800" b="1" dirty="0" smtClean="0">
                <a:solidFill>
                  <a:schemeClr val="tx1"/>
                </a:solidFill>
              </a:rPr>
              <a:t>─</a:t>
            </a:r>
            <a:r>
              <a:rPr lang="ru-RU" sz="1800" dirty="0" smtClean="0">
                <a:solidFill>
                  <a:schemeClr val="tx1"/>
                </a:solidFill>
              </a:rPr>
              <a:t>2023 годы, который содержит информацию об основных показателях бюджета сельского округа, параметрах </a:t>
            </a:r>
            <a:r>
              <a:rPr lang="ru-RU" sz="1800" dirty="0">
                <a:solidFill>
                  <a:schemeClr val="tx1"/>
                </a:solidFill>
              </a:rPr>
              <a:t>его формирования </a:t>
            </a:r>
            <a:r>
              <a:rPr lang="ru-RU" sz="1800" dirty="0" smtClean="0">
                <a:solidFill>
                  <a:schemeClr val="tx1"/>
                </a:solidFill>
              </a:rPr>
              <a:t>и направлениях расходования бюджетных средств. </a:t>
            </a:r>
          </a:p>
          <a:p>
            <a:pPr indent="-182880" eaLnBrk="1" fontAlgn="auto" hangingPunct="1">
              <a:buClr>
                <a:schemeClr val="accent6">
                  <a:lumMod val="75000"/>
                </a:schemeClr>
              </a:buClr>
              <a:buFont typeface="Wingdings" pitchFamily="2" charset="2"/>
              <a:buNone/>
              <a:defRPr/>
            </a:pPr>
            <a:endParaRPr lang="ru-RU" sz="1800" dirty="0" smtClean="0">
              <a:solidFill>
                <a:schemeClr val="tx1"/>
              </a:solidFill>
            </a:endParaRPr>
          </a:p>
          <a:p>
            <a:pPr indent="-182880" eaLnBrk="1" fontAlgn="auto" hangingPunct="1">
              <a:buClr>
                <a:schemeClr val="accent6">
                  <a:lumMod val="75000"/>
                </a:schemeClr>
              </a:buClr>
              <a:buFont typeface="Wingdings" pitchFamily="2" charset="2"/>
              <a:buNone/>
              <a:defRPr/>
            </a:pPr>
            <a:r>
              <a:rPr lang="ru-RU" sz="1800" dirty="0" smtClean="0">
                <a:solidFill>
                  <a:schemeClr val="tx1"/>
                </a:solidFill>
              </a:rPr>
              <a:t>   Данный документ включает следующие разделы: </a:t>
            </a:r>
          </a:p>
          <a:p>
            <a:pPr indent="-182880" eaLnBrk="1" fontAlgn="auto" hangingPunct="1">
              <a:buClr>
                <a:schemeClr val="accent6">
                  <a:lumMod val="75000"/>
                </a:schemeClr>
              </a:buClr>
              <a:buFont typeface="Georgia" panose="02040502050405020303" pitchFamily="18" charset="0"/>
              <a:buNone/>
              <a:defRPr/>
            </a:pPr>
            <a:r>
              <a:rPr lang="ru-RU" sz="1800" dirty="0">
                <a:solidFill>
                  <a:schemeClr val="tx1"/>
                </a:solidFill>
              </a:rPr>
              <a:t>	- законодательная база бюджетного процесса;</a:t>
            </a:r>
          </a:p>
          <a:p>
            <a:pPr indent="-182880" eaLnBrk="1" fontAlgn="auto" hangingPunct="1">
              <a:buClr>
                <a:schemeClr val="accent6">
                  <a:lumMod val="75000"/>
                </a:schemeClr>
              </a:buClr>
              <a:buFont typeface="Georgia" panose="02040502050405020303" pitchFamily="18" charset="0"/>
              <a:buNone/>
              <a:defRPr/>
            </a:pPr>
            <a:r>
              <a:rPr lang="ru-RU" sz="1800" dirty="0">
                <a:solidFill>
                  <a:schemeClr val="tx1"/>
                </a:solidFill>
              </a:rPr>
              <a:t>	- схема бюджетного процесса;</a:t>
            </a:r>
          </a:p>
          <a:p>
            <a:pPr indent="-182880" eaLnBrk="1" fontAlgn="auto" hangingPunct="1">
              <a:buClr>
                <a:schemeClr val="accent6">
                  <a:lumMod val="75000"/>
                </a:schemeClr>
              </a:buClr>
              <a:buNone/>
              <a:defRPr/>
            </a:pPr>
            <a:r>
              <a:rPr lang="ru-RU" sz="1800" dirty="0">
                <a:solidFill>
                  <a:schemeClr val="tx1"/>
                </a:solidFill>
              </a:rPr>
              <a:t>	- </a:t>
            </a:r>
            <a:r>
              <a:rPr lang="ru-RU" sz="1800" dirty="0" smtClean="0">
                <a:solidFill>
                  <a:schemeClr val="tx1"/>
                </a:solidFill>
              </a:rPr>
              <a:t>планирование бюджета сельского округа.</a:t>
            </a:r>
          </a:p>
          <a:p>
            <a:pPr indent="-182880" eaLnBrk="1" fontAlgn="auto" hangingPunct="1">
              <a:buClr>
                <a:schemeClr val="accent6">
                  <a:lumMod val="75000"/>
                </a:schemeClr>
              </a:buClr>
              <a:buFont typeface="Georgia" panose="02040502050405020303" pitchFamily="18" charset="0"/>
              <a:buNone/>
              <a:defRPr/>
            </a:pPr>
            <a:r>
              <a:rPr lang="ru-RU" sz="1800" dirty="0" smtClean="0">
                <a:solidFill>
                  <a:schemeClr val="tx1"/>
                </a:solidFill>
              </a:rPr>
              <a:t> </a:t>
            </a:r>
          </a:p>
          <a:p>
            <a:pPr indent="-182880" algn="just" eaLnBrk="1" fontAlgn="auto" hangingPunct="1">
              <a:buClr>
                <a:schemeClr val="accent6">
                  <a:lumMod val="75000"/>
                </a:schemeClr>
              </a:buClr>
              <a:buFont typeface="Georgia" panose="02040502050405020303" pitchFamily="18" charset="0"/>
              <a:buNone/>
              <a:defRPr/>
            </a:pPr>
            <a:r>
              <a:rPr lang="ru-RU" sz="1800" dirty="0" smtClean="0">
                <a:solidFill>
                  <a:srgbClr val="000000"/>
                </a:solidFill>
              </a:rPr>
              <a:t>   Гражданский </a:t>
            </a:r>
            <a:r>
              <a:rPr lang="ru-RU" sz="1800" dirty="0">
                <a:solidFill>
                  <a:srgbClr val="000000"/>
                </a:solidFill>
              </a:rPr>
              <a:t>бюджет разработан в соответствии с </a:t>
            </a:r>
            <a:r>
              <a:rPr lang="ru-RU" sz="1800" dirty="0" smtClean="0">
                <a:solidFill>
                  <a:srgbClr val="000000"/>
                </a:solidFill>
              </a:rPr>
              <a:t>Правилами составления </a:t>
            </a:r>
            <a:r>
              <a:rPr lang="ru-RU" sz="1800" dirty="0">
                <a:solidFill>
                  <a:srgbClr val="000000"/>
                </a:solidFill>
              </a:rPr>
              <a:t>и представления гражданского бюджета на стадиях бюджетного планирования и исполнения </a:t>
            </a:r>
            <a:r>
              <a:rPr lang="ru-RU" sz="1800" dirty="0" smtClean="0">
                <a:solidFill>
                  <a:srgbClr val="000000"/>
                </a:solidFill>
              </a:rPr>
              <a:t>бюджетов, утвержденных приказом </a:t>
            </a:r>
            <a:r>
              <a:rPr lang="ru-RU" sz="1800" dirty="0">
                <a:solidFill>
                  <a:srgbClr val="000000"/>
                </a:solidFill>
              </a:rPr>
              <a:t>Министра финансов </a:t>
            </a:r>
            <a:r>
              <a:rPr lang="ru-RU" sz="1800" dirty="0" smtClean="0">
                <a:solidFill>
                  <a:srgbClr val="000000"/>
                </a:solidFill>
              </a:rPr>
              <a:t>РК.</a:t>
            </a:r>
            <a:endParaRPr lang="ru-RU" sz="1800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457200"/>
            <a:ext cx="7942263" cy="304800"/>
          </a:xfrm>
        </p:spPr>
        <p:txBody>
          <a:bodyPr/>
          <a:lstStyle/>
          <a:p>
            <a:pPr algn="ctr"/>
            <a:r>
              <a:rPr lang="ru-RU" altLang="ru-RU" sz="2400" b="1" smtClean="0">
                <a:solidFill>
                  <a:srgbClr val="0000FF"/>
                </a:solidFill>
              </a:rPr>
              <a:t>Законодательная база бюджетного процесса</a:t>
            </a:r>
          </a:p>
        </p:txBody>
      </p:sp>
      <p:sp>
        <p:nvSpPr>
          <p:cNvPr id="187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914400"/>
            <a:ext cx="8153400" cy="5715000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  <a:buNone/>
            </a:pPr>
            <a:r>
              <a:rPr lang="ru-RU" altLang="ru-RU" sz="1600" b="1" dirty="0"/>
              <a:t>Бюджетом города районного значения, села, поселка, сельского округа </a:t>
            </a:r>
            <a:r>
              <a:rPr lang="ru-RU" altLang="ru-RU" sz="1600" dirty="0"/>
              <a:t>является централизованный денежный фонд, формируемый за счет поступлений, определенных </a:t>
            </a:r>
            <a:r>
              <a:rPr lang="ru-RU" altLang="ru-RU" sz="1600" dirty="0" smtClean="0"/>
              <a:t>Бюджетным </a:t>
            </a:r>
            <a:r>
              <a:rPr lang="ru-RU" altLang="ru-RU" sz="1600" dirty="0"/>
              <a:t>Кодексом, и предназначенный для финансового обеспечения задач и функций </a:t>
            </a:r>
            <a:r>
              <a:rPr lang="ru-RU" altLang="ru-RU" sz="1600" dirty="0" err="1"/>
              <a:t>акима</a:t>
            </a:r>
            <a:r>
              <a:rPr lang="ru-RU" altLang="ru-RU" sz="1600" dirty="0"/>
              <a:t> города районного значения, села, поселка, сельского округа, подведомственных ему государственных учреждений и реализации государственной политики в соответствующей административно-территориальной единице</a:t>
            </a:r>
            <a:r>
              <a:rPr lang="ru-RU" altLang="ru-RU" sz="1600" dirty="0" smtClean="0"/>
              <a:t>.</a:t>
            </a:r>
          </a:p>
          <a:p>
            <a:pPr algn="just" eaLnBrk="1" hangingPunct="1">
              <a:lnSpc>
                <a:spcPct val="80000"/>
              </a:lnSpc>
              <a:buNone/>
            </a:pPr>
            <a:endParaRPr lang="ru-RU" altLang="ru-RU" sz="600" dirty="0" smtClean="0"/>
          </a:p>
          <a:p>
            <a:pPr algn="just" eaLnBrk="1" hangingPunct="1">
              <a:lnSpc>
                <a:spcPct val="80000"/>
              </a:lnSpc>
              <a:buNone/>
            </a:pPr>
            <a:r>
              <a:rPr lang="ru-RU" altLang="ru-RU" sz="1600" b="1" dirty="0" smtClean="0"/>
              <a:t>Бюджет </a:t>
            </a:r>
            <a:r>
              <a:rPr lang="ru-RU" altLang="ru-RU" sz="1600" b="1" dirty="0"/>
              <a:t>города районного значения, села, поселка, сельского округа </a:t>
            </a:r>
            <a:r>
              <a:rPr lang="ru-RU" altLang="ru-RU" sz="1600" dirty="0" smtClean="0"/>
              <a:t>ежегодно разрабатывается на 3-х летний период в соответствии с Правилами разработки проектов местных бюджетов, утвержденными приказом Министра финансов РК от 31 октября 2014 года № 470.</a:t>
            </a:r>
          </a:p>
          <a:p>
            <a:pPr algn="just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ru-RU" altLang="ru-RU" sz="600" b="1" dirty="0" smtClean="0"/>
          </a:p>
          <a:p>
            <a:pPr algn="just" eaLnBrk="1" hangingPunct="1">
              <a:lnSpc>
                <a:spcPct val="80000"/>
              </a:lnSpc>
              <a:buNone/>
            </a:pPr>
            <a:r>
              <a:rPr lang="ru-RU" altLang="ru-RU" sz="1600" b="1" dirty="0"/>
              <a:t>Уточнение бюджетов города районного значения, села, поселка, сельского округа </a:t>
            </a:r>
            <a:r>
              <a:rPr lang="ru-RU" altLang="ru-RU" sz="1600" dirty="0" smtClean="0"/>
              <a:t>в ходе его исполнения осуществляется на основании предложений соответствующих </a:t>
            </a:r>
            <a:r>
              <a:rPr lang="ru-RU" altLang="ru-RU" sz="1600" dirty="0" err="1" smtClean="0"/>
              <a:t>акимов</a:t>
            </a:r>
            <a:r>
              <a:rPr lang="ru-RU" altLang="ru-RU" sz="1600" dirty="0" smtClean="0"/>
              <a:t> и органов местного самоуправления, исполнительного органа района и (или) депутатов </a:t>
            </a:r>
            <a:r>
              <a:rPr lang="ru-RU" altLang="ru-RU" sz="1600" dirty="0" err="1" smtClean="0"/>
              <a:t>маслихата</a:t>
            </a:r>
            <a:r>
              <a:rPr lang="ru-RU" altLang="ru-RU" sz="1600" dirty="0" smtClean="0"/>
              <a:t> района (города областного значения) в соответствии с Бюджетным Кодексом. </a:t>
            </a:r>
          </a:p>
          <a:p>
            <a:pPr algn="just" eaLnBrk="1" hangingPunct="1">
              <a:lnSpc>
                <a:spcPct val="80000"/>
              </a:lnSpc>
              <a:buNone/>
            </a:pPr>
            <a:endParaRPr lang="ru-RU" altLang="ru-RU" sz="600" dirty="0" smtClean="0"/>
          </a:p>
          <a:p>
            <a:pPr algn="just" eaLnBrk="1" hangingPunct="1">
              <a:lnSpc>
                <a:spcPct val="80000"/>
              </a:lnSpc>
              <a:buNone/>
            </a:pPr>
            <a:r>
              <a:rPr lang="ru-RU" altLang="ru-RU" sz="1600" b="1" dirty="0"/>
              <a:t>Корректировкой бюджета </a:t>
            </a:r>
            <a:r>
              <a:rPr lang="ru-RU" altLang="ru-RU" sz="1600" dirty="0" smtClean="0"/>
              <a:t>является изменение показателей утвержденного (уточненного) бюджета на основании постановлений Правительства Республики Казахстан и местных исполнительных органов, решений </a:t>
            </a:r>
            <a:r>
              <a:rPr lang="ru-RU" altLang="ru-RU" sz="1600" dirty="0" err="1" smtClean="0"/>
              <a:t>акимов</a:t>
            </a:r>
            <a:r>
              <a:rPr lang="ru-RU" altLang="ru-RU" sz="1600" dirty="0" smtClean="0"/>
              <a:t> городов районного значения, сел, поселков, сельских округов и иных нормативных правовых актов Республики Казахстан посредством внесения изменений и дополнений в сводный план поступлений и финансирования по платежам, сводный план финансирования по обязательствам на очередной финансовый год в порядке, определяемом центральным уполномоченным органом по бюджетному планированию.</a:t>
            </a:r>
            <a:endParaRPr lang="ru-RU" altLang="ru-RU" sz="600" dirty="0" smtClean="0"/>
          </a:p>
        </p:txBody>
      </p:sp>
      <p:sp>
        <p:nvSpPr>
          <p:cNvPr id="187396" name="Номер слайда 5"/>
          <p:cNvSpPr txBox="1">
            <a:spLocks/>
          </p:cNvSpPr>
          <p:nvPr/>
        </p:nvSpPr>
        <p:spPr bwMode="auto">
          <a:xfrm>
            <a:off x="3810000" y="6557963"/>
            <a:ext cx="1828800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fld id="{8F315203-6E28-43BA-89F6-F20690620FE0}" type="slidenum">
              <a:rPr lang="ru-RU" altLang="ru-RU" sz="1200" b="1">
                <a:solidFill>
                  <a:srgbClr val="7F7F7F"/>
                </a:solidFill>
              </a:rPr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ru-RU" altLang="ru-RU" sz="1200" b="1">
              <a:solidFill>
                <a:srgbClr val="7F7F7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858" name="Прямоугольник 4"/>
          <p:cNvSpPr>
            <a:spLocks noChangeArrowheads="1"/>
          </p:cNvSpPr>
          <p:nvPr/>
        </p:nvSpPr>
        <p:spPr bwMode="auto">
          <a:xfrm>
            <a:off x="1258888" y="404813"/>
            <a:ext cx="71564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15" tIns="45708" rIns="91415" bIns="45708">
            <a:spAutoFit/>
          </a:bodyPr>
          <a:lstStyle/>
          <a:p>
            <a:pPr algn="ctr" defTabSz="615950" eaLnBrk="1" hangingPunct="1">
              <a:defRPr/>
            </a:pPr>
            <a:r>
              <a:rPr lang="ru-RU" altLang="ru-RU" sz="2400" b="1" dirty="0">
                <a:solidFill>
                  <a:srgbClr val="0000FF"/>
                </a:solidFill>
                <a:latin typeface="+mj-lt"/>
                <a:ea typeface="+mj-ea"/>
                <a:cs typeface="+mj-cs"/>
              </a:rPr>
              <a:t>СХЕМА</a:t>
            </a:r>
            <a:r>
              <a:rPr lang="ru-RU" altLang="ru-RU" sz="2400" b="1" dirty="0">
                <a:solidFill>
                  <a:srgbClr val="0000FF"/>
                </a:solidFill>
                <a:latin typeface="Arial" charset="0"/>
              </a:rPr>
              <a:t> БЮДЖЕТНОГО ПРОЦЕССА</a:t>
            </a:r>
          </a:p>
        </p:txBody>
      </p:sp>
      <p:sp>
        <p:nvSpPr>
          <p:cNvPr id="188419" name="Прямоугольник 16"/>
          <p:cNvSpPr>
            <a:spLocks noChangeArrowheads="1"/>
          </p:cNvSpPr>
          <p:nvPr/>
        </p:nvSpPr>
        <p:spPr bwMode="auto">
          <a:xfrm>
            <a:off x="677863" y="1935163"/>
            <a:ext cx="3195637" cy="1016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lIns="91415" tIns="45708" rIns="91415" bIns="45708">
            <a:spAutoFit/>
          </a:bodyPr>
          <a:lstStyle>
            <a:lvl1pPr defTabSz="615950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6159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61595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6159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61595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6159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6159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6159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6159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200">
                <a:solidFill>
                  <a:srgbClr val="000000"/>
                </a:solidFill>
              </a:rPr>
              <a:t>Определение прогноза бюджетных параметров и бюджетной политики к Прогнозу социально-экономического развития области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200">
                <a:solidFill>
                  <a:srgbClr val="000000"/>
                </a:solidFill>
              </a:rPr>
              <a:t>на 5-летний период</a:t>
            </a:r>
            <a:endParaRPr lang="ru-RU" altLang="ru-RU" sz="1100">
              <a:solidFill>
                <a:srgbClr val="000000"/>
              </a:solidFill>
            </a:endParaRPr>
          </a:p>
        </p:txBody>
      </p:sp>
      <p:sp>
        <p:nvSpPr>
          <p:cNvPr id="188420" name="Прямоугольник 16"/>
          <p:cNvSpPr>
            <a:spLocks noChangeArrowheads="1"/>
          </p:cNvSpPr>
          <p:nvPr/>
        </p:nvSpPr>
        <p:spPr bwMode="auto">
          <a:xfrm>
            <a:off x="684213" y="4437063"/>
            <a:ext cx="3167062" cy="83097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lIns="91415" tIns="45708" rIns="91415" bIns="45708">
            <a:spAutoFit/>
          </a:bodyPr>
          <a:lstStyle>
            <a:lvl1pPr defTabSz="615950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6159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61595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6159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61595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6159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6159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6159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6159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200" dirty="0">
                <a:solidFill>
                  <a:srgbClr val="000000"/>
                </a:solidFill>
              </a:rPr>
              <a:t>Составление проекта </a:t>
            </a:r>
            <a:r>
              <a:rPr lang="ru-RU" altLang="ru-RU" sz="1200" dirty="0" smtClean="0">
                <a:solidFill>
                  <a:srgbClr val="000000"/>
                </a:solidFill>
              </a:rPr>
              <a:t>бюджета сельского округа </a:t>
            </a:r>
            <a:r>
              <a:rPr lang="ru-RU" altLang="ru-RU" sz="1200" dirty="0">
                <a:solidFill>
                  <a:srgbClr val="000000"/>
                </a:solidFill>
              </a:rPr>
              <a:t>и внесение его в </a:t>
            </a:r>
            <a:r>
              <a:rPr lang="ru-RU" altLang="ru-RU" sz="1200" dirty="0" smtClean="0">
                <a:solidFill>
                  <a:srgbClr val="000000"/>
                </a:solidFill>
              </a:rPr>
              <a:t>районный </a:t>
            </a:r>
            <a:r>
              <a:rPr lang="ru-RU" altLang="ru-RU" sz="1200" dirty="0" err="1">
                <a:solidFill>
                  <a:srgbClr val="000000"/>
                </a:solidFill>
              </a:rPr>
              <a:t>маслихата</a:t>
            </a:r>
            <a:r>
              <a:rPr lang="ru-RU" altLang="ru-RU" sz="1200" dirty="0">
                <a:solidFill>
                  <a:srgbClr val="000000"/>
                </a:solidFill>
              </a:rPr>
              <a:t> </a:t>
            </a:r>
            <a:r>
              <a:rPr lang="ru-RU" altLang="ru-RU" sz="1200" b="1" dirty="0">
                <a:solidFill>
                  <a:srgbClr val="000000"/>
                </a:solidFill>
              </a:rPr>
              <a:t>до </a:t>
            </a:r>
            <a:r>
              <a:rPr lang="ru-RU" altLang="ru-RU" sz="1200" b="1" dirty="0" smtClean="0">
                <a:solidFill>
                  <a:srgbClr val="000000"/>
                </a:solidFill>
              </a:rPr>
              <a:t>10 ноября </a:t>
            </a:r>
            <a:r>
              <a:rPr lang="ru-RU" altLang="ru-RU" sz="1200" dirty="0">
                <a:solidFill>
                  <a:srgbClr val="000000"/>
                </a:solidFill>
              </a:rPr>
              <a:t>текущего финансового года</a:t>
            </a:r>
            <a:endParaRPr lang="ru-RU" altLang="ru-RU" sz="1100" dirty="0">
              <a:solidFill>
                <a:srgbClr val="000000"/>
              </a:solidFill>
            </a:endParaRPr>
          </a:p>
        </p:txBody>
      </p:sp>
      <p:sp>
        <p:nvSpPr>
          <p:cNvPr id="188421" name="Прямоугольник 16"/>
          <p:cNvSpPr>
            <a:spLocks noChangeArrowheads="1"/>
          </p:cNvSpPr>
          <p:nvPr/>
        </p:nvSpPr>
        <p:spPr bwMode="auto">
          <a:xfrm>
            <a:off x="684213" y="5516563"/>
            <a:ext cx="3167062" cy="120030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lIns="91415" tIns="45708" rIns="91415" bIns="45708">
            <a:spAutoFit/>
          </a:bodyPr>
          <a:lstStyle>
            <a:lvl1pPr defTabSz="615950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6159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61595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6159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61595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6159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6159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6159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6159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200" dirty="0">
                <a:solidFill>
                  <a:srgbClr val="000000"/>
                </a:solidFill>
              </a:rPr>
              <a:t>Утверждение </a:t>
            </a:r>
            <a:r>
              <a:rPr lang="ru-RU" altLang="ru-RU" sz="1200" dirty="0" err="1" smtClean="0">
                <a:solidFill>
                  <a:srgbClr val="000000"/>
                </a:solidFill>
              </a:rPr>
              <a:t>маслихатом</a:t>
            </a:r>
            <a:r>
              <a:rPr lang="ru-RU" altLang="ru-RU" sz="1200" dirty="0" smtClean="0">
                <a:solidFill>
                  <a:srgbClr val="000000"/>
                </a:solidFill>
              </a:rPr>
              <a:t> бюджета сельского округа </a:t>
            </a:r>
            <a:r>
              <a:rPr lang="ru-RU" altLang="ru-RU" sz="1200" dirty="0">
                <a:solidFill>
                  <a:srgbClr val="000000"/>
                </a:solidFill>
              </a:rPr>
              <a:t>на трехлетний период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200" b="1" dirty="0">
                <a:solidFill>
                  <a:srgbClr val="000000"/>
                </a:solidFill>
              </a:rPr>
              <a:t>до конца финансового года </a:t>
            </a:r>
            <a:r>
              <a:rPr lang="ru-RU" altLang="ru-RU" sz="1200" dirty="0">
                <a:solidFill>
                  <a:srgbClr val="000000"/>
                </a:solidFill>
              </a:rPr>
              <a:t>со дня подписания решения </a:t>
            </a:r>
            <a:r>
              <a:rPr lang="ru-RU" altLang="ru-RU" sz="1200" dirty="0" smtClean="0">
                <a:solidFill>
                  <a:srgbClr val="000000"/>
                </a:solidFill>
              </a:rPr>
              <a:t>районного </a:t>
            </a:r>
            <a:r>
              <a:rPr lang="ru-RU" altLang="ru-RU" sz="1200" dirty="0" err="1" smtClean="0">
                <a:solidFill>
                  <a:srgbClr val="000000"/>
                </a:solidFill>
              </a:rPr>
              <a:t>маслихата</a:t>
            </a:r>
            <a:r>
              <a:rPr lang="ru-RU" altLang="ru-RU" sz="1200" dirty="0" smtClean="0">
                <a:solidFill>
                  <a:srgbClr val="000000"/>
                </a:solidFill>
              </a:rPr>
              <a:t> об </a:t>
            </a:r>
            <a:r>
              <a:rPr lang="ru-RU" altLang="ru-RU" sz="1200" dirty="0">
                <a:solidFill>
                  <a:srgbClr val="000000"/>
                </a:solidFill>
              </a:rPr>
              <a:t>утверждении районного </a:t>
            </a:r>
            <a:r>
              <a:rPr lang="ru-RU" altLang="ru-RU" sz="1200" dirty="0" smtClean="0">
                <a:solidFill>
                  <a:srgbClr val="000000"/>
                </a:solidFill>
              </a:rPr>
              <a:t>бюджета</a:t>
            </a:r>
            <a:r>
              <a:rPr lang="ru-RU" altLang="ru-RU" sz="1200" dirty="0">
                <a:solidFill>
                  <a:srgbClr val="000000"/>
                </a:solidFill>
              </a:rPr>
              <a:t>.</a:t>
            </a:r>
            <a:endParaRPr lang="ru-RU" altLang="ru-RU" sz="1100" dirty="0">
              <a:solidFill>
                <a:srgbClr val="000000"/>
              </a:solidFill>
            </a:endParaRPr>
          </a:p>
        </p:txBody>
      </p:sp>
      <p:sp>
        <p:nvSpPr>
          <p:cNvPr id="188422" name="Прямоугольник 16"/>
          <p:cNvSpPr>
            <a:spLocks noChangeArrowheads="1"/>
          </p:cNvSpPr>
          <p:nvPr/>
        </p:nvSpPr>
        <p:spPr bwMode="auto">
          <a:xfrm>
            <a:off x="684213" y="3109913"/>
            <a:ext cx="3167062" cy="10144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lIns="91415" tIns="45708" rIns="91415" bIns="45708">
            <a:spAutoFit/>
          </a:bodyPr>
          <a:lstStyle>
            <a:lvl1pPr defTabSz="615950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6159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61595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6159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61595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6159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6159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6159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6159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200" dirty="0">
                <a:solidFill>
                  <a:srgbClr val="000000"/>
                </a:solidFill>
              </a:rPr>
              <a:t>Рассмотрение бюджетных заявок администраторов бюджетных программ, подготовка заключений и их передача               на рассмотрение </a:t>
            </a:r>
            <a:r>
              <a:rPr lang="ru-RU" altLang="ru-RU" sz="1200" dirty="0" smtClean="0">
                <a:solidFill>
                  <a:srgbClr val="000000"/>
                </a:solidFill>
              </a:rPr>
              <a:t>районной</a:t>
            </a:r>
            <a:endParaRPr lang="ru-RU" altLang="ru-RU" sz="1200" dirty="0">
              <a:solidFill>
                <a:srgbClr val="000000"/>
              </a:solidFill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200" dirty="0">
                <a:solidFill>
                  <a:srgbClr val="000000"/>
                </a:solidFill>
              </a:rPr>
              <a:t>бюджетной комиссии</a:t>
            </a:r>
          </a:p>
        </p:txBody>
      </p:sp>
      <p:sp>
        <p:nvSpPr>
          <p:cNvPr id="249863" name="Rectangle 21"/>
          <p:cNvSpPr>
            <a:spLocks noChangeArrowheads="1"/>
          </p:cNvSpPr>
          <p:nvPr/>
        </p:nvSpPr>
        <p:spPr bwMode="auto">
          <a:xfrm>
            <a:off x="323850" y="1052513"/>
            <a:ext cx="3816350" cy="6238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/>
          <a:p>
            <a:pPr algn="ctr" eaLnBrk="1" hangingPunct="1">
              <a:defRPr/>
            </a:pPr>
            <a:r>
              <a:rPr lang="ru-RU" altLang="ru-RU" sz="1800" b="1" dirty="0">
                <a:solidFill>
                  <a:schemeClr val="accent5">
                    <a:lumMod val="75000"/>
                  </a:schemeClr>
                </a:solidFill>
                <a:latin typeface="Arial" charset="0"/>
              </a:rPr>
              <a:t>РАЗРАБОТКА </a:t>
            </a:r>
            <a:r>
              <a:rPr lang="ru-RU" altLang="ru-RU" sz="1800" b="1" dirty="0" smtClean="0">
                <a:solidFill>
                  <a:schemeClr val="accent5">
                    <a:lumMod val="75000"/>
                  </a:schemeClr>
                </a:solidFill>
                <a:latin typeface="Arial" charset="0"/>
              </a:rPr>
              <a:t>БЮДЖЕТА</a:t>
            </a:r>
            <a:endParaRPr lang="ru-RU" altLang="ru-RU" sz="1800" b="1" dirty="0">
              <a:solidFill>
                <a:schemeClr val="accent5">
                  <a:lumMod val="75000"/>
                </a:schemeClr>
              </a:solidFill>
              <a:latin typeface="Arial" charset="0"/>
            </a:endParaRPr>
          </a:p>
        </p:txBody>
      </p:sp>
      <p:sp>
        <p:nvSpPr>
          <p:cNvPr id="249864" name="Rectangle 22"/>
          <p:cNvSpPr>
            <a:spLocks noChangeArrowheads="1"/>
          </p:cNvSpPr>
          <p:nvPr/>
        </p:nvSpPr>
        <p:spPr bwMode="auto">
          <a:xfrm>
            <a:off x="4837113" y="1052513"/>
            <a:ext cx="3816350" cy="720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/>
          <a:p>
            <a:pPr algn="ctr" eaLnBrk="1" hangingPunct="1">
              <a:defRPr/>
            </a:pPr>
            <a:r>
              <a:rPr lang="ru-RU" altLang="ru-RU" sz="1800" b="1" dirty="0">
                <a:solidFill>
                  <a:schemeClr val="accent5">
                    <a:lumMod val="75000"/>
                  </a:schemeClr>
                </a:solidFill>
                <a:latin typeface="Arial" charset="0"/>
              </a:rPr>
              <a:t>ИСПОЛНЕНИЕ </a:t>
            </a:r>
            <a:r>
              <a:rPr lang="ru-RU" altLang="ru-RU" sz="1800" b="1" dirty="0" smtClean="0">
                <a:solidFill>
                  <a:schemeClr val="accent5">
                    <a:lumMod val="75000"/>
                  </a:schemeClr>
                </a:solidFill>
                <a:latin typeface="Arial" charset="0"/>
              </a:rPr>
              <a:t>БЮДЖЕТА</a:t>
            </a:r>
            <a:endParaRPr lang="ru-RU" altLang="ru-RU" sz="1800" b="1" dirty="0">
              <a:solidFill>
                <a:schemeClr val="accent5">
                  <a:lumMod val="75000"/>
                </a:schemeClr>
              </a:solidFill>
              <a:latin typeface="Arial" charset="0"/>
            </a:endParaRPr>
          </a:p>
        </p:txBody>
      </p:sp>
      <p:sp>
        <p:nvSpPr>
          <p:cNvPr id="188425" name="AutoShape 23"/>
          <p:cNvSpPr>
            <a:spLocks noChangeArrowheads="1"/>
          </p:cNvSpPr>
          <p:nvPr/>
        </p:nvSpPr>
        <p:spPr bwMode="auto">
          <a:xfrm>
            <a:off x="2014538" y="1663700"/>
            <a:ext cx="431800" cy="271463"/>
          </a:xfrm>
          <a:prstGeom prst="downArrow">
            <a:avLst>
              <a:gd name="adj1" fmla="val 50000"/>
              <a:gd name="adj2" fmla="val 25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>
              <a:solidFill>
                <a:srgbClr val="000000"/>
              </a:solidFill>
            </a:endParaRPr>
          </a:p>
        </p:txBody>
      </p:sp>
      <p:sp>
        <p:nvSpPr>
          <p:cNvPr id="188426" name="AutoShape 24"/>
          <p:cNvSpPr>
            <a:spLocks noChangeArrowheads="1"/>
          </p:cNvSpPr>
          <p:nvPr/>
        </p:nvSpPr>
        <p:spPr bwMode="auto">
          <a:xfrm>
            <a:off x="2058988" y="2914650"/>
            <a:ext cx="431800" cy="228600"/>
          </a:xfrm>
          <a:prstGeom prst="downArrow">
            <a:avLst>
              <a:gd name="adj1" fmla="val 50000"/>
              <a:gd name="adj2" fmla="val 25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>
              <a:solidFill>
                <a:srgbClr val="000000"/>
              </a:solidFill>
            </a:endParaRPr>
          </a:p>
        </p:txBody>
      </p:sp>
      <p:sp>
        <p:nvSpPr>
          <p:cNvPr id="188427" name="AutoShape 27"/>
          <p:cNvSpPr>
            <a:spLocks noChangeArrowheads="1"/>
          </p:cNvSpPr>
          <p:nvPr/>
        </p:nvSpPr>
        <p:spPr bwMode="auto">
          <a:xfrm>
            <a:off x="2051050" y="4221163"/>
            <a:ext cx="431800" cy="215900"/>
          </a:xfrm>
          <a:prstGeom prst="downArrow">
            <a:avLst>
              <a:gd name="adj1" fmla="val 50000"/>
              <a:gd name="adj2" fmla="val 25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>
              <a:solidFill>
                <a:srgbClr val="000000"/>
              </a:solidFill>
            </a:endParaRPr>
          </a:p>
        </p:txBody>
      </p:sp>
      <p:sp>
        <p:nvSpPr>
          <p:cNvPr id="188428" name="AutoShape 39"/>
          <p:cNvSpPr>
            <a:spLocks noChangeArrowheads="1"/>
          </p:cNvSpPr>
          <p:nvPr/>
        </p:nvSpPr>
        <p:spPr bwMode="auto">
          <a:xfrm>
            <a:off x="2051050" y="5300663"/>
            <a:ext cx="358775" cy="215900"/>
          </a:xfrm>
          <a:prstGeom prst="downArrow">
            <a:avLst>
              <a:gd name="adj1" fmla="val 50000"/>
              <a:gd name="adj2" fmla="val 25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>
              <a:solidFill>
                <a:srgbClr val="000000"/>
              </a:solidFill>
            </a:endParaRPr>
          </a:p>
        </p:txBody>
      </p:sp>
      <p:sp>
        <p:nvSpPr>
          <p:cNvPr id="188429" name="Прямоугольник 16"/>
          <p:cNvSpPr>
            <a:spLocks noChangeArrowheads="1"/>
          </p:cNvSpPr>
          <p:nvPr/>
        </p:nvSpPr>
        <p:spPr bwMode="auto">
          <a:xfrm>
            <a:off x="5148263" y="2133600"/>
            <a:ext cx="3240087" cy="6492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lIns="91415" tIns="45708" rIns="91415" bIns="45708">
            <a:spAutoFit/>
          </a:bodyPr>
          <a:lstStyle>
            <a:lvl1pPr defTabSz="615950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6159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61595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6159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61595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6159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6159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6159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6159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200" dirty="0">
                <a:solidFill>
                  <a:srgbClr val="000000"/>
                </a:solidFill>
              </a:rPr>
              <a:t>Формирование и утверждение сводного плана поступлений и финансирования по платежам и обязательствам</a:t>
            </a:r>
            <a:endParaRPr lang="ru-RU" altLang="ru-RU" sz="1100" dirty="0">
              <a:solidFill>
                <a:srgbClr val="000000"/>
              </a:solidFill>
            </a:endParaRPr>
          </a:p>
        </p:txBody>
      </p:sp>
      <p:sp>
        <p:nvSpPr>
          <p:cNvPr id="188430" name="AutoShape 41"/>
          <p:cNvSpPr>
            <a:spLocks noChangeArrowheads="1"/>
          </p:cNvSpPr>
          <p:nvPr/>
        </p:nvSpPr>
        <p:spPr bwMode="auto">
          <a:xfrm>
            <a:off x="6569075" y="1773238"/>
            <a:ext cx="431800" cy="360362"/>
          </a:xfrm>
          <a:prstGeom prst="downArrow">
            <a:avLst>
              <a:gd name="adj1" fmla="val 50000"/>
              <a:gd name="adj2" fmla="val 25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>
              <a:solidFill>
                <a:srgbClr val="000000"/>
              </a:solidFill>
            </a:endParaRPr>
          </a:p>
        </p:txBody>
      </p:sp>
      <p:sp>
        <p:nvSpPr>
          <p:cNvPr id="188431" name="Прямоугольник 16"/>
          <p:cNvSpPr>
            <a:spLocks noChangeArrowheads="1"/>
          </p:cNvSpPr>
          <p:nvPr/>
        </p:nvSpPr>
        <p:spPr bwMode="auto">
          <a:xfrm>
            <a:off x="5219700" y="3141663"/>
            <a:ext cx="3313113" cy="6492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lIns="91415" tIns="45708" rIns="91415" bIns="45708">
            <a:spAutoFit/>
          </a:bodyPr>
          <a:lstStyle>
            <a:lvl1pPr defTabSz="615950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6159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61595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6159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61595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6159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6159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6159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6159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200" dirty="0">
                <a:solidFill>
                  <a:srgbClr val="000000"/>
                </a:solidFill>
              </a:rPr>
              <a:t>Проведение комплекса мероприятий по </a:t>
            </a:r>
            <a:r>
              <a:rPr lang="ru-RU" altLang="ru-RU" sz="1200" dirty="0" smtClean="0">
                <a:solidFill>
                  <a:srgbClr val="000000"/>
                </a:solidFill>
              </a:rPr>
              <a:t>исполнению </a:t>
            </a:r>
            <a:r>
              <a:rPr lang="ru-RU" altLang="ru-RU" sz="1200" dirty="0">
                <a:solidFill>
                  <a:srgbClr val="000000"/>
                </a:solidFill>
              </a:rPr>
              <a:t>бюджета </a:t>
            </a:r>
            <a:r>
              <a:rPr lang="ru-RU" altLang="ru-RU" sz="1200" dirty="0" smtClean="0">
                <a:solidFill>
                  <a:srgbClr val="000000"/>
                </a:solidFill>
              </a:rPr>
              <a:t>сельского округа</a:t>
            </a:r>
            <a:endParaRPr lang="ru-RU" altLang="ru-RU" sz="1200" dirty="0">
              <a:solidFill>
                <a:srgbClr val="000000"/>
              </a:solidFill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200" b="1" dirty="0">
                <a:solidFill>
                  <a:srgbClr val="000000"/>
                </a:solidFill>
              </a:rPr>
              <a:t>в течение финансового года</a:t>
            </a:r>
          </a:p>
        </p:txBody>
      </p:sp>
      <p:sp>
        <p:nvSpPr>
          <p:cNvPr id="188432" name="Прямоугольник 16"/>
          <p:cNvSpPr>
            <a:spLocks noChangeArrowheads="1"/>
          </p:cNvSpPr>
          <p:nvPr/>
        </p:nvSpPr>
        <p:spPr bwMode="auto">
          <a:xfrm>
            <a:off x="5219700" y="4221163"/>
            <a:ext cx="3211513" cy="10144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lIns="91415" tIns="45708" rIns="91415" bIns="45708">
            <a:spAutoFit/>
          </a:bodyPr>
          <a:lstStyle>
            <a:lvl1pPr defTabSz="615950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6159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61595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6159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61595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6159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6159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6159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6159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200">
                <a:solidFill>
                  <a:srgbClr val="000000"/>
                </a:solidFill>
              </a:rPr>
              <a:t>Проведение бюджетного мониторинга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200">
                <a:solidFill>
                  <a:srgbClr val="000000"/>
                </a:solidFill>
              </a:rPr>
              <a:t>и оценки эффективности управления бюджетными средствами,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200">
                <a:solidFill>
                  <a:srgbClr val="000000"/>
                </a:solidFill>
              </a:rPr>
              <a:t>составление </a:t>
            </a:r>
            <a:r>
              <a:rPr lang="ru-RU" altLang="ru-RU" sz="1200" b="1">
                <a:solidFill>
                  <a:srgbClr val="000000"/>
                </a:solidFill>
              </a:rPr>
              <a:t>ежемесячных</a:t>
            </a:r>
            <a:r>
              <a:rPr lang="ru-RU" altLang="ru-RU" sz="1200">
                <a:solidFill>
                  <a:srgbClr val="000000"/>
                </a:solidFill>
              </a:rPr>
              <a:t> отчетов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200">
                <a:solidFill>
                  <a:srgbClr val="000000"/>
                </a:solidFill>
              </a:rPr>
              <a:t> об исполнении бюджета  </a:t>
            </a:r>
          </a:p>
        </p:txBody>
      </p:sp>
      <p:sp>
        <p:nvSpPr>
          <p:cNvPr id="188433" name="Прямоугольник 16"/>
          <p:cNvSpPr>
            <a:spLocks noChangeArrowheads="1"/>
          </p:cNvSpPr>
          <p:nvPr/>
        </p:nvSpPr>
        <p:spPr bwMode="auto">
          <a:xfrm>
            <a:off x="5219700" y="5516563"/>
            <a:ext cx="3240088" cy="10156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lIns="91415" tIns="45708" rIns="91415" bIns="45708">
            <a:spAutoFit/>
          </a:bodyPr>
          <a:lstStyle>
            <a:lvl1pPr defTabSz="615950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6159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61595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6159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61595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6159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6159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6159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6159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200" dirty="0">
                <a:solidFill>
                  <a:srgbClr val="000000"/>
                </a:solidFill>
              </a:rPr>
              <a:t>Представление в </a:t>
            </a:r>
            <a:r>
              <a:rPr lang="ru-RU" altLang="ru-RU" sz="1200" dirty="0" smtClean="0">
                <a:solidFill>
                  <a:srgbClr val="000000"/>
                </a:solidFill>
              </a:rPr>
              <a:t>районный </a:t>
            </a:r>
            <a:r>
              <a:rPr lang="ru-RU" altLang="ru-RU" sz="1200" dirty="0" err="1">
                <a:solidFill>
                  <a:srgbClr val="000000"/>
                </a:solidFill>
              </a:rPr>
              <a:t>маслихат</a:t>
            </a:r>
            <a:r>
              <a:rPr lang="ru-RU" altLang="ru-RU" sz="1200" dirty="0">
                <a:solidFill>
                  <a:srgbClr val="000000"/>
                </a:solidFill>
              </a:rPr>
              <a:t> годового отчета об исполнении </a:t>
            </a:r>
            <a:r>
              <a:rPr lang="ru-RU" altLang="ru-RU" sz="1200" dirty="0" smtClean="0">
                <a:solidFill>
                  <a:srgbClr val="000000"/>
                </a:solidFill>
              </a:rPr>
              <a:t>бюджета сельского округа </a:t>
            </a:r>
            <a:r>
              <a:rPr lang="ru-RU" altLang="ru-RU" sz="1200" dirty="0">
                <a:solidFill>
                  <a:srgbClr val="000000"/>
                </a:solidFill>
              </a:rPr>
              <a:t>за отчетный финансовый год  </a:t>
            </a:r>
            <a:r>
              <a:rPr lang="ru-RU" altLang="ru-RU" sz="1200" b="1" dirty="0" smtClean="0">
                <a:solidFill>
                  <a:srgbClr val="000000"/>
                </a:solidFill>
              </a:rPr>
              <a:t>до 20 марта </a:t>
            </a:r>
            <a:r>
              <a:rPr lang="ru-RU" altLang="ru-RU" sz="1200" b="1" dirty="0">
                <a:solidFill>
                  <a:srgbClr val="000000"/>
                </a:solidFill>
              </a:rPr>
              <a:t>текущего года</a:t>
            </a:r>
            <a:r>
              <a:rPr lang="ru-RU" altLang="ru-RU" sz="1200" dirty="0">
                <a:solidFill>
                  <a:srgbClr val="000000"/>
                </a:solidFill>
              </a:rPr>
              <a:t>, его утверждение на сессии </a:t>
            </a:r>
            <a:r>
              <a:rPr lang="ru-RU" altLang="ru-RU" sz="1200" dirty="0" err="1">
                <a:solidFill>
                  <a:srgbClr val="000000"/>
                </a:solidFill>
              </a:rPr>
              <a:t>маслихата</a:t>
            </a:r>
            <a:endParaRPr lang="ru-RU" altLang="ru-RU" sz="1200" dirty="0">
              <a:solidFill>
                <a:srgbClr val="000000"/>
              </a:solidFill>
            </a:endParaRPr>
          </a:p>
        </p:txBody>
      </p:sp>
      <p:sp>
        <p:nvSpPr>
          <p:cNvPr id="188434" name="AutoShape 46"/>
          <p:cNvSpPr>
            <a:spLocks noChangeArrowheads="1"/>
          </p:cNvSpPr>
          <p:nvPr/>
        </p:nvSpPr>
        <p:spPr bwMode="auto">
          <a:xfrm>
            <a:off x="6588125" y="2781300"/>
            <a:ext cx="431800" cy="360363"/>
          </a:xfrm>
          <a:prstGeom prst="downArrow">
            <a:avLst>
              <a:gd name="adj1" fmla="val 50000"/>
              <a:gd name="adj2" fmla="val 25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>
              <a:solidFill>
                <a:srgbClr val="000000"/>
              </a:solidFill>
            </a:endParaRPr>
          </a:p>
        </p:txBody>
      </p:sp>
      <p:sp>
        <p:nvSpPr>
          <p:cNvPr id="188435" name="AutoShape 47"/>
          <p:cNvSpPr>
            <a:spLocks noChangeArrowheads="1"/>
          </p:cNvSpPr>
          <p:nvPr/>
        </p:nvSpPr>
        <p:spPr bwMode="auto">
          <a:xfrm>
            <a:off x="6659563" y="5229225"/>
            <a:ext cx="431800" cy="287338"/>
          </a:xfrm>
          <a:prstGeom prst="downArrow">
            <a:avLst>
              <a:gd name="adj1" fmla="val 50000"/>
              <a:gd name="adj2" fmla="val 25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>
              <a:solidFill>
                <a:srgbClr val="000000"/>
              </a:solidFill>
            </a:endParaRPr>
          </a:p>
        </p:txBody>
      </p:sp>
      <p:sp>
        <p:nvSpPr>
          <p:cNvPr id="188436" name="AutoShape 48"/>
          <p:cNvSpPr>
            <a:spLocks noChangeArrowheads="1"/>
          </p:cNvSpPr>
          <p:nvPr/>
        </p:nvSpPr>
        <p:spPr bwMode="auto">
          <a:xfrm>
            <a:off x="6588125" y="3789363"/>
            <a:ext cx="431800" cy="431800"/>
          </a:xfrm>
          <a:prstGeom prst="downArrow">
            <a:avLst>
              <a:gd name="adj1" fmla="val 50000"/>
              <a:gd name="adj2" fmla="val 25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>
              <a:solidFill>
                <a:srgbClr val="000000"/>
              </a:solidFill>
            </a:endParaRPr>
          </a:p>
        </p:txBody>
      </p:sp>
      <p:sp>
        <p:nvSpPr>
          <p:cNvPr id="188437" name="AutoShape 49"/>
          <p:cNvSpPr>
            <a:spLocks noChangeArrowheads="1"/>
          </p:cNvSpPr>
          <p:nvPr/>
        </p:nvSpPr>
        <p:spPr bwMode="auto">
          <a:xfrm>
            <a:off x="4140200" y="1268413"/>
            <a:ext cx="719138" cy="288925"/>
          </a:xfrm>
          <a:prstGeom prst="rightArrow">
            <a:avLst>
              <a:gd name="adj1" fmla="val 50000"/>
              <a:gd name="adj2" fmla="val 62225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>
              <a:solidFill>
                <a:srgbClr val="000000"/>
              </a:solidFill>
            </a:endParaRPr>
          </a:p>
        </p:txBody>
      </p:sp>
      <p:sp>
        <p:nvSpPr>
          <p:cNvPr id="188438" name="Номер слайда 5"/>
          <p:cNvSpPr txBox="1">
            <a:spLocks/>
          </p:cNvSpPr>
          <p:nvPr/>
        </p:nvSpPr>
        <p:spPr bwMode="auto">
          <a:xfrm>
            <a:off x="3810000" y="6248400"/>
            <a:ext cx="1828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fld id="{8F6350D3-0BB2-40F4-A564-D6FD550BC562}" type="slidenum">
              <a:rPr lang="ru-RU" altLang="ru-RU" sz="1200" b="1">
                <a:solidFill>
                  <a:srgbClr val="7F7F7F"/>
                </a:solidFill>
              </a:rPr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ru-RU" altLang="ru-RU" sz="1200" b="1">
              <a:solidFill>
                <a:srgbClr val="7F7F7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33801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Rectangle 15"/>
          <p:cNvSpPr>
            <a:spLocks noGrp="1" noChangeArrowheads="1"/>
          </p:cNvSpPr>
          <p:nvPr>
            <p:ph type="title"/>
          </p:nvPr>
        </p:nvSpPr>
        <p:spPr>
          <a:xfrm>
            <a:off x="304800" y="1600200"/>
            <a:ext cx="8686800" cy="3505200"/>
          </a:xfrm>
        </p:spPr>
        <p:txBody>
          <a:bodyPr/>
          <a:lstStyle/>
          <a:p>
            <a:pPr algn="ctr" eaLnBrk="1" hangingPunct="1">
              <a:buFont typeface="Georgia" panose="02040502050405020303" pitchFamily="18" charset="0"/>
              <a:buNone/>
            </a:pPr>
            <a:r>
              <a:rPr lang="ru-RU" altLang="ru-RU" sz="6000" dirty="0" smtClean="0">
                <a:solidFill>
                  <a:srgbClr val="0000FF"/>
                </a:solidFill>
              </a:rPr>
              <a:t>Планирование бюджета сельского округа</a:t>
            </a:r>
          </a:p>
        </p:txBody>
      </p:sp>
      <p:pic>
        <p:nvPicPr>
          <p:cNvPr id="7" name="Рисунок 6" descr="logoМЭРТ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429522" y="357166"/>
            <a:ext cx="1428760" cy="87993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189444" name="Номер слайда 5"/>
          <p:cNvSpPr txBox="1">
            <a:spLocks/>
          </p:cNvSpPr>
          <p:nvPr/>
        </p:nvSpPr>
        <p:spPr bwMode="auto">
          <a:xfrm>
            <a:off x="3810000" y="6519863"/>
            <a:ext cx="1828800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fld id="{2B273B66-ED49-4978-8550-99432B0F6AD7}" type="slidenum">
              <a:rPr lang="ru-RU" altLang="ru-RU" sz="1200" b="1">
                <a:solidFill>
                  <a:srgbClr val="7F7F7F"/>
                </a:solidFill>
              </a:rPr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lang="ru-RU" altLang="ru-RU" sz="1200" b="1">
              <a:solidFill>
                <a:srgbClr val="7F7F7F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Номер слайда 5"/>
          <p:cNvSpPr txBox="1">
            <a:spLocks/>
          </p:cNvSpPr>
          <p:nvPr/>
        </p:nvSpPr>
        <p:spPr bwMode="auto">
          <a:xfrm>
            <a:off x="3886200" y="6516115"/>
            <a:ext cx="1828800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fld id="{66281568-9FF3-4B45-ABD8-2F50761DEB90}" type="slidenum">
              <a:rPr lang="ru-RU" altLang="ru-RU" sz="1200" b="1" smtClean="0">
                <a:solidFill>
                  <a:srgbClr val="7F7F7F"/>
                </a:solidFill>
              </a:rPr>
              <a:pPr algn="ctr"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t>6</a:t>
            </a:fld>
            <a:endParaRPr lang="ru-RU" altLang="ru-RU" sz="1200" b="1" smtClean="0">
              <a:solidFill>
                <a:srgbClr val="7F7F7F"/>
              </a:solidFill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476250" y="620688"/>
            <a:ext cx="8496300" cy="360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ru-RU" altLang="ru-RU" sz="1800" b="1" kern="0" dirty="0" smtClean="0">
                <a:solidFill>
                  <a:srgbClr val="000000"/>
                </a:solidFill>
              </a:rPr>
              <a:t>Основные показатели социально-экономического развития</a:t>
            </a:r>
            <a:endParaRPr lang="ru-RU" altLang="ru-RU" sz="1800" kern="0" dirty="0" smtClean="0">
              <a:solidFill>
                <a:srgbClr val="000000"/>
              </a:solidFill>
            </a:endParaRPr>
          </a:p>
        </p:txBody>
      </p:sp>
      <p:graphicFrame>
        <p:nvGraphicFramePr>
          <p:cNvPr id="8" name="Group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032325394"/>
              </p:ext>
            </p:extLst>
          </p:nvPr>
        </p:nvGraphicFramePr>
        <p:xfrm>
          <a:off x="381000" y="1066800"/>
          <a:ext cx="8424936" cy="5677767"/>
        </p:xfrm>
        <a:graphic>
          <a:graphicData uri="http://schemas.openxmlformats.org/drawingml/2006/table">
            <a:tbl>
              <a:tblPr/>
              <a:tblGrid>
                <a:gridCol w="44122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81071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86216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86216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862165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862165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862165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862165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</a:tblGrid>
              <a:tr h="267079">
                <a:tc row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№ п/п</a:t>
                      </a:r>
                    </a:p>
                  </a:txBody>
                  <a:tcPr marL="91455" marR="91455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Наименование показателей</a:t>
                      </a:r>
                    </a:p>
                  </a:txBody>
                  <a:tcPr marL="90014" marR="90014" marT="46788" marB="4678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Факт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2020 год</a:t>
                      </a:r>
                    </a:p>
                  </a:txBody>
                  <a:tcPr marL="90014" marR="90014" marT="46788" marB="4678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План</a:t>
                      </a:r>
                    </a:p>
                  </a:txBody>
                  <a:tcPr marL="90014" marR="90014" marT="46788" marB="4678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alt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Прогноз</a:t>
                      </a:r>
                    </a:p>
                  </a:txBody>
                  <a:tcPr marL="90014" marR="90014" marT="46788" marB="4678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alt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14" marR="90014" marT="46788" marB="4678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alt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14" marR="90014" marT="46788" marB="4678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alt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14" marR="90014" marT="46788" marB="4678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8069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alt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alt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796" marB="4679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alt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796" marB="4679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2021</a:t>
                      </a:r>
                    </a:p>
                  </a:txBody>
                  <a:tcPr marL="90014" marR="90014" marT="46788" marB="4678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2022</a:t>
                      </a:r>
                    </a:p>
                  </a:txBody>
                  <a:tcPr marL="90014" marR="90014" marT="46788" marB="4678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2023</a:t>
                      </a:r>
                    </a:p>
                  </a:txBody>
                  <a:tcPr marL="90014" marR="90014" marT="46788" marB="4678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2024</a:t>
                      </a:r>
                    </a:p>
                  </a:txBody>
                  <a:tcPr marL="90014" marR="90014" marT="46788" marB="4678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2025</a:t>
                      </a:r>
                    </a:p>
                  </a:txBody>
                  <a:tcPr marL="90014" marR="90014" marT="46788" marB="4678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01345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1.</a:t>
                      </a: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Месячный расчетный показатель (МРП), тенге</a:t>
                      </a: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2 778</a:t>
                      </a:r>
                    </a:p>
                  </a:txBody>
                  <a:tcPr marL="91443" marR="91443" marT="45690" marB="456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2 917</a:t>
                      </a:r>
                    </a:p>
                  </a:txBody>
                  <a:tcPr marL="91443" marR="91443" marT="45690" marB="456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3 063</a:t>
                      </a:r>
                    </a:p>
                  </a:txBody>
                  <a:tcPr marL="91443" marR="91443" marT="45690" marB="456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3 201</a:t>
                      </a:r>
                    </a:p>
                  </a:txBody>
                  <a:tcPr marL="91443" marR="91443" marT="45690" marB="456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3 345</a:t>
                      </a:r>
                    </a:p>
                  </a:txBody>
                  <a:tcPr marL="91443" marR="91443" marT="45690" marB="456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j-lt"/>
                        </a:rPr>
                        <a:t>3 462</a:t>
                      </a:r>
                      <a:endParaRPr lang="ru-RU" sz="1200" dirty="0">
                        <a:latin typeface="+mj-lt"/>
                      </a:endParaRPr>
                    </a:p>
                  </a:txBody>
                  <a:tcPr marL="91443" marR="91443" marT="45690" marB="456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03061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2.</a:t>
                      </a: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Минимальный размер заработной платы, тенге </a:t>
                      </a: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42 500</a:t>
                      </a:r>
                    </a:p>
                  </a:txBody>
                  <a:tcPr marL="91443" marR="91443" marT="45690" marB="456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42 500</a:t>
                      </a:r>
                    </a:p>
                  </a:txBody>
                  <a:tcPr marL="91443" marR="91443" marT="45690" marB="456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42 500</a:t>
                      </a:r>
                    </a:p>
                  </a:txBody>
                  <a:tcPr marL="91443" marR="91443" marT="45690" marB="456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42 500</a:t>
                      </a:r>
                    </a:p>
                  </a:txBody>
                  <a:tcPr marL="91443" marR="91443" marT="45690" marB="456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42 500</a:t>
                      </a:r>
                    </a:p>
                  </a:txBody>
                  <a:tcPr marL="91443" marR="91443" marT="45690" marB="456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j-lt"/>
                        </a:rPr>
                        <a:t>42 500</a:t>
                      </a:r>
                      <a:endParaRPr lang="ru-RU" sz="1200" dirty="0">
                        <a:latin typeface="+mj-lt"/>
                      </a:endParaRPr>
                    </a:p>
                  </a:txBody>
                  <a:tcPr marL="91443" marR="91443" marT="45690" marB="456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03061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3.</a:t>
                      </a: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Минимальный размер пенсий, тенге </a:t>
                      </a: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alt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40 441</a:t>
                      </a:r>
                    </a:p>
                  </a:txBody>
                  <a:tcPr marT="45709" marB="4570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43272</a:t>
                      </a:r>
                    </a:p>
                  </a:txBody>
                  <a:tcPr marL="91443" marR="91443" marT="45690" marB="456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46302</a:t>
                      </a:r>
                    </a:p>
                  </a:txBody>
                  <a:tcPr marL="91443" marR="91443" marT="45690" marB="456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49312</a:t>
                      </a:r>
                    </a:p>
                  </a:txBody>
                  <a:tcPr marL="91443" marR="91443" marT="45690" marB="456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52518</a:t>
                      </a:r>
                    </a:p>
                  </a:txBody>
                  <a:tcPr marL="91443" marR="91443" marT="45690" marB="456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j-lt"/>
                        </a:rPr>
                        <a:t>55407</a:t>
                      </a:r>
                      <a:endParaRPr lang="ru-RU" sz="1200" dirty="0">
                        <a:latin typeface="+mj-lt"/>
                      </a:endParaRPr>
                    </a:p>
                  </a:txBody>
                  <a:tcPr marL="91443" marR="91443" marT="45690" marB="456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545925">
                <a:tc gridSpan="8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alt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T="45709" marB="4570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1443" marR="91443" marT="45690" marB="456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1443" marR="91443" marT="45690" marB="456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1443" marR="91443" marT="45690" marB="456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1443" marR="91443" marT="45690" marB="456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1443" marR="91443" marT="45690" marB="456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002881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398" y="475820"/>
            <a:ext cx="8302625" cy="418328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altLang="ru-RU" sz="2400" b="1" dirty="0" smtClean="0">
                <a:solidFill>
                  <a:srgbClr val="FF0000"/>
                </a:solidFill>
              </a:rPr>
              <a:t/>
            </a:r>
            <a:br>
              <a:rPr lang="ru-RU" altLang="ru-RU" sz="2400" b="1" dirty="0" smtClean="0">
                <a:solidFill>
                  <a:srgbClr val="FF0000"/>
                </a:solidFill>
              </a:rPr>
            </a:br>
            <a:r>
              <a:rPr lang="ru-RU" altLang="ru-RU" sz="2000" b="1" dirty="0" smtClean="0">
                <a:solidFill>
                  <a:srgbClr val="0000FF"/>
                </a:solidFill>
              </a:rPr>
              <a:t>Структура поступлений бюджета сельского округа</a:t>
            </a:r>
            <a:br>
              <a:rPr lang="ru-RU" altLang="ru-RU" sz="2000" b="1" dirty="0" smtClean="0">
                <a:solidFill>
                  <a:srgbClr val="0000FF"/>
                </a:solidFill>
              </a:rPr>
            </a:br>
            <a:r>
              <a:rPr lang="ru-RU" altLang="ru-RU" sz="2000" b="1" dirty="0" smtClean="0">
                <a:solidFill>
                  <a:srgbClr val="0000FF"/>
                </a:solidFill>
              </a:rPr>
              <a:t> на 2021-2023 годы, </a:t>
            </a:r>
            <a:r>
              <a:rPr lang="ru-RU" altLang="ru-RU" sz="1400" dirty="0" smtClean="0">
                <a:solidFill>
                  <a:srgbClr val="0000FF"/>
                </a:solidFill>
              </a:rPr>
              <a:t>млн.тенге</a:t>
            </a:r>
            <a:r>
              <a:rPr lang="ru-RU" altLang="ru-RU" sz="1400" b="1" dirty="0" smtClean="0">
                <a:solidFill>
                  <a:srgbClr val="0000CC"/>
                </a:solidFill>
              </a:rPr>
              <a:t/>
            </a:r>
            <a:br>
              <a:rPr lang="ru-RU" altLang="ru-RU" sz="1400" b="1" dirty="0" smtClean="0">
                <a:solidFill>
                  <a:srgbClr val="0000CC"/>
                </a:solidFill>
              </a:rPr>
            </a:br>
            <a:endParaRPr lang="ru-RU" altLang="ru-RU" sz="2000" b="1" dirty="0" smtClean="0">
              <a:solidFill>
                <a:srgbClr val="0000CC"/>
              </a:solidFill>
            </a:endParaRPr>
          </a:p>
        </p:txBody>
      </p:sp>
      <p:graphicFrame>
        <p:nvGraphicFramePr>
          <p:cNvPr id="10522" name="Group 28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38422090"/>
              </p:ext>
            </p:extLst>
          </p:nvPr>
        </p:nvGraphicFramePr>
        <p:xfrm>
          <a:off x="381000" y="1142999"/>
          <a:ext cx="8118474" cy="2528492"/>
        </p:xfrm>
        <a:graphic>
          <a:graphicData uri="http://schemas.openxmlformats.org/drawingml/2006/table">
            <a:tbl>
              <a:tblPr/>
              <a:tblGrid>
                <a:gridCol w="415990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4066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0424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213667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272461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itchFamily="34" charset="0"/>
                          <a:cs typeface="Arial Cyr" pitchFamily="34" charset="0"/>
                        </a:rPr>
                        <a:t>Наименование</a:t>
                      </a:r>
                    </a:p>
                  </a:txBody>
                  <a:tcPr marL="91450" marR="91450"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6C7AA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Cyr" pitchFamily="34" charset="0"/>
                          <a:ea typeface="+mn-ea"/>
                          <a:cs typeface="Arial Cyr" pitchFamily="34" charset="0"/>
                        </a:rPr>
                        <a:t>2021 год</a:t>
                      </a:r>
                    </a:p>
                  </a:txBody>
                  <a:tcPr marL="91450" marR="91450"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itchFamily="34" charset="0"/>
                          <a:ea typeface="+mn-ea"/>
                          <a:cs typeface="Arial Cyr" pitchFamily="34" charset="0"/>
                        </a:rPr>
                        <a:t>Прогноз*</a:t>
                      </a:r>
                    </a:p>
                  </a:txBody>
                  <a:tcPr marL="91450" marR="91450"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200" b="0" i="1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50" marR="91450" marT="45682" marB="45682" horzOverflow="overflow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1478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50" marR="91450" marT="45682" marB="45682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6C7AA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Cyr" pitchFamily="34" charset="0"/>
                          <a:ea typeface="+mn-ea"/>
                          <a:cs typeface="Arial Cyr" pitchFamily="34" charset="0"/>
                        </a:rPr>
                        <a:t>Уточненный план</a:t>
                      </a:r>
                    </a:p>
                  </a:txBody>
                  <a:tcPr marL="91450" marR="91450"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6C7AA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Cyr" pitchFamily="34" charset="0"/>
                          <a:ea typeface="+mn-ea"/>
                          <a:cs typeface="Arial Cyr" pitchFamily="34" charset="0"/>
                        </a:rPr>
                        <a:t>2022 год</a:t>
                      </a:r>
                    </a:p>
                  </a:txBody>
                  <a:tcPr marL="91450" marR="91450" marT="45697" marB="4569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6C7AA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Cyr" pitchFamily="34" charset="0"/>
                          <a:ea typeface="+mn-ea"/>
                          <a:cs typeface="Arial Cyr" pitchFamily="34" charset="0"/>
                        </a:rPr>
                        <a:t>2023 год</a:t>
                      </a:r>
                    </a:p>
                  </a:txBody>
                  <a:tcPr marL="91450" marR="91450" marT="45697" marB="4569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53768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</a:rPr>
                        <a:t>Свободные остатки на начало года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1704,1</a:t>
                      </a:r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1704,1</a:t>
                      </a:r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3721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</a:rPr>
                        <a:t>ПОСТУПЛЕНИЯ - всего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</a:rPr>
                        <a:t>67013,5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</a:rPr>
                        <a:t>84572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</a:rPr>
                        <a:t>84572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3721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</a:rPr>
                        <a:t>Налоговые поступления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</a:rPr>
                        <a:t>7064,6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</a:rPr>
                        <a:t>6510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</a:rPr>
                        <a:t>6510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3721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</a:rPr>
                        <a:t>Неналоговые поступления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</a:rPr>
                        <a:t>300,0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3721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</a:rPr>
                        <a:t>Поступления 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</a:rPr>
                        <a:t>трансфертов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</a:rPr>
                        <a:t>59648,9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</a:rPr>
                        <a:t>78062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</a:rPr>
                        <a:t>78062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173803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</a:rPr>
                        <a:t>целевые трансферты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</a:rPr>
                        <a:t>44630,9</a:t>
                      </a:r>
                      <a:endParaRPr lang="ru-RU" sz="1200" b="0" i="1" u="none" strike="noStrike" dirty="0">
                        <a:solidFill>
                          <a:srgbClr val="000000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</a:rPr>
                        <a:t>52098</a:t>
                      </a:r>
                      <a:endParaRPr lang="ru-RU" sz="1200" b="0" i="1" u="none" strike="noStrike" dirty="0">
                        <a:solidFill>
                          <a:srgbClr val="000000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</a:rPr>
                        <a:t>52098</a:t>
                      </a:r>
                      <a:endParaRPr lang="ru-RU" sz="1200" b="0" i="1" u="none" strike="noStrike" dirty="0">
                        <a:solidFill>
                          <a:srgbClr val="000000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53768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</a:rPr>
                        <a:t>субвенция</a:t>
                      </a:r>
                      <a:endParaRPr lang="ru-RU" sz="1200" b="0" i="1" u="none" strike="noStrike" dirty="0">
                        <a:solidFill>
                          <a:srgbClr val="000000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</a:rPr>
                        <a:t>15018</a:t>
                      </a:r>
                      <a:endParaRPr lang="ru-RU" sz="1200" b="0" i="1" u="none" strike="noStrike" dirty="0" smtClean="0">
                        <a:solidFill>
                          <a:srgbClr val="000000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25964</a:t>
                      </a:r>
                      <a:endParaRPr lang="ru-RU" sz="180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25964</a:t>
                      </a:r>
                      <a:endParaRPr lang="ru-RU" sz="180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  <p:sp>
        <p:nvSpPr>
          <p:cNvPr id="191602" name="Rectangle 283"/>
          <p:cNvSpPr>
            <a:spLocks noChangeArrowheads="1"/>
          </p:cNvSpPr>
          <p:nvPr/>
        </p:nvSpPr>
        <p:spPr bwMode="auto">
          <a:xfrm rot="10800000" flipV="1">
            <a:off x="869949" y="6486614"/>
            <a:ext cx="7629525" cy="16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gradFill rotWithShape="0">
                  <a:gsLst>
                    <a:gs pos="0">
                      <a:schemeClr val="accent1"/>
                    </a:gs>
                    <a:gs pos="100000">
                      <a:schemeClr val="bg1"/>
                    </a:gs>
                  </a:gsLst>
                  <a:path path="rect">
                    <a:fillToRect l="100000" b="100000"/>
                  </a:path>
                </a:gra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100" i="1" dirty="0">
                <a:solidFill>
                  <a:srgbClr val="000000"/>
                </a:solidFill>
              </a:rPr>
              <a:t>*Примечание: </a:t>
            </a:r>
            <a:r>
              <a:rPr lang="ru-RU" altLang="ru-RU" sz="1100" i="1" dirty="0" smtClean="0">
                <a:solidFill>
                  <a:srgbClr val="000000"/>
                </a:solidFill>
              </a:rPr>
              <a:t>2022-2023 </a:t>
            </a:r>
            <a:r>
              <a:rPr lang="ru-RU" altLang="ru-RU" sz="1100" i="1" dirty="0">
                <a:solidFill>
                  <a:srgbClr val="000000"/>
                </a:solidFill>
              </a:rPr>
              <a:t>годы - без учета целевых трансфертов и </a:t>
            </a:r>
            <a:r>
              <a:rPr lang="ru-RU" altLang="ru-RU" sz="1100" i="1" dirty="0" smtClean="0">
                <a:solidFill>
                  <a:srgbClr val="000000"/>
                </a:solidFill>
              </a:rPr>
              <a:t>кредитов  </a:t>
            </a:r>
            <a:r>
              <a:rPr lang="ru-RU" altLang="ru-RU" sz="1100" i="1" dirty="0">
                <a:solidFill>
                  <a:srgbClr val="000000"/>
                </a:solidFill>
              </a:rPr>
              <a:t>из республиканского бюджета</a:t>
            </a:r>
          </a:p>
        </p:txBody>
      </p:sp>
      <p:sp>
        <p:nvSpPr>
          <p:cNvPr id="191603" name="Номер слайда 5"/>
          <p:cNvSpPr txBox="1">
            <a:spLocks/>
          </p:cNvSpPr>
          <p:nvPr/>
        </p:nvSpPr>
        <p:spPr bwMode="auto">
          <a:xfrm>
            <a:off x="4114800" y="6445339"/>
            <a:ext cx="1828800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fld id="{AD16B60B-DF80-4BC1-8F8F-1694AFEEAFD1}" type="slidenum">
              <a:rPr lang="ru-RU" altLang="ru-RU" sz="1200" b="1">
                <a:solidFill>
                  <a:srgbClr val="7F7F7F"/>
                </a:solidFill>
              </a:rPr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7</a:t>
            </a:fld>
            <a:endParaRPr lang="ru-RU" altLang="ru-RU" sz="1200" b="1" dirty="0">
              <a:solidFill>
                <a:srgbClr val="7F7F7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1434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8" name="Rectangle 2"/>
          <p:cNvSpPr>
            <a:spLocks noGrp="1" noChangeArrowheads="1"/>
          </p:cNvSpPr>
          <p:nvPr>
            <p:ph type="title"/>
          </p:nvPr>
        </p:nvSpPr>
        <p:spPr>
          <a:xfrm>
            <a:off x="985838" y="381000"/>
            <a:ext cx="7553325" cy="5334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altLang="ru-RU" sz="2400" b="1" dirty="0" smtClean="0">
                <a:solidFill>
                  <a:srgbClr val="FF0000"/>
                </a:solidFill>
              </a:rPr>
              <a:t/>
            </a:r>
            <a:br>
              <a:rPr lang="ru-RU" altLang="ru-RU" sz="2400" b="1" dirty="0" smtClean="0">
                <a:solidFill>
                  <a:srgbClr val="FF0000"/>
                </a:solidFill>
              </a:rPr>
            </a:br>
            <a:r>
              <a:rPr lang="ru-RU" altLang="ru-RU" sz="2000" b="1" dirty="0" smtClean="0">
                <a:solidFill>
                  <a:srgbClr val="0000FF"/>
                </a:solidFill>
              </a:rPr>
              <a:t>Расходы бюджета сельского округа на 2021-2023 годы, </a:t>
            </a:r>
            <a:r>
              <a:rPr lang="ru-RU" altLang="ru-RU" sz="1400" dirty="0" smtClean="0">
                <a:solidFill>
                  <a:srgbClr val="0000FF"/>
                </a:solidFill>
              </a:rPr>
              <a:t>млн. тенге</a:t>
            </a:r>
            <a:br>
              <a:rPr lang="ru-RU" altLang="ru-RU" sz="1400" dirty="0" smtClean="0">
                <a:solidFill>
                  <a:srgbClr val="0000FF"/>
                </a:solidFill>
              </a:rPr>
            </a:br>
            <a:r>
              <a:rPr lang="ru-RU" altLang="ru-RU" sz="1400" b="1" i="1" dirty="0" smtClean="0">
                <a:solidFill>
                  <a:srgbClr val="0000FF"/>
                </a:solidFill>
              </a:rPr>
              <a:t>агрегированная форма</a:t>
            </a:r>
            <a:r>
              <a:rPr lang="ru-RU" altLang="ru-RU" sz="1400" b="1" dirty="0" smtClean="0">
                <a:solidFill>
                  <a:srgbClr val="0000FF"/>
                </a:solidFill>
              </a:rPr>
              <a:t/>
            </a:r>
            <a:br>
              <a:rPr lang="ru-RU" altLang="ru-RU" sz="1400" b="1" dirty="0" smtClean="0">
                <a:solidFill>
                  <a:srgbClr val="0000FF"/>
                </a:solidFill>
              </a:rPr>
            </a:br>
            <a:endParaRPr lang="ru-RU" altLang="ru-RU" sz="1400" b="1" dirty="0" smtClean="0">
              <a:solidFill>
                <a:srgbClr val="0000FF"/>
              </a:solidFill>
            </a:endParaRPr>
          </a:p>
        </p:txBody>
      </p:sp>
      <p:graphicFrame>
        <p:nvGraphicFramePr>
          <p:cNvPr id="10522" name="Group 28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879900145"/>
              </p:ext>
            </p:extLst>
          </p:nvPr>
        </p:nvGraphicFramePr>
        <p:xfrm>
          <a:off x="228600" y="1066800"/>
          <a:ext cx="8531224" cy="2971838"/>
        </p:xfrm>
        <a:graphic>
          <a:graphicData uri="http://schemas.openxmlformats.org/drawingml/2006/table">
            <a:tbl>
              <a:tblPr/>
              <a:tblGrid>
                <a:gridCol w="426395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3726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3194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598057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189586">
                <a:tc row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Наименование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функциональных групп</a:t>
                      </a:r>
                    </a:p>
                  </a:txBody>
                  <a:tcPr marL="91427" marR="91427"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2021 год</a:t>
                      </a:r>
                    </a:p>
                  </a:txBody>
                  <a:tcPr marL="91427" marR="91427"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Прогноз*</a:t>
                      </a:r>
                    </a:p>
                  </a:txBody>
                  <a:tcPr marL="91427" marR="91427"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5723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Уточненный план</a:t>
                      </a:r>
                    </a:p>
                  </a:txBody>
                  <a:tcPr marL="91427" marR="91427"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6C7AA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Cyr" pitchFamily="34" charset="0"/>
                          <a:ea typeface="+mn-ea"/>
                          <a:cs typeface="Arial Cyr" pitchFamily="34" charset="0"/>
                        </a:rPr>
                        <a:t>2022 год</a:t>
                      </a:r>
                    </a:p>
                  </a:txBody>
                  <a:tcPr marL="91450" marR="91450" marT="45685" marB="4568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6C7AA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Cyr" pitchFamily="34" charset="0"/>
                          <a:ea typeface="+mn-ea"/>
                          <a:cs typeface="Arial Cyr" pitchFamily="34" charset="0"/>
                        </a:rPr>
                        <a:t>2025 год</a:t>
                      </a:r>
                    </a:p>
                  </a:txBody>
                  <a:tcPr marL="91450" marR="91450" marT="45685" marB="4568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10413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РАСХОДЫ - всего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</a:rPr>
                        <a:t>26172,0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</a:rPr>
                        <a:t>59064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</a:rPr>
                        <a:t>59064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10413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в том числе: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93574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dirty="0" smtClean="0">
                          <a:effectLst/>
                          <a:latin typeface="+mn-lt"/>
                        </a:rPr>
                        <a:t>Государственные услуги общего характера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9432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18764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18764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5868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Жилищно-коммунальное хозяйство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16740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35700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35700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15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Культура, спорт, информационное пространство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310413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Транспорт и коммуникации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310413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Прочие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</a:tbl>
          </a:graphicData>
        </a:graphic>
      </p:graphicFrame>
      <p:sp>
        <p:nvSpPr>
          <p:cNvPr id="193643" name="Rectangle 100"/>
          <p:cNvSpPr>
            <a:spLocks noChangeArrowheads="1"/>
          </p:cNvSpPr>
          <p:nvPr/>
        </p:nvSpPr>
        <p:spPr bwMode="auto">
          <a:xfrm>
            <a:off x="611188" y="6224588"/>
            <a:ext cx="8148637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000" i="1">
              <a:solidFill>
                <a:srgbClr val="000000"/>
              </a:solidFill>
            </a:endParaRPr>
          </a:p>
        </p:txBody>
      </p:sp>
      <p:sp>
        <p:nvSpPr>
          <p:cNvPr id="193644" name="Rectangle 283"/>
          <p:cNvSpPr>
            <a:spLocks noChangeArrowheads="1"/>
          </p:cNvSpPr>
          <p:nvPr/>
        </p:nvSpPr>
        <p:spPr bwMode="auto">
          <a:xfrm rot="10800000" flipV="1">
            <a:off x="611188" y="6459538"/>
            <a:ext cx="8226425" cy="169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gradFill rotWithShape="0">
                  <a:gsLst>
                    <a:gs pos="0">
                      <a:schemeClr val="accent1"/>
                    </a:gs>
                    <a:gs pos="100000">
                      <a:schemeClr val="bg1"/>
                    </a:gs>
                  </a:gsLst>
                  <a:path path="rect">
                    <a:fillToRect l="100000" b="100000"/>
                  </a:path>
                </a:gra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100" i="1" dirty="0">
                <a:solidFill>
                  <a:srgbClr val="000000"/>
                </a:solidFill>
              </a:rPr>
              <a:t>Примечание: *  данные на </a:t>
            </a:r>
            <a:r>
              <a:rPr lang="ru-RU" altLang="ru-RU" sz="1100" i="1" dirty="0" smtClean="0">
                <a:solidFill>
                  <a:srgbClr val="000000"/>
                </a:solidFill>
              </a:rPr>
              <a:t>2022-2023 </a:t>
            </a:r>
            <a:r>
              <a:rPr lang="ru-RU" altLang="ru-RU" sz="1100" i="1" dirty="0">
                <a:solidFill>
                  <a:srgbClr val="000000"/>
                </a:solidFill>
              </a:rPr>
              <a:t>годы приведены без учета целевых трансфертов и кредитов из РБ;</a:t>
            </a:r>
          </a:p>
        </p:txBody>
      </p:sp>
      <p:sp>
        <p:nvSpPr>
          <p:cNvPr id="193645" name="Номер слайда 5"/>
          <p:cNvSpPr txBox="1">
            <a:spLocks/>
          </p:cNvSpPr>
          <p:nvPr/>
        </p:nvSpPr>
        <p:spPr bwMode="auto">
          <a:xfrm>
            <a:off x="3962400" y="6629400"/>
            <a:ext cx="1828800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fld id="{72E52937-D41F-4F06-BF5A-E7E4DA4B6731}" type="slidenum">
              <a:rPr lang="ru-RU" altLang="ru-RU" sz="1200" b="1">
                <a:solidFill>
                  <a:srgbClr val="7F7F7F"/>
                </a:solidFill>
              </a:rPr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8</a:t>
            </a:fld>
            <a:endParaRPr lang="ru-RU" altLang="ru-RU" sz="1200" b="1">
              <a:solidFill>
                <a:srgbClr val="7F7F7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71064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0525" y="452438"/>
            <a:ext cx="8666163" cy="304800"/>
          </a:xfrm>
        </p:spPr>
        <p:txBody>
          <a:bodyPr/>
          <a:lstStyle/>
          <a:p>
            <a:pPr algn="ctr" eaLnBrk="1" hangingPunct="1"/>
            <a:r>
              <a:rPr lang="ru-RU" altLang="ru-RU" sz="2000" b="1" dirty="0" smtClean="0">
                <a:solidFill>
                  <a:srgbClr val="0000FF"/>
                </a:solidFill>
              </a:rPr>
              <a:t>Целевые трансферты из республиканского бюджета на 2021 год</a:t>
            </a:r>
          </a:p>
        </p:txBody>
      </p:sp>
      <p:graphicFrame>
        <p:nvGraphicFramePr>
          <p:cNvPr id="44134" name="Group 102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xmlns="" val="1725021813"/>
              </p:ext>
            </p:extLst>
          </p:nvPr>
        </p:nvGraphicFramePr>
        <p:xfrm>
          <a:off x="228600" y="990600"/>
          <a:ext cx="8610600" cy="2789225"/>
        </p:xfrm>
        <a:graphic>
          <a:graphicData uri="http://schemas.openxmlformats.org/drawingml/2006/table">
            <a:tbl>
              <a:tblPr/>
              <a:tblGrid>
                <a:gridCol w="751603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9456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609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Наименование целевых трансфертов РБ</a:t>
                      </a:r>
                    </a:p>
                  </a:txBody>
                  <a:tcPr marL="91453" marR="91453"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Уточненный бюджет</a:t>
                      </a:r>
                    </a:p>
                  </a:txBody>
                  <a:tcPr marL="91453" marR="91453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048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Целевые трансферты из РБ - всего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5" marR="91445"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266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5" marR="91445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048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7D"/>
                        </a:buClr>
                        <a:buSzPct val="7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в том числе:</a:t>
                      </a:r>
                      <a:endParaRPr kumimoji="0" lang="ru-RU" sz="1400" b="0" i="0" u="none" strike="noStrike" kern="1200" cap="none" spc="0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1445" marR="91445"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5" marR="91445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048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7D"/>
                        </a:buClr>
                        <a:buSzPct val="7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текущие целевые трансферты – всего,</a:t>
                      </a:r>
                    </a:p>
                  </a:txBody>
                  <a:tcPr marL="91445" marR="91445"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266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5" marR="91445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743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7D"/>
                        </a:buClr>
                        <a:buSzPct val="7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в том числе:</a:t>
                      </a:r>
                      <a:endParaRPr kumimoji="0" lang="ru-RU" sz="12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5" marR="91445"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5" marR="91445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 установление доплат к должностному окладу за особые условия труда в организациях культуры и архивных учреждениях управленческому и основному персоналу государственных организаций культуры и архивных учреждений</a:t>
                      </a:r>
                    </a:p>
                  </a:txBody>
                  <a:tcPr marL="91445" marR="91445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266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5" marR="91445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0481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целевые трансферты на развитие - всего</a:t>
                      </a:r>
                    </a:p>
                  </a:txBody>
                  <a:tcPr marL="91445" marR="91445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5" marR="91445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</a:tbl>
          </a:graphicData>
        </a:graphic>
      </p:graphicFrame>
      <p:sp>
        <p:nvSpPr>
          <p:cNvPr id="202796" name="Rectangle 2"/>
          <p:cNvSpPr>
            <a:spLocks noChangeArrowheads="1"/>
          </p:cNvSpPr>
          <p:nvPr/>
        </p:nvSpPr>
        <p:spPr bwMode="auto">
          <a:xfrm>
            <a:off x="7835900" y="762000"/>
            <a:ext cx="1258888" cy="7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200" dirty="0" smtClean="0">
              <a:solidFill>
                <a:srgbClr val="000000"/>
              </a:solidFill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200" dirty="0" err="1" smtClean="0">
                <a:solidFill>
                  <a:srgbClr val="000000"/>
                </a:solidFill>
              </a:rPr>
              <a:t>тыс.тенге</a:t>
            </a:r>
            <a:endParaRPr lang="ru-RU" altLang="ru-RU" sz="1200" dirty="0">
              <a:solidFill>
                <a:srgbClr val="000000"/>
              </a:solidFill>
            </a:endParaRPr>
          </a:p>
        </p:txBody>
      </p:sp>
      <p:sp>
        <p:nvSpPr>
          <p:cNvPr id="202797" name="Номер слайда 5"/>
          <p:cNvSpPr txBox="1">
            <a:spLocks/>
          </p:cNvSpPr>
          <p:nvPr/>
        </p:nvSpPr>
        <p:spPr bwMode="auto">
          <a:xfrm rot="10800000" flipV="1">
            <a:off x="3810000" y="6477000"/>
            <a:ext cx="1828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fld id="{29E86329-89CA-4395-90E6-87165331AD65}" type="slidenum">
              <a:rPr lang="ru-RU" altLang="ru-RU" sz="1200" b="1">
                <a:solidFill>
                  <a:srgbClr val="7F7F7F"/>
                </a:solidFill>
              </a:rPr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9</a:t>
            </a:fld>
            <a:endParaRPr lang="ru-RU" altLang="ru-RU" sz="1200" b="1">
              <a:solidFill>
                <a:srgbClr val="7F7F7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Пиксел">
  <a:themeElements>
    <a:clrScheme name="Пиксел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Пиксел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bg1"/>
            </a:gs>
          </a:gsLst>
          <a:path path="rect">
            <a:fillToRect l="100000" b="100000"/>
          </a:path>
        </a:gra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bg1"/>
            </a:gs>
          </a:gsLst>
          <a:path path="rect">
            <a:fillToRect l="100000" b="100000"/>
          </a:path>
        </a:gra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Пиксел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Пиксел">
  <a:themeElements>
    <a:clrScheme name="Пиксел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Пиксел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bg1"/>
            </a:gs>
          </a:gsLst>
          <a:path path="rect">
            <a:fillToRect l="100000" b="100000"/>
          </a:path>
        </a:gra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bg1"/>
            </a:gs>
          </a:gsLst>
          <a:path path="rect">
            <a:fillToRect l="100000" b="100000"/>
          </a:path>
        </a:gra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Пиксел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4_Пиксел">
  <a:themeElements>
    <a:clrScheme name="Пиксел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Пиксел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bg1"/>
            </a:gs>
          </a:gsLst>
          <a:path path="rect">
            <a:fillToRect l="100000" b="100000"/>
          </a:path>
        </a:gra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bg1"/>
            </a:gs>
          </a:gsLst>
          <a:path path="rect">
            <a:fillToRect l="100000" b="100000"/>
          </a:path>
        </a:gra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Пиксел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10_Пиксел">
  <a:themeElements>
    <a:clrScheme name="Пиксел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Пиксел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bg1"/>
            </a:gs>
          </a:gsLst>
          <a:path path="rect">
            <a:fillToRect l="100000" b="100000"/>
          </a:path>
        </a:gra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bg1"/>
            </a:gs>
          </a:gsLst>
          <a:path path="rect">
            <a:fillToRect l="100000" b="100000"/>
          </a:path>
        </a:gra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Пиксел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30701</TotalTime>
  <Words>747</Words>
  <Application>Microsoft Office PowerPoint</Application>
  <PresentationFormat>Экран (4:3)</PresentationFormat>
  <Paragraphs>187</Paragraphs>
  <Slides>12</Slides>
  <Notes>9</Notes>
  <HiddenSlides>0</HiddenSlides>
  <MMClips>0</MMClips>
  <ScaleCrop>false</ScaleCrop>
  <HeadingPairs>
    <vt:vector size="4" baseType="variant">
      <vt:variant>
        <vt:lpstr>Тема</vt:lpstr>
      </vt:variant>
      <vt:variant>
        <vt:i4>5</vt:i4>
      </vt:variant>
      <vt:variant>
        <vt:lpstr>Заголовки слайдов</vt:lpstr>
      </vt:variant>
      <vt:variant>
        <vt:i4>12</vt:i4>
      </vt:variant>
    </vt:vector>
  </HeadingPairs>
  <TitlesOfParts>
    <vt:vector size="17" baseType="lpstr">
      <vt:lpstr>Воздушный поток</vt:lpstr>
      <vt:lpstr>Пиксел</vt:lpstr>
      <vt:lpstr>1_Пиксел</vt:lpstr>
      <vt:lpstr>4_Пиксел</vt:lpstr>
      <vt:lpstr>10_Пиксел</vt:lpstr>
      <vt:lpstr>ГРАЖДАНСКИЙ БЮДЖЕТ  на 2021–2023 годы (Уточненный на 1.01.2022 г.) </vt:lpstr>
      <vt:lpstr>Уважаемые посетители сайта!</vt:lpstr>
      <vt:lpstr>Законодательная база бюджетного процесса</vt:lpstr>
      <vt:lpstr>Слайд 4</vt:lpstr>
      <vt:lpstr>Планирование бюджета сельского округа</vt:lpstr>
      <vt:lpstr>Слайд 6</vt:lpstr>
      <vt:lpstr> Структура поступлений бюджета сельского округа  на 2021-2023 годы, млн.тенге </vt:lpstr>
      <vt:lpstr> Расходы бюджета сельского округа на 2021-2023 годы, млн. тенге агрегированная форма </vt:lpstr>
      <vt:lpstr>Целевые трансферты из республиканского бюджета на 2021 год</vt:lpstr>
      <vt:lpstr>Целевые трансферты из областного бюджета на 2021 год</vt:lpstr>
      <vt:lpstr>   Четвертый уровень бюджета - самостоятельный бюджет местного самоуправления   </vt:lpstr>
      <vt:lpstr>   Этапы внедрения самостоятельного бюджета местного самоуправления 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Альфия Ф. Садыкова</dc:creator>
  <cp:lastModifiedBy>132</cp:lastModifiedBy>
  <cp:revision>1390</cp:revision>
  <cp:lastPrinted>2021-04-21T03:33:02Z</cp:lastPrinted>
  <dcterms:created xsi:type="dcterms:W3CDTF">1601-01-01T00:00:00Z</dcterms:created>
  <dcterms:modified xsi:type="dcterms:W3CDTF">2022-02-21T14:05:05Z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