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021" r:id="rId1"/>
  </p:sldMasterIdLst>
  <p:notesMasterIdLst>
    <p:notesMasterId r:id="rId16"/>
  </p:notesMasterIdLst>
  <p:handoutMasterIdLst>
    <p:handoutMasterId r:id="rId17"/>
  </p:handoutMasterIdLst>
  <p:sldIdLst>
    <p:sldId id="1078" r:id="rId2"/>
    <p:sldId id="1111" r:id="rId3"/>
    <p:sldId id="1170" r:id="rId4"/>
    <p:sldId id="1162" r:id="rId5"/>
    <p:sldId id="1163" r:id="rId6"/>
    <p:sldId id="1172" r:id="rId7"/>
    <p:sldId id="1164" r:id="rId8"/>
    <p:sldId id="1166" r:id="rId9"/>
    <p:sldId id="1165" r:id="rId10"/>
    <p:sldId id="1171" r:id="rId11"/>
    <p:sldId id="1167" r:id="rId12"/>
    <p:sldId id="1168" r:id="rId13"/>
    <p:sldId id="1169" r:id="rId14"/>
    <p:sldId id="1173" r:id="rId15"/>
  </p:sldIdLst>
  <p:sldSz cx="9906000" cy="6858000" type="A4"/>
  <p:notesSz cx="6858000" cy="9947275"/>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Раздел по умолчанию" id="{8362D290-4974-4D90-B6A8-82060F1112E2}">
          <p14:sldIdLst>
            <p14:sldId id="1078"/>
            <p14:sldId id="1111"/>
            <p14:sldId id="1170"/>
            <p14:sldId id="1162"/>
            <p14:sldId id="1163"/>
            <p14:sldId id="1172"/>
            <p14:sldId id="1164"/>
          </p14:sldIdLst>
        </p14:section>
        <p14:section name="Раздел без заголовка" id="{6B3CA8B7-57BE-4259-9B94-BBE0408BF8D8}">
          <p14:sldIdLst>
            <p14:sldId id="1166"/>
            <p14:sldId id="1165"/>
            <p14:sldId id="1171"/>
            <p14:sldId id="1167"/>
            <p14:sldId id="1168"/>
            <p14:sldId id="1169"/>
            <p14:sldId id="1173"/>
          </p14:sldIdLst>
        </p14:section>
      </p14:sectionLst>
    </p:ex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ECFF"/>
    <a:srgbClr val="FFFF00"/>
    <a:srgbClr val="00FFFF"/>
    <a:srgbClr val="33CCCC"/>
    <a:srgbClr val="CCFFFF"/>
    <a:srgbClr val="0080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929F9F4-4A8F-4326-A1B4-22849713DDAB}" styleName="Темный стиль 1 - акцент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81" autoAdjust="0"/>
    <p:restoredTop sz="97891" autoAdjust="0"/>
  </p:normalViewPr>
  <p:slideViewPr>
    <p:cSldViewPr>
      <p:cViewPr>
        <p:scale>
          <a:sx n="127" d="100"/>
          <a:sy n="127" d="100"/>
        </p:scale>
        <p:origin x="-1242" y="2796"/>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1"/>
    </mc:Choice>
    <mc:Fallback>
      <c:style val="31"/>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prstClr val="white"/>
                </a:solidFill>
                <a:latin typeface="+mn-lt"/>
                <a:ea typeface="+mn-ea"/>
                <a:cs typeface="+mn-cs"/>
              </a:defRPr>
            </a:pPr>
            <a:r>
              <a:rPr lang="kk-KZ" sz="1800" b="1" dirty="0" smtClean="0">
                <a:effectLst>
                  <a:outerShdw blurRad="38100" dist="38100" dir="2700000" algn="tl" rotWithShape="0">
                    <a:srgbClr val="000000">
                      <a:alpha val="43000"/>
                    </a:srgbClr>
                  </a:outerShdw>
                </a:effectLst>
              </a:rPr>
              <a:t>Көксу ауданының қаржы бөлімі бойынша 2017-2019 жылға </a:t>
            </a:r>
            <a:endParaRPr lang="kk-KZ" sz="1800" b="1" dirty="0" smtClean="0">
              <a:effectLst>
                <a:outerShdw blurRad="38100" dist="38100" dir="2700000" algn="tl" rotWithShape="0">
                  <a:srgbClr val="000000">
                    <a:alpha val="43000"/>
                  </a:srgbClr>
                </a:outerShdw>
              </a:effectLst>
            </a:endParaRPr>
          </a:p>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prstClr val="white"/>
                </a:solidFill>
                <a:latin typeface="+mn-lt"/>
                <a:ea typeface="+mn-ea"/>
                <a:cs typeface="+mn-cs"/>
              </a:defRPr>
            </a:pPr>
            <a:r>
              <a:rPr lang="kk-KZ" sz="1800" b="1" dirty="0" smtClean="0">
                <a:effectLst>
                  <a:outerShdw blurRad="38100" dist="38100" dir="2700000" algn="tl" rotWithShape="0">
                    <a:srgbClr val="000000">
                      <a:alpha val="43000"/>
                    </a:srgbClr>
                  </a:outerShdw>
                </a:effectLst>
              </a:rPr>
              <a:t>6 айлық бюджеттік </a:t>
            </a:r>
            <a:r>
              <a:rPr lang="kk-KZ" sz="1800" b="1" dirty="0" smtClean="0">
                <a:effectLst>
                  <a:outerShdw blurRad="38100" dist="38100" dir="2700000" algn="tl" rotWithShape="0">
                    <a:srgbClr val="000000">
                      <a:alpha val="43000"/>
                    </a:srgbClr>
                  </a:outerShdw>
                </a:effectLst>
              </a:rPr>
              <a:t>қаржыландыру</a:t>
            </a:r>
            <a:endParaRPr lang="ru-RU"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prstClr val="white"/>
                </a:solidFill>
                <a:latin typeface="+mn-lt"/>
                <a:ea typeface="+mn-ea"/>
                <a:cs typeface="+mn-cs"/>
              </a:defRPr>
            </a:pPr>
            <a:endParaRPr lang="ru-RU" dirty="0"/>
          </a:p>
        </c:rich>
      </c:tx>
      <c:layout>
        <c:manualLayout>
          <c:xMode val="edge"/>
          <c:yMode val="edge"/>
          <c:x val="0.14135450043407172"/>
          <c:y val="3.2271546547738076E-4"/>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8.768045078265628E-2"/>
          <c:y val="4.5116450425645313E-2"/>
          <c:w val="0.90011690200089267"/>
          <c:h val="0.81727421973224856"/>
        </c:manualLayout>
      </c:layout>
      <c:bar3DChart>
        <c:barDir val="col"/>
        <c:grouping val="clustered"/>
        <c:varyColors val="0"/>
        <c:ser>
          <c:idx val="0"/>
          <c:order val="0"/>
          <c:tx>
            <c:strRef>
              <c:f>Лист1!$B$1</c:f>
              <c:strCache>
                <c:ptCount val="1"/>
                <c:pt idx="0">
                  <c:v>Столбец1</c:v>
                </c:pt>
              </c:strCache>
            </c:strRef>
          </c:tx>
          <c:invertIfNegative val="0"/>
          <c:dLbls>
            <c:dLbl>
              <c:idx val="0"/>
              <c:layout>
                <c:manualLayout>
                  <c:x val="-1.3558496907168072E-3"/>
                  <c:y val="9.1279129661883895E-2"/>
                </c:manualLayout>
              </c:layout>
              <c:tx>
                <c:rich>
                  <a:bodyPr/>
                  <a:lstStyle/>
                  <a:p>
                    <a:r>
                      <a:rPr lang="kk-KZ" sz="1800" b="0" i="0" u="none" strike="noStrike" baseline="0" dirty="0" smtClean="0">
                        <a:effectLst/>
                      </a:rPr>
                      <a:t>54516</a:t>
                    </a:r>
                    <a:endParaRPr lang="en-US" dirty="0"/>
                  </a:p>
                </c:rich>
              </c:tx>
              <c:showLegendKey val="0"/>
              <c:showVal val="1"/>
              <c:showCatName val="0"/>
              <c:showSerName val="0"/>
              <c:showPercent val="0"/>
              <c:showBubbleSize val="0"/>
            </c:dLbl>
            <c:dLbl>
              <c:idx val="1"/>
              <c:layout>
                <c:manualLayout>
                  <c:x val="-2.7116993814336136E-3"/>
                  <c:y val="0.14867701231553374"/>
                </c:manualLayout>
              </c:layout>
              <c:tx>
                <c:rich>
                  <a:bodyPr/>
                  <a:lstStyle/>
                  <a:p>
                    <a:r>
                      <a:rPr lang="kk-KZ" sz="1800" dirty="0" smtClean="0">
                        <a:effectLst/>
                      </a:rPr>
                      <a:t>104 741</a:t>
                    </a:r>
                    <a:endParaRPr lang="ru-RU" dirty="0">
                      <a:effectLst/>
                    </a:endParaRPr>
                  </a:p>
                </c:rich>
              </c:tx>
              <c:showLegendKey val="0"/>
              <c:showVal val="1"/>
              <c:showCatName val="0"/>
              <c:showSerName val="0"/>
              <c:showPercent val="0"/>
              <c:showBubbleSize val="0"/>
            </c:dLbl>
            <c:dLbl>
              <c:idx val="2"/>
              <c:layout>
                <c:manualLayout>
                  <c:x val="1.3558496907168068E-3"/>
                  <c:y val="0.12359313498154476"/>
                </c:manualLayout>
              </c:layout>
              <c:tx>
                <c:rich>
                  <a:bodyPr/>
                  <a:lstStyle/>
                  <a:p>
                    <a:r>
                      <a:rPr lang="kk-KZ" sz="1800" b="0" i="0" u="none" strike="noStrike" baseline="0" dirty="0" smtClean="0">
                        <a:effectLst/>
                      </a:rPr>
                      <a:t>131322</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2 тоқсан 2017 жыл</c:v>
                </c:pt>
                <c:pt idx="1">
                  <c:v>2 тоқсан 2018 жыл</c:v>
                </c:pt>
                <c:pt idx="2">
                  <c:v>2 тоқсан 2019 жыл</c:v>
                </c:pt>
              </c:strCache>
            </c:strRef>
          </c:cat>
          <c:val>
            <c:numRef>
              <c:f>Лист1!$B$2:$B$4</c:f>
              <c:numCache>
                <c:formatCode>General</c:formatCode>
                <c:ptCount val="3"/>
                <c:pt idx="0">
                  <c:v>58425408.68</c:v>
                </c:pt>
                <c:pt idx="1">
                  <c:v>74496872.5</c:v>
                </c:pt>
                <c:pt idx="2">
                  <c:v>90087336.829999998</c:v>
                </c:pt>
              </c:numCache>
            </c:numRef>
          </c:val>
        </c:ser>
        <c:dLbls>
          <c:showLegendKey val="0"/>
          <c:showVal val="0"/>
          <c:showCatName val="0"/>
          <c:showSerName val="0"/>
          <c:showPercent val="0"/>
          <c:showBubbleSize val="0"/>
        </c:dLbls>
        <c:gapWidth val="150"/>
        <c:shape val="box"/>
        <c:axId val="140544512"/>
        <c:axId val="176995648"/>
        <c:axId val="0"/>
      </c:bar3DChart>
      <c:catAx>
        <c:axId val="140544512"/>
        <c:scaling>
          <c:orientation val="minMax"/>
        </c:scaling>
        <c:delete val="0"/>
        <c:axPos val="b"/>
        <c:majorTickMark val="out"/>
        <c:minorTickMark val="none"/>
        <c:tickLblPos val="nextTo"/>
        <c:crossAx val="176995648"/>
        <c:crosses val="autoZero"/>
        <c:auto val="1"/>
        <c:lblAlgn val="ctr"/>
        <c:lblOffset val="100"/>
        <c:noMultiLvlLbl val="0"/>
      </c:catAx>
      <c:valAx>
        <c:axId val="176995648"/>
        <c:scaling>
          <c:orientation val="minMax"/>
        </c:scaling>
        <c:delete val="1"/>
        <c:axPos val="l"/>
        <c:numFmt formatCode="General" sourceLinked="1"/>
        <c:majorTickMark val="out"/>
        <c:minorTickMark val="none"/>
        <c:tickLblPos val="nextTo"/>
        <c:crossAx val="14054451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bwMode="auto">
          <a:xfrm>
            <a:off x="0" y="1"/>
            <a:ext cx="2996572" cy="461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448" tIns="44226" rIns="88448" bIns="44226" numCol="1" anchor="t" anchorCtr="0" compatLnSpc="1">
            <a:prstTxWarp prst="textNoShape">
              <a:avLst/>
            </a:prstTxWarp>
          </a:bodyPr>
          <a:lstStyle>
            <a:lvl1pPr defTabSz="883337">
              <a:defRPr sz="1100">
                <a:latin typeface="Times New Roman" panose="02020603050405020304" pitchFamily="18" charset="0"/>
              </a:defRPr>
            </a:lvl1pPr>
          </a:lstStyle>
          <a:p>
            <a:pPr>
              <a:defRPr/>
            </a:pPr>
            <a:endParaRPr lang="ru-RU"/>
          </a:p>
        </p:txBody>
      </p:sp>
      <p:sp>
        <p:nvSpPr>
          <p:cNvPr id="165891" name="Rectangle 3"/>
          <p:cNvSpPr>
            <a:spLocks noGrp="1" noChangeArrowheads="1"/>
          </p:cNvSpPr>
          <p:nvPr>
            <p:ph type="dt" sz="quarter" idx="1"/>
          </p:nvPr>
        </p:nvSpPr>
        <p:spPr bwMode="auto">
          <a:xfrm>
            <a:off x="3923891" y="1"/>
            <a:ext cx="2919696" cy="461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448" tIns="44226" rIns="88448" bIns="44226" numCol="1" anchor="t" anchorCtr="0" compatLnSpc="1">
            <a:prstTxWarp prst="textNoShape">
              <a:avLst/>
            </a:prstTxWarp>
          </a:bodyPr>
          <a:lstStyle>
            <a:lvl1pPr algn="r" defTabSz="883337">
              <a:defRPr sz="1100">
                <a:latin typeface="Times New Roman" panose="02020603050405020304" pitchFamily="18" charset="0"/>
              </a:defRPr>
            </a:lvl1pPr>
          </a:lstStyle>
          <a:p>
            <a:pPr>
              <a:defRPr/>
            </a:pPr>
            <a:endParaRPr lang="ru-RU"/>
          </a:p>
        </p:txBody>
      </p:sp>
      <p:sp>
        <p:nvSpPr>
          <p:cNvPr id="165892" name="Rectangle 4"/>
          <p:cNvSpPr>
            <a:spLocks noGrp="1" noChangeArrowheads="1"/>
          </p:cNvSpPr>
          <p:nvPr>
            <p:ph type="ftr" sz="quarter" idx="2"/>
          </p:nvPr>
        </p:nvSpPr>
        <p:spPr bwMode="auto">
          <a:xfrm>
            <a:off x="0" y="9457388"/>
            <a:ext cx="2996572" cy="46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448" tIns="44226" rIns="88448" bIns="44226" numCol="1" anchor="b" anchorCtr="0" compatLnSpc="1">
            <a:prstTxWarp prst="textNoShape">
              <a:avLst/>
            </a:prstTxWarp>
          </a:bodyPr>
          <a:lstStyle>
            <a:lvl1pPr defTabSz="883337">
              <a:defRPr sz="1100">
                <a:latin typeface="Times New Roman" panose="02020603050405020304" pitchFamily="18" charset="0"/>
              </a:defRPr>
            </a:lvl1pPr>
          </a:lstStyle>
          <a:p>
            <a:pPr>
              <a:defRPr/>
            </a:pPr>
            <a:endParaRPr lang="ru-RU"/>
          </a:p>
        </p:txBody>
      </p:sp>
      <p:sp>
        <p:nvSpPr>
          <p:cNvPr id="165893" name="Rectangle 5"/>
          <p:cNvSpPr>
            <a:spLocks noGrp="1" noChangeArrowheads="1"/>
          </p:cNvSpPr>
          <p:nvPr>
            <p:ph type="sldNum" sz="quarter" idx="3"/>
          </p:nvPr>
        </p:nvSpPr>
        <p:spPr bwMode="auto">
          <a:xfrm>
            <a:off x="3923891" y="9457388"/>
            <a:ext cx="2919696" cy="46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448" tIns="44226" rIns="88448" bIns="44226" numCol="1" anchor="b" anchorCtr="0" compatLnSpc="1">
            <a:prstTxWarp prst="textNoShape">
              <a:avLst/>
            </a:prstTxWarp>
          </a:bodyPr>
          <a:lstStyle>
            <a:lvl1pPr algn="r" defTabSz="883337">
              <a:defRPr sz="1100">
                <a:latin typeface="Times New Roman" panose="02020603050405020304" pitchFamily="18" charset="0"/>
              </a:defRPr>
            </a:lvl1pPr>
          </a:lstStyle>
          <a:p>
            <a:pPr>
              <a:defRPr/>
            </a:pPr>
            <a:fld id="{93817B2B-35E0-4DD8-A433-81307B373406}" type="slidenum">
              <a:rPr lang="ru-RU"/>
              <a:pPr>
                <a:defRPr/>
              </a:pPr>
              <a:t>‹#›</a:t>
            </a:fld>
            <a:endParaRPr lang="ru-RU"/>
          </a:p>
        </p:txBody>
      </p:sp>
    </p:spTree>
    <p:extLst>
      <p:ext uri="{BB962C8B-B14F-4D97-AF65-F5344CB8AC3E}">
        <p14:creationId xmlns:p14="http://schemas.microsoft.com/office/powerpoint/2010/main" val="3573505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80556" cy="540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98" tIns="44644" rIns="89298" bIns="44644" numCol="1" anchor="t" anchorCtr="0" compatLnSpc="1">
            <a:prstTxWarp prst="textNoShape">
              <a:avLst/>
            </a:prstTxWarp>
          </a:bodyPr>
          <a:lstStyle>
            <a:lvl1pPr defTabSz="891324">
              <a:defRPr sz="1100">
                <a:latin typeface="Times New Roman" panose="02020603050405020304" pitchFamily="18" charset="0"/>
              </a:defRPr>
            </a:lvl1pPr>
          </a:lstStyle>
          <a:p>
            <a:pPr>
              <a:defRPr/>
            </a:pPr>
            <a:endParaRPr lang="ru-RU"/>
          </a:p>
        </p:txBody>
      </p:sp>
      <p:sp>
        <p:nvSpPr>
          <p:cNvPr id="29699" name="Rectangle 3"/>
          <p:cNvSpPr>
            <a:spLocks noGrp="1" noChangeArrowheads="1"/>
          </p:cNvSpPr>
          <p:nvPr>
            <p:ph type="dt" idx="1"/>
          </p:nvPr>
        </p:nvSpPr>
        <p:spPr bwMode="auto">
          <a:xfrm>
            <a:off x="3925493" y="0"/>
            <a:ext cx="2898874" cy="540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98" tIns="44644" rIns="89298" bIns="44644" numCol="1" anchor="t" anchorCtr="0" compatLnSpc="1">
            <a:prstTxWarp prst="textNoShape">
              <a:avLst/>
            </a:prstTxWarp>
          </a:bodyPr>
          <a:lstStyle>
            <a:lvl1pPr algn="r" defTabSz="891324">
              <a:defRPr sz="1100">
                <a:latin typeface="Times New Roman" panose="02020603050405020304" pitchFamily="18" charset="0"/>
              </a:defRPr>
            </a:lvl1pPr>
          </a:lstStyle>
          <a:p>
            <a:pPr>
              <a:defRPr/>
            </a:pPr>
            <a:endParaRPr lang="ru-RU"/>
          </a:p>
        </p:txBody>
      </p:sp>
      <p:sp>
        <p:nvSpPr>
          <p:cNvPr id="3076" name="Rectangle 4"/>
          <p:cNvSpPr>
            <a:spLocks noGrp="1" noRot="1" noChangeAspect="1" noChangeArrowheads="1" noTextEdit="1"/>
          </p:cNvSpPr>
          <p:nvPr>
            <p:ph type="sldImg" idx="2"/>
          </p:nvPr>
        </p:nvSpPr>
        <p:spPr bwMode="auto">
          <a:xfrm>
            <a:off x="771525" y="763588"/>
            <a:ext cx="5399088" cy="37385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p:cNvSpPr>
            <a:spLocks noGrp="1" noChangeArrowheads="1"/>
          </p:cNvSpPr>
          <p:nvPr>
            <p:ph type="body" sz="quarter" idx="3"/>
          </p:nvPr>
        </p:nvSpPr>
        <p:spPr bwMode="auto">
          <a:xfrm>
            <a:off x="943336" y="4735056"/>
            <a:ext cx="5019377" cy="4504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98" tIns="44644" rIns="89298" bIns="44644" numCol="1" anchor="t" anchorCtr="0" compatLnSpc="1">
            <a:prstTxWarp prst="textNoShape">
              <a:avLst/>
            </a:prstTxWarp>
          </a:bodyPr>
          <a:lstStyle/>
          <a:p>
            <a:pPr lvl="0"/>
            <a:r>
              <a:rPr lang="ru-RU" noProof="0" smtClean="0"/>
              <a:t>Щелчок правит 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29702" name="Rectangle 6"/>
          <p:cNvSpPr>
            <a:spLocks noGrp="1" noChangeArrowheads="1"/>
          </p:cNvSpPr>
          <p:nvPr>
            <p:ph type="ftr" sz="quarter" idx="4"/>
          </p:nvPr>
        </p:nvSpPr>
        <p:spPr bwMode="auto">
          <a:xfrm>
            <a:off x="0" y="9466930"/>
            <a:ext cx="2980556" cy="458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98" tIns="44644" rIns="89298" bIns="44644" numCol="1" anchor="b" anchorCtr="0" compatLnSpc="1">
            <a:prstTxWarp prst="textNoShape">
              <a:avLst/>
            </a:prstTxWarp>
          </a:bodyPr>
          <a:lstStyle>
            <a:lvl1pPr defTabSz="891324">
              <a:defRPr sz="1100">
                <a:latin typeface="Times New Roman" panose="02020603050405020304" pitchFamily="18" charset="0"/>
              </a:defRPr>
            </a:lvl1pPr>
          </a:lstStyle>
          <a:p>
            <a:pPr>
              <a:defRPr/>
            </a:pPr>
            <a:endParaRPr lang="ru-RU"/>
          </a:p>
        </p:txBody>
      </p:sp>
      <p:sp>
        <p:nvSpPr>
          <p:cNvPr id="29703" name="Rectangle 7"/>
          <p:cNvSpPr>
            <a:spLocks noGrp="1" noChangeArrowheads="1"/>
          </p:cNvSpPr>
          <p:nvPr>
            <p:ph type="sldNum" sz="quarter" idx="5"/>
          </p:nvPr>
        </p:nvSpPr>
        <p:spPr bwMode="auto">
          <a:xfrm>
            <a:off x="3925493" y="9466930"/>
            <a:ext cx="2898874" cy="458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98" tIns="44644" rIns="89298" bIns="44644" numCol="1" anchor="b" anchorCtr="0" compatLnSpc="1">
            <a:prstTxWarp prst="textNoShape">
              <a:avLst/>
            </a:prstTxWarp>
          </a:bodyPr>
          <a:lstStyle>
            <a:lvl1pPr algn="r" defTabSz="891324">
              <a:defRPr sz="1100">
                <a:latin typeface="Times New Roman" panose="02020603050405020304" pitchFamily="18" charset="0"/>
              </a:defRPr>
            </a:lvl1pPr>
          </a:lstStyle>
          <a:p>
            <a:pPr>
              <a:defRPr/>
            </a:pPr>
            <a:fld id="{D19ADA20-0FCC-46AF-956C-D6925C69FD4A}" type="slidenum">
              <a:rPr lang="ru-RU"/>
              <a:pPr>
                <a:defRPr/>
              </a:pPr>
              <a:t>‹#›</a:t>
            </a:fld>
            <a:endParaRPr lang="ru-RU"/>
          </a:p>
        </p:txBody>
      </p:sp>
    </p:spTree>
    <p:extLst>
      <p:ext uri="{BB962C8B-B14F-4D97-AF65-F5344CB8AC3E}">
        <p14:creationId xmlns:p14="http://schemas.microsoft.com/office/powerpoint/2010/main" val="13051660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defTabSz="889988">
              <a:defRPr>
                <a:solidFill>
                  <a:schemeClr val="tx1"/>
                </a:solidFill>
                <a:latin typeface="Arial" panose="020B0604020202020204" pitchFamily="34" charset="0"/>
              </a:defRPr>
            </a:lvl1pPr>
            <a:lvl2pPr marL="746442" indent="-287093" defTabSz="889988">
              <a:defRPr>
                <a:solidFill>
                  <a:schemeClr val="tx1"/>
                </a:solidFill>
                <a:latin typeface="Arial" panose="020B0604020202020204" pitchFamily="34" charset="0"/>
              </a:defRPr>
            </a:lvl2pPr>
            <a:lvl3pPr marL="1149968" indent="-229674" defTabSz="889988">
              <a:defRPr>
                <a:solidFill>
                  <a:schemeClr val="tx1"/>
                </a:solidFill>
                <a:latin typeface="Arial" panose="020B0604020202020204" pitchFamily="34" charset="0"/>
              </a:defRPr>
            </a:lvl3pPr>
            <a:lvl4pPr marL="1609316" indent="-229674" defTabSz="889988">
              <a:defRPr>
                <a:solidFill>
                  <a:schemeClr val="tx1"/>
                </a:solidFill>
                <a:latin typeface="Arial" panose="020B0604020202020204" pitchFamily="34" charset="0"/>
              </a:defRPr>
            </a:lvl4pPr>
            <a:lvl5pPr marL="2068665" indent="-229674" defTabSz="889988">
              <a:defRPr>
                <a:solidFill>
                  <a:schemeClr val="tx1"/>
                </a:solidFill>
                <a:latin typeface="Arial" panose="020B0604020202020204" pitchFamily="34" charset="0"/>
              </a:defRPr>
            </a:lvl5pPr>
            <a:lvl6pPr marL="2528014" indent="-229674" defTabSz="889988" eaLnBrk="0" fontAlgn="base" hangingPunct="0">
              <a:spcBef>
                <a:spcPct val="0"/>
              </a:spcBef>
              <a:spcAft>
                <a:spcPct val="0"/>
              </a:spcAft>
              <a:defRPr>
                <a:solidFill>
                  <a:schemeClr val="tx1"/>
                </a:solidFill>
                <a:latin typeface="Arial" panose="020B0604020202020204" pitchFamily="34" charset="0"/>
              </a:defRPr>
            </a:lvl6pPr>
            <a:lvl7pPr marL="2987363" indent="-229674" defTabSz="889988" eaLnBrk="0" fontAlgn="base" hangingPunct="0">
              <a:spcBef>
                <a:spcPct val="0"/>
              </a:spcBef>
              <a:spcAft>
                <a:spcPct val="0"/>
              </a:spcAft>
              <a:defRPr>
                <a:solidFill>
                  <a:schemeClr val="tx1"/>
                </a:solidFill>
                <a:latin typeface="Arial" panose="020B0604020202020204" pitchFamily="34" charset="0"/>
              </a:defRPr>
            </a:lvl7pPr>
            <a:lvl8pPr marL="3446712" indent="-229674" defTabSz="889988" eaLnBrk="0" fontAlgn="base" hangingPunct="0">
              <a:spcBef>
                <a:spcPct val="0"/>
              </a:spcBef>
              <a:spcAft>
                <a:spcPct val="0"/>
              </a:spcAft>
              <a:defRPr>
                <a:solidFill>
                  <a:schemeClr val="tx1"/>
                </a:solidFill>
                <a:latin typeface="Arial" panose="020B0604020202020204" pitchFamily="34" charset="0"/>
              </a:defRPr>
            </a:lvl8pPr>
            <a:lvl9pPr marL="3906061" indent="-229674" defTabSz="889988" eaLnBrk="0" fontAlgn="base" hangingPunct="0">
              <a:spcBef>
                <a:spcPct val="0"/>
              </a:spcBef>
              <a:spcAft>
                <a:spcPct val="0"/>
              </a:spcAft>
              <a:defRPr>
                <a:solidFill>
                  <a:schemeClr val="tx1"/>
                </a:solidFill>
                <a:latin typeface="Arial" panose="020B0604020202020204" pitchFamily="34" charset="0"/>
              </a:defRPr>
            </a:lvl9pPr>
          </a:lstStyle>
          <a:p>
            <a:fld id="{C37042AB-CC0B-41EA-9FF9-88AD3A585F66}" type="slidenum">
              <a:rPr lang="ru-RU" smtClean="0">
                <a:latin typeface="Times New Roman" panose="02020603050405020304" pitchFamily="18" charset="0"/>
              </a:rPr>
              <a:pPr/>
              <a:t>1</a:t>
            </a:fld>
            <a:endParaRPr lang="ru-RU" smtClean="0">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xfrm>
            <a:off x="739775" y="747713"/>
            <a:ext cx="5381625" cy="3727450"/>
          </a:xfrm>
          <a:ln/>
        </p:spPr>
      </p:sp>
      <p:sp>
        <p:nvSpPr>
          <p:cNvPr id="6148" name="Rectangle 3"/>
          <p:cNvSpPr>
            <a:spLocks noGrp="1" noChangeArrowheads="1"/>
          </p:cNvSpPr>
          <p:nvPr>
            <p:ph type="body" idx="1"/>
          </p:nvPr>
        </p:nvSpPr>
        <p:spPr>
          <a:xfrm>
            <a:off x="687082" y="4722332"/>
            <a:ext cx="5485439" cy="4477387"/>
          </a:xfrm>
          <a:noFill/>
        </p:spPr>
        <p:txBody>
          <a:bodyPr/>
          <a:lstStyle/>
          <a:p>
            <a:pPr eaLnBrk="1" hangingPunct="1"/>
            <a:endParaRPr lang="ru-RU" smtClean="0"/>
          </a:p>
        </p:txBody>
      </p:sp>
    </p:spTree>
    <p:extLst>
      <p:ext uri="{BB962C8B-B14F-4D97-AF65-F5344CB8AC3E}">
        <p14:creationId xmlns:p14="http://schemas.microsoft.com/office/powerpoint/2010/main" val="1082616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889988">
              <a:defRPr>
                <a:solidFill>
                  <a:schemeClr val="tx1"/>
                </a:solidFill>
                <a:latin typeface="Arial" panose="020B0604020202020204" pitchFamily="34" charset="0"/>
              </a:defRPr>
            </a:lvl1pPr>
            <a:lvl2pPr marL="746442" indent="-287093" defTabSz="889988">
              <a:defRPr>
                <a:solidFill>
                  <a:schemeClr val="tx1"/>
                </a:solidFill>
                <a:latin typeface="Arial" panose="020B0604020202020204" pitchFamily="34" charset="0"/>
              </a:defRPr>
            </a:lvl2pPr>
            <a:lvl3pPr marL="1149968" indent="-229674" defTabSz="889988">
              <a:defRPr>
                <a:solidFill>
                  <a:schemeClr val="tx1"/>
                </a:solidFill>
                <a:latin typeface="Arial" panose="020B0604020202020204" pitchFamily="34" charset="0"/>
              </a:defRPr>
            </a:lvl3pPr>
            <a:lvl4pPr marL="1609316" indent="-229674" defTabSz="889988">
              <a:defRPr>
                <a:solidFill>
                  <a:schemeClr val="tx1"/>
                </a:solidFill>
                <a:latin typeface="Arial" panose="020B0604020202020204" pitchFamily="34" charset="0"/>
              </a:defRPr>
            </a:lvl4pPr>
            <a:lvl5pPr marL="2068665" indent="-229674" defTabSz="889988">
              <a:defRPr>
                <a:solidFill>
                  <a:schemeClr val="tx1"/>
                </a:solidFill>
                <a:latin typeface="Arial" panose="020B0604020202020204" pitchFamily="34" charset="0"/>
              </a:defRPr>
            </a:lvl5pPr>
            <a:lvl6pPr marL="2528014" indent="-229674" defTabSz="889988" eaLnBrk="0" fontAlgn="base" hangingPunct="0">
              <a:spcBef>
                <a:spcPct val="0"/>
              </a:spcBef>
              <a:spcAft>
                <a:spcPct val="0"/>
              </a:spcAft>
              <a:defRPr>
                <a:solidFill>
                  <a:schemeClr val="tx1"/>
                </a:solidFill>
                <a:latin typeface="Arial" panose="020B0604020202020204" pitchFamily="34" charset="0"/>
              </a:defRPr>
            </a:lvl6pPr>
            <a:lvl7pPr marL="2987363" indent="-229674" defTabSz="889988" eaLnBrk="0" fontAlgn="base" hangingPunct="0">
              <a:spcBef>
                <a:spcPct val="0"/>
              </a:spcBef>
              <a:spcAft>
                <a:spcPct val="0"/>
              </a:spcAft>
              <a:defRPr>
                <a:solidFill>
                  <a:schemeClr val="tx1"/>
                </a:solidFill>
                <a:latin typeface="Arial" panose="020B0604020202020204" pitchFamily="34" charset="0"/>
              </a:defRPr>
            </a:lvl7pPr>
            <a:lvl8pPr marL="3446712" indent="-229674" defTabSz="889988" eaLnBrk="0" fontAlgn="base" hangingPunct="0">
              <a:spcBef>
                <a:spcPct val="0"/>
              </a:spcBef>
              <a:spcAft>
                <a:spcPct val="0"/>
              </a:spcAft>
              <a:defRPr>
                <a:solidFill>
                  <a:schemeClr val="tx1"/>
                </a:solidFill>
                <a:latin typeface="Arial" panose="020B0604020202020204" pitchFamily="34" charset="0"/>
              </a:defRPr>
            </a:lvl8pPr>
            <a:lvl9pPr marL="3906061" indent="-229674" defTabSz="889988" eaLnBrk="0" fontAlgn="base" hangingPunct="0">
              <a:spcBef>
                <a:spcPct val="0"/>
              </a:spcBef>
              <a:spcAft>
                <a:spcPct val="0"/>
              </a:spcAft>
              <a:defRPr>
                <a:solidFill>
                  <a:schemeClr val="tx1"/>
                </a:solidFill>
                <a:latin typeface="Arial" panose="020B0604020202020204" pitchFamily="34" charset="0"/>
              </a:defRPr>
            </a:lvl9pPr>
          </a:lstStyle>
          <a:p>
            <a:fld id="{2E5A3AAD-768F-483D-B896-0AAC939E95D8}" type="slidenum">
              <a:rPr lang="ru-RU" smtClean="0">
                <a:latin typeface="Times New Roman" panose="02020603050405020304" pitchFamily="18" charset="0"/>
              </a:rPr>
              <a:pPr/>
              <a:t>2</a:t>
            </a:fld>
            <a:endParaRPr lang="ru-RU" smtClean="0">
              <a:latin typeface="Times New Roman" panose="02020603050405020304" pitchFamily="18" charset="0"/>
            </a:endParaRPr>
          </a:p>
        </p:txBody>
      </p:sp>
      <p:sp>
        <p:nvSpPr>
          <p:cNvPr id="14339" name="Rectangle 2"/>
          <p:cNvSpPr>
            <a:spLocks noGrp="1" noRot="1" noChangeAspect="1" noChangeArrowheads="1" noTextEdit="1"/>
          </p:cNvSpPr>
          <p:nvPr>
            <p:ph type="sldImg"/>
          </p:nvPr>
        </p:nvSpPr>
        <p:spPr>
          <a:xfrm>
            <a:off x="741363" y="747713"/>
            <a:ext cx="5381625" cy="3727450"/>
          </a:xfrm>
          <a:ln/>
        </p:spPr>
      </p:sp>
      <p:sp>
        <p:nvSpPr>
          <p:cNvPr id="14340" name="Rectangle 3"/>
          <p:cNvSpPr>
            <a:spLocks noGrp="1" noChangeArrowheads="1"/>
          </p:cNvSpPr>
          <p:nvPr>
            <p:ph type="body" idx="1"/>
          </p:nvPr>
        </p:nvSpPr>
        <p:spPr>
          <a:xfrm>
            <a:off x="687082" y="4722332"/>
            <a:ext cx="5485439" cy="4477387"/>
          </a:xfrm>
          <a:noFill/>
        </p:spPr>
        <p:txBody>
          <a:bodyPr/>
          <a:lstStyle/>
          <a:p>
            <a:pPr eaLnBrk="1" hangingPunct="1"/>
            <a:endParaRPr lang="ru-RU" dirty="0" smtClean="0"/>
          </a:p>
        </p:txBody>
      </p:sp>
    </p:spTree>
    <p:extLst>
      <p:ext uri="{BB962C8B-B14F-4D97-AF65-F5344CB8AC3E}">
        <p14:creationId xmlns:p14="http://schemas.microsoft.com/office/powerpoint/2010/main" val="2337400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5" name="Group 94"/>
          <p:cNvGrpSpPr/>
          <p:nvPr/>
        </p:nvGrpSpPr>
        <p:grpSpPr>
          <a:xfrm>
            <a:off x="0" y="-30477"/>
            <a:ext cx="982345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0C0DF1FD-4E68-403C-B755-796CF3726CDF}" type="slidenum">
              <a:rPr lang="ru-RU" smtClean="0"/>
              <a:pPr>
                <a:defRPr/>
              </a:pPr>
              <a:t>‹#›</a:t>
            </a:fld>
            <a:endParaRPr lang="ru-RU"/>
          </a:p>
        </p:txBody>
      </p:sp>
      <p:sp>
        <p:nvSpPr>
          <p:cNvPr id="113" name="Rectangle 112"/>
          <p:cNvSpPr/>
          <p:nvPr/>
        </p:nvSpPr>
        <p:spPr>
          <a:xfrm>
            <a:off x="0" y="1905000"/>
            <a:ext cx="536575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5201510"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47650" y="2130426"/>
            <a:ext cx="47879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47650" y="3733800"/>
            <a:ext cx="47879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E7891E55-043F-4098-ABEC-91F2886BB92E}"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78AB4FAF-38AE-449A-A1B0-90AA563209F9}" type="slidenum">
              <a:rPr lang="ru-RU" smtClean="0"/>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266703" y="930281"/>
            <a:ext cx="8896350" cy="533241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E0FB166A-DC41-40CD-9C9A-D4E090A68920}" type="slidenum">
              <a:rPr lang="ru-RU"/>
              <a:pPr>
                <a:defRPr/>
              </a:pPr>
              <a:t>‹#›</a:t>
            </a:fld>
            <a:endParaRPr lang="ru-RU"/>
          </a:p>
        </p:txBody>
      </p:sp>
    </p:spTree>
    <p:extLst>
      <p:ext uri="{BB962C8B-B14F-4D97-AF65-F5344CB8AC3E}">
        <p14:creationId xmlns:p14="http://schemas.microsoft.com/office/powerpoint/2010/main" val="1512175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BDB1FBB7-90C2-4EE0-895D-A63A770C3191}"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2" y="-30478"/>
            <a:ext cx="982344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906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906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906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95300" y="5621365"/>
            <a:ext cx="899795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5" name="Title 94"/>
          <p:cNvSpPr>
            <a:spLocks noGrp="1"/>
          </p:cNvSpPr>
          <p:nvPr>
            <p:ph type="title"/>
          </p:nvPr>
        </p:nvSpPr>
        <p:spPr>
          <a:xfrm>
            <a:off x="495300" y="4463568"/>
            <a:ext cx="8997950" cy="1143000"/>
          </a:xfrm>
        </p:spPr>
        <p:txBody>
          <a:bodyPr/>
          <a:lstStyle/>
          <a:p>
            <a:r>
              <a:rPr lang="ru-RU" smtClean="0"/>
              <a:t>Образец заголовка</a:t>
            </a:r>
            <a:endParaRPr lang="en-US"/>
          </a:p>
        </p:txBody>
      </p:sp>
      <p:sp>
        <p:nvSpPr>
          <p:cNvPr id="2" name="Date Placeholder 1"/>
          <p:cNvSpPr>
            <a:spLocks noGrp="1"/>
          </p:cNvSpPr>
          <p:nvPr>
            <p:ph type="dt" sz="half" idx="10"/>
          </p:nvPr>
        </p:nvSpPr>
        <p:spPr/>
        <p:txBody>
          <a:bodyPr/>
          <a:lstStyle/>
          <a:p>
            <a:pPr>
              <a:defRPr/>
            </a:pPr>
            <a:endParaRPr lang="ru-RU"/>
          </a:p>
        </p:txBody>
      </p:sp>
      <p:sp>
        <p:nvSpPr>
          <p:cNvPr id="91" name="Footer Placeholder 90"/>
          <p:cNvSpPr>
            <a:spLocks noGrp="1"/>
          </p:cNvSpPr>
          <p:nvPr>
            <p:ph type="ftr" sz="quarter" idx="11"/>
          </p:nvPr>
        </p:nvSpPr>
        <p:spPr/>
        <p:txBody>
          <a:bodyPr/>
          <a:lstStyle/>
          <a:p>
            <a:pPr>
              <a:defRPr/>
            </a:pPr>
            <a:endParaRPr lang="ru-RU"/>
          </a:p>
        </p:txBody>
      </p:sp>
      <p:sp>
        <p:nvSpPr>
          <p:cNvPr id="92" name="Slide Number Placeholder 91"/>
          <p:cNvSpPr>
            <a:spLocks noGrp="1"/>
          </p:cNvSpPr>
          <p:nvPr>
            <p:ph type="sldNum" sz="quarter" idx="12"/>
          </p:nvPr>
        </p:nvSpPr>
        <p:spPr/>
        <p:txBody>
          <a:bodyPr/>
          <a:lstStyle/>
          <a:p>
            <a:pPr>
              <a:defRPr/>
            </a:pPr>
            <a:fld id="{AE808218-75E6-4C00-A29A-5871D8EB6CDE}" type="slidenum">
              <a:rPr lang="ru-RU" smtClean="0"/>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31B8C02A-998B-48F2-BF72-9351D99D1A24}"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pPr>
              <a:defRPr/>
            </a:pPr>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C76F56CA-C78E-4F25-8AF9-E9E72B93ED1D}"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077F7520-7099-41BA-A2E5-02232E5F9F78}"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B7ED556D-A182-46A3-A13D-29933C437A6A}"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7100" y="273051"/>
            <a:ext cx="59436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4D1669E4-A26B-4353-A8A8-F08462758EB8}" type="slidenum">
              <a:rPr lang="ru-RU" smtClean="0"/>
              <a:pPr>
                <a:defRPr/>
              </a:pPr>
              <a:t>‹#›</a:t>
            </a:fld>
            <a:endParaRPr lang="ru-RU"/>
          </a:p>
        </p:txBody>
      </p:sp>
      <p:sp>
        <p:nvSpPr>
          <p:cNvPr id="37" name="Rectangle 36"/>
          <p:cNvSpPr/>
          <p:nvPr/>
        </p:nvSpPr>
        <p:spPr>
          <a:xfrm>
            <a:off x="0" y="1563624"/>
            <a:ext cx="2991612"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347900" y="3221306"/>
            <a:ext cx="3017520" cy="86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87274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87274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5100" y="1901952"/>
            <a:ext cx="257556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65100" y="3273552"/>
            <a:ext cx="257556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467100" y="381000"/>
            <a:ext cx="602615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15A42FD4-0D35-4403-A4BF-69EF6F2F8D4D}" type="slidenum">
              <a:rPr lang="ru-RU" smtClean="0"/>
              <a:pPr>
                <a:defRPr/>
              </a:pPr>
              <a:t>‹#›</a:t>
            </a:fld>
            <a:endParaRPr lang="ru-RU"/>
          </a:p>
        </p:txBody>
      </p:sp>
      <p:sp>
        <p:nvSpPr>
          <p:cNvPr id="33" name="Rectangle 32"/>
          <p:cNvSpPr/>
          <p:nvPr/>
        </p:nvSpPr>
        <p:spPr>
          <a:xfrm>
            <a:off x="0" y="1563624"/>
            <a:ext cx="2991612"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347900" y="3221306"/>
            <a:ext cx="3017520" cy="86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87274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87274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8402" y="1905000"/>
            <a:ext cx="257556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65100" y="3276600"/>
            <a:ext cx="257556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61798" y="137160"/>
            <a:ext cx="960882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95300" y="6312409"/>
            <a:ext cx="23114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ru-RU"/>
          </a:p>
        </p:txBody>
      </p:sp>
      <p:sp>
        <p:nvSpPr>
          <p:cNvPr id="5" name="Footer Placeholder 4"/>
          <p:cNvSpPr>
            <a:spLocks noGrp="1"/>
          </p:cNvSpPr>
          <p:nvPr>
            <p:ph type="ftr" sz="quarter" idx="3"/>
          </p:nvPr>
        </p:nvSpPr>
        <p:spPr>
          <a:xfrm>
            <a:off x="3067050" y="6312409"/>
            <a:ext cx="37719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ru-RU"/>
          </a:p>
        </p:txBody>
      </p:sp>
      <p:sp>
        <p:nvSpPr>
          <p:cNvPr id="6" name="Slide Number Placeholder 5"/>
          <p:cNvSpPr>
            <a:spLocks noGrp="1"/>
          </p:cNvSpPr>
          <p:nvPr>
            <p:ph type="sldNum" sz="quarter" idx="4"/>
          </p:nvPr>
        </p:nvSpPr>
        <p:spPr>
          <a:xfrm>
            <a:off x="7099300" y="6312409"/>
            <a:ext cx="2311400" cy="365125"/>
          </a:xfrm>
          <a:prstGeom prst="rect">
            <a:avLst/>
          </a:prstGeom>
        </p:spPr>
        <p:txBody>
          <a:bodyPr vert="horz" lIns="91440" tIns="45720" rIns="91440" bIns="45720" rtlCol="0" anchor="ctr"/>
          <a:lstStyle>
            <a:lvl1pPr algn="r">
              <a:defRPr sz="1200">
                <a:solidFill>
                  <a:schemeClr val="tx2"/>
                </a:solidFill>
              </a:defRPr>
            </a:lvl1pPr>
          </a:lstStyle>
          <a:p>
            <a:pPr>
              <a:defRPr/>
            </a:pPr>
            <a:fld id="{30C57E69-7141-47C3-88AA-0E2EB9F85025}" type="slidenum">
              <a:rPr lang="ru-RU" smtClean="0"/>
              <a:pPr>
                <a:defRPr/>
              </a:pPr>
              <a:t>‹#›</a:t>
            </a:fld>
            <a:endParaRPr lang="ru-RU"/>
          </a:p>
        </p:txBody>
      </p:sp>
    </p:spTree>
  </p:cSld>
  <p:clrMap bg1="dk1" tx1="lt1" bg2="dk2" tx2="lt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 id="2147484033" r:id="rId12"/>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5234" name="Rectangle 2"/>
          <p:cNvSpPr>
            <a:spLocks noGrp="1" noChangeArrowheads="1"/>
          </p:cNvSpPr>
          <p:nvPr>
            <p:ph type="ctrTitle"/>
          </p:nvPr>
        </p:nvSpPr>
        <p:spPr>
          <a:xfrm>
            <a:off x="155575" y="2106532"/>
            <a:ext cx="4796783" cy="2808733"/>
          </a:xfrm>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normAutofit fontScale="90000"/>
          </a:bodyPr>
          <a:lstStyle/>
          <a:p>
            <a:r>
              <a:rPr lang="kk-KZ" sz="320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Көксу ауданыны</a:t>
            </a:r>
            <a:br>
              <a:rPr lang="kk-KZ" sz="320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br>
            <a:r>
              <a:rPr lang="kk-KZ" sz="320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Қаржы бөлімі 2019 жылының, жарты жылдығына </a:t>
            </a:r>
            <a:br>
              <a:rPr lang="kk-KZ" sz="320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br>
            <a:r>
              <a:rPr lang="kk-KZ" sz="320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арналған</a:t>
            </a:r>
            <a:r>
              <a:rPr lang="en-US" sz="320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 </a:t>
            </a:r>
            <a:r>
              <a:rPr lang="kk-KZ" sz="320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азаматтық бюджеті</a:t>
            </a:r>
          </a:p>
        </p:txBody>
      </p:sp>
      <p:sp>
        <p:nvSpPr>
          <p:cNvPr id="5123" name="Rectangle 3"/>
          <p:cNvSpPr>
            <a:spLocks noChangeArrowheads="1"/>
          </p:cNvSpPr>
          <p:nvPr/>
        </p:nvSpPr>
        <p:spPr bwMode="auto">
          <a:xfrm>
            <a:off x="2865438" y="4221163"/>
            <a:ext cx="7253287"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Blip>
                <a:blip r:embed="rId3"/>
              </a:buBlip>
              <a:defRPr sz="3200">
                <a:solidFill>
                  <a:schemeClr val="tx1"/>
                </a:solidFill>
                <a:latin typeface="Tahoma" panose="020B0604030504040204" pitchFamily="34" charset="0"/>
              </a:defRPr>
            </a:lvl1pPr>
            <a:lvl2pPr marL="742950" indent="-285750">
              <a:spcBef>
                <a:spcPct val="20000"/>
              </a:spcBef>
              <a:buSzPct val="75000"/>
              <a:buBlip>
                <a:blip r:embed="rId4"/>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algn="ctr" eaLnBrk="1" hangingPunct="1">
              <a:spcBef>
                <a:spcPct val="0"/>
              </a:spcBef>
              <a:buFontTx/>
              <a:buNone/>
            </a:pPr>
            <a:endParaRPr lang="nl-NL" sz="1900" b="1">
              <a:latin typeface="Arial" panose="020B0604020202020204" pitchFamily="34" charset="0"/>
            </a:endParaRPr>
          </a:p>
        </p:txBody>
      </p:sp>
      <p:sp>
        <p:nvSpPr>
          <p:cNvPr id="5124" name="Text Box 4"/>
          <p:cNvSpPr txBox="1">
            <a:spLocks noChangeArrowheads="1"/>
          </p:cNvSpPr>
          <p:nvPr/>
        </p:nvSpPr>
        <p:spPr bwMode="auto">
          <a:xfrm>
            <a:off x="952503" y="65897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3"/>
              </a:buBlip>
              <a:defRPr sz="3200">
                <a:solidFill>
                  <a:schemeClr val="tx1"/>
                </a:solidFill>
                <a:latin typeface="Tahoma" panose="020B0604030504040204" pitchFamily="34" charset="0"/>
              </a:defRPr>
            </a:lvl1pPr>
            <a:lvl2pPr marL="742950" indent="-285750">
              <a:spcBef>
                <a:spcPct val="20000"/>
              </a:spcBef>
              <a:buSzPct val="75000"/>
              <a:buBlip>
                <a:blip r:embed="rId4"/>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eaLnBrk="1" hangingPunct="1">
              <a:spcBef>
                <a:spcPct val="0"/>
              </a:spcBef>
              <a:buFontTx/>
              <a:buNone/>
            </a:pPr>
            <a:endParaRPr lang="ru-RU" sz="1800">
              <a:latin typeface="Arial" panose="020B0604020202020204" pitchFamily="34" charset="0"/>
            </a:endParaRPr>
          </a:p>
        </p:txBody>
      </p:sp>
      <p:sp>
        <p:nvSpPr>
          <p:cNvPr id="5125" name="Text Box 5"/>
          <p:cNvSpPr txBox="1">
            <a:spLocks noChangeArrowheads="1"/>
          </p:cNvSpPr>
          <p:nvPr/>
        </p:nvSpPr>
        <p:spPr bwMode="auto">
          <a:xfrm>
            <a:off x="5867402" y="265588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3"/>
              </a:buBlip>
              <a:defRPr sz="3200">
                <a:solidFill>
                  <a:schemeClr val="tx1"/>
                </a:solidFill>
                <a:latin typeface="Tahoma" panose="020B0604030504040204" pitchFamily="34" charset="0"/>
              </a:defRPr>
            </a:lvl1pPr>
            <a:lvl2pPr marL="742950" indent="-285750">
              <a:spcBef>
                <a:spcPct val="20000"/>
              </a:spcBef>
              <a:buSzPct val="75000"/>
              <a:buBlip>
                <a:blip r:embed="rId4"/>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eaLnBrk="1" hangingPunct="1">
              <a:spcBef>
                <a:spcPct val="0"/>
              </a:spcBef>
              <a:buFontTx/>
              <a:buNone/>
            </a:pPr>
            <a:endParaRPr lang="ru-RU" sz="1800">
              <a:latin typeface="Arial" panose="020B0604020202020204" pitchFamily="34" charset="0"/>
            </a:endParaRPr>
          </a:p>
        </p:txBody>
      </p:sp>
      <p:sp>
        <p:nvSpPr>
          <p:cNvPr id="5126" name="Text Box 6"/>
          <p:cNvSpPr txBox="1">
            <a:spLocks noChangeArrowheads="1"/>
          </p:cNvSpPr>
          <p:nvPr/>
        </p:nvSpPr>
        <p:spPr bwMode="auto">
          <a:xfrm>
            <a:off x="5634040" y="215265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3"/>
              </a:buBlip>
              <a:defRPr sz="3200">
                <a:solidFill>
                  <a:schemeClr val="tx1"/>
                </a:solidFill>
                <a:latin typeface="Tahoma" panose="020B0604030504040204" pitchFamily="34" charset="0"/>
              </a:defRPr>
            </a:lvl1pPr>
            <a:lvl2pPr marL="742950" indent="-285750">
              <a:spcBef>
                <a:spcPct val="20000"/>
              </a:spcBef>
              <a:buSzPct val="75000"/>
              <a:buBlip>
                <a:blip r:embed="rId4"/>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eaLnBrk="1" hangingPunct="1">
              <a:spcBef>
                <a:spcPct val="0"/>
              </a:spcBef>
              <a:buFontTx/>
              <a:buNone/>
            </a:pPr>
            <a:endParaRPr lang="ru-RU" sz="1800">
              <a:latin typeface="Arial" panose="020B0604020202020204" pitchFamily="34" charset="0"/>
            </a:endParaRPr>
          </a:p>
        </p:txBody>
      </p:sp>
      <p:sp>
        <p:nvSpPr>
          <p:cNvPr id="5127" name="Text Box 7"/>
          <p:cNvSpPr txBox="1">
            <a:spLocks noChangeArrowheads="1"/>
          </p:cNvSpPr>
          <p:nvPr/>
        </p:nvSpPr>
        <p:spPr bwMode="auto">
          <a:xfrm>
            <a:off x="6051554" y="265588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3"/>
              </a:buBlip>
              <a:defRPr sz="3200">
                <a:solidFill>
                  <a:schemeClr val="tx1"/>
                </a:solidFill>
                <a:latin typeface="Tahoma" panose="020B0604030504040204" pitchFamily="34" charset="0"/>
              </a:defRPr>
            </a:lvl1pPr>
            <a:lvl2pPr marL="742950" indent="-285750">
              <a:spcBef>
                <a:spcPct val="20000"/>
              </a:spcBef>
              <a:buSzPct val="75000"/>
              <a:buBlip>
                <a:blip r:embed="rId4"/>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eaLnBrk="1" hangingPunct="1">
              <a:spcBef>
                <a:spcPct val="0"/>
              </a:spcBef>
              <a:buFontTx/>
              <a:buNone/>
            </a:pPr>
            <a:endParaRPr lang="ru-RU" sz="1800">
              <a:latin typeface="Arial" panose="020B0604020202020204" pitchFamily="34" charset="0"/>
            </a:endParaRPr>
          </a:p>
        </p:txBody>
      </p:sp>
      <p:sp>
        <p:nvSpPr>
          <p:cNvPr id="5128" name="Text Box 8"/>
          <p:cNvSpPr txBox="1">
            <a:spLocks noChangeArrowheads="1"/>
          </p:cNvSpPr>
          <p:nvPr/>
        </p:nvSpPr>
        <p:spPr bwMode="auto">
          <a:xfrm>
            <a:off x="3368827" y="5842432"/>
            <a:ext cx="31670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Blip>
                <a:blip r:embed="rId3"/>
              </a:buBlip>
              <a:defRPr sz="3200">
                <a:solidFill>
                  <a:schemeClr val="tx1"/>
                </a:solidFill>
                <a:latin typeface="Tahoma" panose="020B0604030504040204" pitchFamily="34" charset="0"/>
              </a:defRPr>
            </a:lvl1pPr>
            <a:lvl2pPr marL="742950" indent="-285750">
              <a:spcBef>
                <a:spcPct val="20000"/>
              </a:spcBef>
              <a:buSzPct val="75000"/>
              <a:buBlip>
                <a:blip r:embed="rId4"/>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algn="ctr" eaLnBrk="1" hangingPunct="1">
              <a:spcBef>
                <a:spcPct val="50000"/>
              </a:spcBef>
              <a:buFontTx/>
              <a:buNone/>
            </a:pPr>
            <a:r>
              <a:rPr lang="kk-KZ" sz="2400" b="1" dirty="0" smtClean="0">
                <a:latin typeface="Times New Roman" panose="02020603050405020304" pitchFamily="18" charset="0"/>
              </a:rPr>
              <a:t>Балпық би 2019 ж</a:t>
            </a:r>
            <a:r>
              <a:rPr lang="ru-RU" sz="2400" b="1" dirty="0" smtClean="0">
                <a:latin typeface="Times New Roman" panose="02020603050405020304" pitchFamily="18" charset="0"/>
              </a:rPr>
              <a:t>.</a:t>
            </a:r>
            <a:endParaRPr lang="ru-RU" sz="2400" b="1" dirty="0">
              <a:latin typeface="Times New Roman" panose="02020603050405020304" pitchFamily="18" charset="0"/>
            </a:endParaRPr>
          </a:p>
        </p:txBody>
      </p:sp>
      <p:sp>
        <p:nvSpPr>
          <p:cNvPr id="5129" name="Text Box 9"/>
          <p:cNvSpPr txBox="1">
            <a:spLocks noChangeArrowheads="1"/>
          </p:cNvSpPr>
          <p:nvPr/>
        </p:nvSpPr>
        <p:spPr bwMode="auto">
          <a:xfrm>
            <a:off x="7885116" y="6257930"/>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3"/>
              </a:buBlip>
              <a:defRPr sz="3200">
                <a:solidFill>
                  <a:schemeClr val="tx1"/>
                </a:solidFill>
                <a:latin typeface="Tahoma" panose="020B0604030504040204" pitchFamily="34" charset="0"/>
              </a:defRPr>
            </a:lvl1pPr>
            <a:lvl2pPr marL="742950" indent="-285750">
              <a:spcBef>
                <a:spcPct val="20000"/>
              </a:spcBef>
              <a:buSzPct val="75000"/>
              <a:buBlip>
                <a:blip r:embed="rId4"/>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eaLnBrk="1" hangingPunct="1">
              <a:spcBef>
                <a:spcPct val="0"/>
              </a:spcBef>
              <a:buFontTx/>
              <a:buNone/>
            </a:pPr>
            <a:endParaRPr lang="ru-RU" sz="2400">
              <a:latin typeface="Times New Roman" panose="02020603050405020304" pitchFamily="18" charset="0"/>
            </a:endParaRPr>
          </a:p>
        </p:txBody>
      </p:sp>
      <p:sp>
        <p:nvSpPr>
          <p:cNvPr id="5131" name="Text Box 12"/>
          <p:cNvSpPr txBox="1">
            <a:spLocks noChangeArrowheads="1"/>
          </p:cNvSpPr>
          <p:nvPr/>
        </p:nvSpPr>
        <p:spPr bwMode="auto">
          <a:xfrm>
            <a:off x="8748716" y="-26828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3"/>
              </a:buBlip>
              <a:defRPr sz="3200">
                <a:solidFill>
                  <a:schemeClr val="tx1"/>
                </a:solidFill>
                <a:latin typeface="Tahoma" panose="020B0604030504040204" pitchFamily="34" charset="0"/>
              </a:defRPr>
            </a:lvl1pPr>
            <a:lvl2pPr marL="742950" indent="-285750">
              <a:spcBef>
                <a:spcPct val="20000"/>
              </a:spcBef>
              <a:buSzPct val="75000"/>
              <a:buBlip>
                <a:blip r:embed="rId4"/>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a:spcBef>
                <a:spcPct val="0"/>
              </a:spcBef>
              <a:buFontTx/>
              <a:buNone/>
            </a:pPr>
            <a:endParaRPr lang="ru-RU" sz="1800">
              <a:latin typeface="Arial" panose="020B0604020202020204" pitchFamily="34" charset="0"/>
            </a:endParaRPr>
          </a:p>
        </p:txBody>
      </p:sp>
      <p:sp>
        <p:nvSpPr>
          <p:cNvPr id="15362" name="AutoShape 2" descr="C:\Users\Econ\Desktop\%D0%BF%D1%80%D0%BE%D0%B5%D0%BA%D1%82 %D0%B1%D1%8E%D0%B4%D0%B6%D0%B5%D1%82%D0%B0 %D0%BD%D0%B0 2019 %D0%B3%D0%BE%D0%B4%D1%80%D0%B0%D0%B9 %D0%B1%D1%8E%D0%B4%D0%B6%D0%B5%D1%82\%D0%B3%D1%80%D0%B0%D0%B6%D0%B4%D0%B0%D0%BD%D1%81%D0%BA%D0%B8%D0%B9 %D0%B1%D1%8E%D0%B4%D0%B6%D0%B5%D1%82 2019 %D0%B3\s120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4" name="AutoShape 4" descr="C:\Users\Econ\Desktop\%D0%BF%D1%80%D0%BE%D0%B5%D0%BA%D1%82 %D0%B1%D1%8E%D0%B4%D0%B6%D0%B5%D1%82%D0%B0 %D0%BD%D0%B0 2019 %D0%B3%D0%BE%D0%B4%D1%80%D0%B0%D0%B9 %D0%B1%D1%8E%D0%B4%D0%B6%D0%B5%D1%82\%D0%B3%D1%80%D0%B0%D0%B6%D0%B4%D0%B0%D0%BD%D1%81%D0%BA%D0%B8%D0%B9 %D0%B1%D1%8E%D0%B4%D0%B6%D0%B5%D1%82 2019 %D0%B3\s120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6" name="AutoShape 6" descr="C:\Users\Econ\Desktop\%D0%BF%D1%80%D0%BE%D0%B5%D0%BA%D1%82 %D0%B1%D1%8E%D0%B4%D0%B6%D0%B5%D1%82%D0%B0 %D0%BD%D0%B0 2019 %D0%B3%D0%BE%D0%B4%D1%80%D0%B0%D0%B9 %D0%B1%D1%8E%D0%B4%D0%B6%D0%B5%D1%82\%D0%B3%D1%80%D0%B0%D0%B6%D0%B4%D0%B0%D0%BD%D1%81%D0%BA%D0%B8%D0%B9 %D0%B1%D1%8E%D0%B4%D0%B6%D0%B5%D1%82 2019 %D0%B3\s120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8" name="AutoShape 8" descr="C:\Users\Econ\Desktop\%D0%BF%D1%80%D0%BE%D0%B5%D0%BA%D1%82 %D0%B1%D1%8E%D0%B4%D0%B6%D0%B5%D1%82%D0%B0 %D0%BD%D0%B0 2019 %D0%B3%D0%BE%D0%B4%D1%80%D0%B0%D0%B9 %D0%B1%D1%8E%D0%B4%D0%B6%D0%B5%D1%82\%D0%B3%D1%80%D0%B0%D0%B6%D0%B4%D0%B0%D0%BD%D1%81%D0%BA%D0%B8%D0%B9 %D0%B1%D1%8E%D0%B4%D0%B6%D0%B5%D1%82 2019 %D0%B3\s120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70" name="AutoShape 10" descr="C:\Users\Econ\Desktop\%D0%BF%D1%80%D0%BE%D0%B5%D0%BA%D1%82 %D0%B1%D1%8E%D0%B4%D0%B6%D0%B5%D1%82%D0%B0 %D0%BD%D0%B0 2019 %D0%B3%D0%BE%D0%B4%D1%80%D0%B0%D0%B9 %D0%B1%D1%8E%D0%B4%D0%B6%D0%B5%D1%82\%D0%B3%D1%80%D0%B0%D0%B6%D0%B4%D0%B0%D0%BD%D1%81%D0%BA%D0%B8%D0%B9 %D0%B1%D1%8E%D0%B4%D0%B6%D0%B5%D1%82 2019 %D0%B3\s120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375234"/>
                                        </p:tgtEl>
                                        <p:attrNameLst>
                                          <p:attrName>style.visibility</p:attrName>
                                        </p:attrNameLst>
                                      </p:cBhvr>
                                      <p:to>
                                        <p:strVal val="visible"/>
                                      </p:to>
                                    </p:set>
                                    <p:anim calcmode="lin" valueType="num">
                                      <p:cBhvr>
                                        <p:cTn id="7" dur="1000" fill="hold"/>
                                        <p:tgtEl>
                                          <p:spTgt spid="1375234"/>
                                        </p:tgtEl>
                                        <p:attrNameLst>
                                          <p:attrName>ppt_x</p:attrName>
                                        </p:attrNameLst>
                                      </p:cBhvr>
                                      <p:tavLst>
                                        <p:tav tm="0">
                                          <p:val>
                                            <p:strVal val="#ppt_x-.2"/>
                                          </p:val>
                                        </p:tav>
                                        <p:tav tm="100000">
                                          <p:val>
                                            <p:strVal val="#ppt_x"/>
                                          </p:val>
                                        </p:tav>
                                      </p:tavLst>
                                    </p:anim>
                                    <p:anim calcmode="lin" valueType="num">
                                      <p:cBhvr>
                                        <p:cTn id="8" dur="1000" fill="hold"/>
                                        <p:tgtEl>
                                          <p:spTgt spid="137523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75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523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График фондового рынка и таблица с компьютерным фоном. Многопрофильная экспозиция. Концепция финансового анализа. — стоковое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13" y="260648"/>
            <a:ext cx="9361040" cy="640744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60512" y="3105834"/>
            <a:ext cx="4248472"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kk-KZ" dirty="0">
                <a:solidFill>
                  <a:srgbClr val="FF0000"/>
                </a:solidFill>
              </a:rPr>
              <a:t>мемлекеттік органның басқа деңгейлеріне берілетін ағымдағы трансферттер- 2019 жылдың бірінші жартыжылдығында 1628,0 мың теңге игерілді.</a:t>
            </a:r>
            <a:endParaRPr lang="ru-RU" dirty="0">
              <a:solidFill>
                <a:srgbClr val="FF0000"/>
              </a:solidFill>
            </a:endParaRPr>
          </a:p>
        </p:txBody>
      </p:sp>
      <p:pic>
        <p:nvPicPr>
          <p:cNvPr id="4" name="Picture 2" descr="Загруженность работой — стоковое фот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149" y="476672"/>
            <a:ext cx="4322283"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227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3"/>
          <p:cNvPicPr>
            <a:picLocks noChangeAspect="1"/>
          </p:cNvPicPr>
          <p:nvPr/>
        </p:nvPicPr>
        <p:blipFill>
          <a:blip r:embed="rId2" cstate="print"/>
          <a:stretch>
            <a:fillRect/>
          </a:stretch>
        </p:blipFill>
        <p:spPr bwMode="auto">
          <a:xfrm>
            <a:off x="560512" y="260648"/>
            <a:ext cx="8208912" cy="6156245"/>
          </a:xfrm>
          <a:prstGeom prst="rect">
            <a:avLst/>
          </a:prstGeom>
          <a:noFill/>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064568" y="2828836"/>
            <a:ext cx="7920880" cy="923330"/>
          </a:xfrm>
          <a:prstGeom prst="rect">
            <a:avLst/>
          </a:prstGeom>
        </p:spPr>
        <p:txBody>
          <a:bodyPr wrap="square">
            <a:spAutoFit/>
          </a:bodyPr>
          <a:lstStyle/>
          <a:p>
            <a:pPr algn="ctr"/>
            <a:r>
              <a:rPr lang="kk-KZ" dirty="0">
                <a:solidFill>
                  <a:srgbClr val="FF0000"/>
                </a:solidFill>
              </a:rPr>
              <a:t>машиналар мен жабдықтар сатып алу 2017 жылы 2 тоқсанда 134,90 мың теңге, 2018 жылы 89064,0 мың теңге,2019 жылы бірінші жартыжылдықта 295,0 мың теңге жұмсалды..</a:t>
            </a:r>
            <a:endParaRPr lang="ru-RU" dirty="0">
              <a:solidFill>
                <a:srgbClr val="FF0000"/>
              </a:solidFill>
            </a:endParaRPr>
          </a:p>
        </p:txBody>
      </p:sp>
    </p:spTree>
    <p:extLst>
      <p:ext uri="{BB962C8B-B14F-4D97-AF65-F5344CB8AC3E}">
        <p14:creationId xmlns:p14="http://schemas.microsoft.com/office/powerpoint/2010/main" val="1752378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495300" y="5990295"/>
            <a:ext cx="8997950" cy="45719"/>
          </a:xfrm>
        </p:spPr>
        <p:txBody>
          <a:bodyPr>
            <a:normAutofit fontScale="25000" lnSpcReduction="20000"/>
          </a:bodyPr>
          <a:lstStyle/>
          <a:p>
            <a:endParaRPr lang="ru-RU" dirty="0"/>
          </a:p>
        </p:txBody>
      </p:sp>
      <p:sp>
        <p:nvSpPr>
          <p:cNvPr id="3" name="Заголовок 2"/>
          <p:cNvSpPr>
            <a:spLocks noGrp="1"/>
          </p:cNvSpPr>
          <p:nvPr>
            <p:ph type="title"/>
          </p:nvPr>
        </p:nvSpPr>
        <p:spPr/>
        <p:txBody>
          <a:bodyPr>
            <a:noAutofit/>
          </a:bodyPr>
          <a:lstStyle/>
          <a:p>
            <a:r>
              <a:rPr lang="ru-RU" sz="1400" dirty="0">
                <a:solidFill>
                  <a:srgbClr val="00B0F0"/>
                </a:solidFill>
              </a:rPr>
              <a:t>2018 </a:t>
            </a:r>
            <a:r>
              <a:rPr lang="ru-RU" sz="1400" dirty="0" err="1">
                <a:solidFill>
                  <a:srgbClr val="00B0F0"/>
                </a:solidFill>
              </a:rPr>
              <a:t>жылы</a:t>
            </a:r>
            <a:r>
              <a:rPr lang="ru-RU" sz="1400" dirty="0">
                <a:solidFill>
                  <a:srgbClr val="00B0F0"/>
                </a:solidFill>
              </a:rPr>
              <a:t> 7980,05 </a:t>
            </a:r>
            <a:r>
              <a:rPr lang="ru-RU" sz="1400" dirty="0" err="1">
                <a:solidFill>
                  <a:srgbClr val="00B0F0"/>
                </a:solidFill>
              </a:rPr>
              <a:t>мың</a:t>
            </a:r>
            <a:r>
              <a:rPr lang="ru-RU" sz="1400" dirty="0">
                <a:solidFill>
                  <a:srgbClr val="00B0F0"/>
                </a:solidFill>
              </a:rPr>
              <a:t> </a:t>
            </a:r>
            <a:r>
              <a:rPr lang="ru-RU" sz="1400" dirty="0" err="1">
                <a:solidFill>
                  <a:srgbClr val="00B0F0"/>
                </a:solidFill>
              </a:rPr>
              <a:t>теңге</a:t>
            </a:r>
            <a:r>
              <a:rPr lang="ru-RU" sz="1400" dirty="0">
                <a:solidFill>
                  <a:srgbClr val="00B0F0"/>
                </a:solidFill>
              </a:rPr>
              <a:t> </a:t>
            </a:r>
            <a:r>
              <a:rPr lang="ru-RU" sz="1400" dirty="0" err="1">
                <a:solidFill>
                  <a:srgbClr val="00B0F0"/>
                </a:solidFill>
              </a:rPr>
              <a:t>бөлінді</a:t>
            </a:r>
            <a:r>
              <a:rPr lang="ru-RU" sz="1400" dirty="0">
                <a:solidFill>
                  <a:srgbClr val="00B0F0"/>
                </a:solidFill>
              </a:rPr>
              <a:t>, 30.06.2018 </a:t>
            </a:r>
            <a:r>
              <a:rPr lang="ru-RU" sz="1400" dirty="0" err="1">
                <a:solidFill>
                  <a:srgbClr val="00B0F0"/>
                </a:solidFill>
              </a:rPr>
              <a:t>жылы</a:t>
            </a:r>
            <a:r>
              <a:rPr lang="ru-RU" sz="1400" dirty="0">
                <a:solidFill>
                  <a:srgbClr val="00B0F0"/>
                </a:solidFill>
              </a:rPr>
              <a:t> 7140,40 </a:t>
            </a:r>
            <a:r>
              <a:rPr lang="ru-RU" sz="1400" dirty="0" err="1">
                <a:solidFill>
                  <a:srgbClr val="00B0F0"/>
                </a:solidFill>
              </a:rPr>
              <a:t>мың</a:t>
            </a:r>
            <a:r>
              <a:rPr lang="ru-RU" sz="1400" dirty="0">
                <a:solidFill>
                  <a:srgbClr val="00B0F0"/>
                </a:solidFill>
              </a:rPr>
              <a:t> </a:t>
            </a:r>
            <a:r>
              <a:rPr lang="ru-RU" sz="1400" dirty="0" err="1">
                <a:solidFill>
                  <a:srgbClr val="00B0F0"/>
                </a:solidFill>
              </a:rPr>
              <a:t>теңге</a:t>
            </a:r>
            <a:r>
              <a:rPr lang="ru-RU" sz="1400" dirty="0">
                <a:solidFill>
                  <a:srgbClr val="00B0F0"/>
                </a:solidFill>
              </a:rPr>
              <a:t> </a:t>
            </a:r>
            <a:r>
              <a:rPr lang="ru-RU" sz="1400" dirty="0" err="1">
                <a:solidFill>
                  <a:srgbClr val="00B0F0"/>
                </a:solidFill>
              </a:rPr>
              <a:t>игерілді</a:t>
            </a:r>
            <a:r>
              <a:rPr lang="ru-RU" sz="1400" dirty="0">
                <a:solidFill>
                  <a:srgbClr val="00B0F0"/>
                </a:solidFill>
              </a:rPr>
              <a:t>, </a:t>
            </a:r>
            <a:r>
              <a:rPr lang="ru-RU" sz="1400" dirty="0" err="1">
                <a:solidFill>
                  <a:srgbClr val="00B0F0"/>
                </a:solidFill>
              </a:rPr>
              <a:t>оның</a:t>
            </a:r>
            <a:r>
              <a:rPr lang="ru-RU" sz="1400" dirty="0">
                <a:solidFill>
                  <a:srgbClr val="00B0F0"/>
                </a:solidFill>
              </a:rPr>
              <a:t> </a:t>
            </a:r>
            <a:r>
              <a:rPr lang="ru-RU" sz="1400" dirty="0" err="1">
                <a:solidFill>
                  <a:srgbClr val="00B0F0"/>
                </a:solidFill>
              </a:rPr>
              <a:t>ішінде</a:t>
            </a:r>
            <a:r>
              <a:rPr lang="ru-RU" sz="1400" dirty="0">
                <a:solidFill>
                  <a:srgbClr val="00B0F0"/>
                </a:solidFill>
              </a:rPr>
              <a:t> </a:t>
            </a:r>
            <a:r>
              <a:rPr lang="ru-RU" sz="1400" dirty="0" err="1">
                <a:solidFill>
                  <a:srgbClr val="00B0F0"/>
                </a:solidFill>
              </a:rPr>
              <a:t>штаттық</a:t>
            </a:r>
            <a:r>
              <a:rPr lang="ru-RU" sz="1400" dirty="0">
                <a:solidFill>
                  <a:srgbClr val="00B0F0"/>
                </a:solidFill>
              </a:rPr>
              <a:t> </a:t>
            </a:r>
            <a:r>
              <a:rPr lang="ru-RU" sz="1400" dirty="0" err="1">
                <a:solidFill>
                  <a:srgbClr val="00B0F0"/>
                </a:solidFill>
              </a:rPr>
              <a:t>кестеге</a:t>
            </a:r>
            <a:r>
              <a:rPr lang="ru-RU" sz="1400" dirty="0">
                <a:solidFill>
                  <a:srgbClr val="00B0F0"/>
                </a:solidFill>
              </a:rPr>
              <a:t> </a:t>
            </a:r>
            <a:r>
              <a:rPr lang="ru-RU" sz="1400" dirty="0" err="1">
                <a:solidFill>
                  <a:srgbClr val="00B0F0"/>
                </a:solidFill>
              </a:rPr>
              <a:t>сәйкес</a:t>
            </a:r>
            <a:r>
              <a:rPr lang="ru-RU" sz="1400" dirty="0">
                <a:solidFill>
                  <a:srgbClr val="00B0F0"/>
                </a:solidFill>
              </a:rPr>
              <a:t> </a:t>
            </a:r>
            <a:r>
              <a:rPr lang="ru-RU" sz="1400" dirty="0" err="1">
                <a:solidFill>
                  <a:srgbClr val="00B0F0"/>
                </a:solidFill>
              </a:rPr>
              <a:t>қызметкерлердің</a:t>
            </a:r>
            <a:r>
              <a:rPr lang="ru-RU" sz="1400" dirty="0">
                <a:solidFill>
                  <a:srgbClr val="00B0F0"/>
                </a:solidFill>
              </a:rPr>
              <a:t> </a:t>
            </a:r>
            <a:r>
              <a:rPr lang="ru-RU" sz="1400" dirty="0" err="1">
                <a:solidFill>
                  <a:srgbClr val="00B0F0"/>
                </a:solidFill>
              </a:rPr>
              <a:t>жалақысы</a:t>
            </a:r>
            <a:r>
              <a:rPr lang="ru-RU" sz="1400" dirty="0">
                <a:solidFill>
                  <a:srgbClr val="00B0F0"/>
                </a:solidFill>
              </a:rPr>
              <a:t> </a:t>
            </a:r>
            <a:r>
              <a:rPr lang="ru-RU" sz="1400" dirty="0" err="1">
                <a:solidFill>
                  <a:srgbClr val="00B0F0"/>
                </a:solidFill>
              </a:rPr>
              <a:t>бойынша</a:t>
            </a:r>
            <a:r>
              <a:rPr lang="ru-RU" sz="1400" dirty="0">
                <a:solidFill>
                  <a:srgbClr val="00B0F0"/>
                </a:solidFill>
              </a:rPr>
              <a:t> </a:t>
            </a:r>
            <a:r>
              <a:rPr lang="ru-RU" sz="1400" dirty="0" err="1">
                <a:solidFill>
                  <a:srgbClr val="00B0F0"/>
                </a:solidFill>
              </a:rPr>
              <a:t>жеке</a:t>
            </a:r>
            <a:r>
              <a:rPr lang="ru-RU" sz="1400" dirty="0">
                <a:solidFill>
                  <a:srgbClr val="00B0F0"/>
                </a:solidFill>
              </a:rPr>
              <a:t> </a:t>
            </a:r>
            <a:r>
              <a:rPr lang="ru-RU" sz="1400" dirty="0" err="1">
                <a:solidFill>
                  <a:srgbClr val="00B0F0"/>
                </a:solidFill>
              </a:rPr>
              <a:t>табыс</a:t>
            </a:r>
            <a:r>
              <a:rPr lang="ru-RU" sz="1400" dirty="0">
                <a:solidFill>
                  <a:srgbClr val="00B0F0"/>
                </a:solidFill>
              </a:rPr>
              <a:t> </a:t>
            </a:r>
            <a:r>
              <a:rPr lang="ru-RU" sz="1400" dirty="0" err="1">
                <a:solidFill>
                  <a:srgbClr val="00B0F0"/>
                </a:solidFill>
              </a:rPr>
              <a:t>салығы</a:t>
            </a:r>
            <a:r>
              <a:rPr lang="ru-RU" sz="1400" dirty="0">
                <a:solidFill>
                  <a:srgbClr val="00B0F0"/>
                </a:solidFill>
              </a:rPr>
              <a:t>, </a:t>
            </a:r>
            <a:r>
              <a:rPr lang="ru-RU" sz="1400" dirty="0" err="1">
                <a:solidFill>
                  <a:srgbClr val="00B0F0"/>
                </a:solidFill>
              </a:rPr>
              <a:t>ән</a:t>
            </a:r>
            <a:r>
              <a:rPr lang="ru-RU" sz="1400" dirty="0">
                <a:solidFill>
                  <a:srgbClr val="00B0F0"/>
                </a:solidFill>
              </a:rPr>
              <a:t> </a:t>
            </a:r>
            <a:r>
              <a:rPr lang="ru-RU" sz="1400" dirty="0" err="1">
                <a:solidFill>
                  <a:srgbClr val="00B0F0"/>
                </a:solidFill>
              </a:rPr>
              <a:t>аударымы</a:t>
            </a:r>
            <a:r>
              <a:rPr lang="ru-RU" sz="1400" dirty="0">
                <a:solidFill>
                  <a:srgbClr val="00B0F0"/>
                </a:solidFill>
              </a:rPr>
              <a:t> </a:t>
            </a:r>
            <a:r>
              <a:rPr lang="ru-RU" sz="1400" dirty="0" err="1">
                <a:solidFill>
                  <a:srgbClr val="00B0F0"/>
                </a:solidFill>
              </a:rPr>
              <a:t>және</a:t>
            </a:r>
            <a:r>
              <a:rPr lang="ru-RU" sz="1400" dirty="0">
                <a:solidFill>
                  <a:srgbClr val="00B0F0"/>
                </a:solidFill>
              </a:rPr>
              <a:t> </a:t>
            </a:r>
            <a:r>
              <a:rPr lang="ru-RU" sz="1400" dirty="0" err="1">
                <a:solidFill>
                  <a:srgbClr val="00B0F0"/>
                </a:solidFill>
              </a:rPr>
              <a:t>басқа</a:t>
            </a:r>
            <a:r>
              <a:rPr lang="ru-RU" sz="1400" dirty="0">
                <a:solidFill>
                  <a:srgbClr val="00B0F0"/>
                </a:solidFill>
              </a:rPr>
              <a:t> да </a:t>
            </a:r>
            <a:r>
              <a:rPr lang="ru-RU" sz="1400" dirty="0" err="1">
                <a:solidFill>
                  <a:srgbClr val="00B0F0"/>
                </a:solidFill>
              </a:rPr>
              <a:t>ұсталымдар</a:t>
            </a:r>
            <a:r>
              <a:rPr lang="ru-RU" sz="1400" dirty="0">
                <a:solidFill>
                  <a:srgbClr val="00B0F0"/>
                </a:solidFill>
              </a:rPr>
              <a:t> 4412,54 </a:t>
            </a:r>
            <a:r>
              <a:rPr lang="ru-RU" sz="1400" dirty="0" err="1">
                <a:solidFill>
                  <a:srgbClr val="00B0F0"/>
                </a:solidFill>
              </a:rPr>
              <a:t>мың</a:t>
            </a:r>
            <a:r>
              <a:rPr lang="ru-RU" sz="1400" dirty="0">
                <a:solidFill>
                  <a:srgbClr val="00B0F0"/>
                </a:solidFill>
              </a:rPr>
              <a:t> </a:t>
            </a:r>
            <a:r>
              <a:rPr lang="ru-RU" sz="1400" dirty="0" err="1">
                <a:solidFill>
                  <a:srgbClr val="00B0F0"/>
                </a:solidFill>
              </a:rPr>
              <a:t>теңге</a:t>
            </a:r>
            <a:r>
              <a:rPr lang="ru-RU" sz="1400" dirty="0">
                <a:solidFill>
                  <a:srgbClr val="00B0F0"/>
                </a:solidFill>
              </a:rPr>
              <a:t> </a:t>
            </a:r>
            <a:r>
              <a:rPr lang="ru-RU" sz="1400" dirty="0" err="1">
                <a:solidFill>
                  <a:srgbClr val="00B0F0"/>
                </a:solidFill>
              </a:rPr>
              <a:t>игерілді.сауықтыру</a:t>
            </a:r>
            <a:r>
              <a:rPr lang="ru-RU" sz="1400" dirty="0">
                <a:solidFill>
                  <a:srgbClr val="00B0F0"/>
                </a:solidFill>
              </a:rPr>
              <a:t> 639,57 </a:t>
            </a:r>
            <a:r>
              <a:rPr lang="ru-RU" sz="1400" dirty="0" err="1">
                <a:solidFill>
                  <a:srgbClr val="00B0F0"/>
                </a:solidFill>
              </a:rPr>
              <a:t>мың</a:t>
            </a:r>
            <a:r>
              <a:rPr lang="ru-RU" sz="1400" dirty="0">
                <a:solidFill>
                  <a:srgbClr val="00B0F0"/>
                </a:solidFill>
              </a:rPr>
              <a:t> </a:t>
            </a:r>
            <a:r>
              <a:rPr lang="ru-RU" sz="1400" dirty="0" err="1">
                <a:solidFill>
                  <a:srgbClr val="00B0F0"/>
                </a:solidFill>
              </a:rPr>
              <a:t>теңге</a:t>
            </a:r>
            <a:r>
              <a:rPr lang="ru-RU" sz="1400" dirty="0">
                <a:solidFill>
                  <a:srgbClr val="00B0F0"/>
                </a:solidFill>
              </a:rPr>
              <a:t>, </a:t>
            </a:r>
            <a:r>
              <a:rPr lang="ru-RU" sz="1400" dirty="0" err="1">
                <a:solidFill>
                  <a:srgbClr val="00B0F0"/>
                </a:solidFill>
              </a:rPr>
              <a:t>әлеуметтік</a:t>
            </a:r>
            <a:r>
              <a:rPr lang="ru-RU" sz="1400" dirty="0">
                <a:solidFill>
                  <a:srgbClr val="00B0F0"/>
                </a:solidFill>
              </a:rPr>
              <a:t> салық-252,94 </a:t>
            </a:r>
            <a:r>
              <a:rPr lang="ru-RU" sz="1400" dirty="0" err="1">
                <a:solidFill>
                  <a:srgbClr val="00B0F0"/>
                </a:solidFill>
              </a:rPr>
              <a:t>мың</a:t>
            </a:r>
            <a:r>
              <a:rPr lang="ru-RU" sz="1400" dirty="0">
                <a:solidFill>
                  <a:srgbClr val="00B0F0"/>
                </a:solidFill>
              </a:rPr>
              <a:t> </a:t>
            </a:r>
            <a:r>
              <a:rPr lang="ru-RU" sz="1400" dirty="0" err="1">
                <a:solidFill>
                  <a:srgbClr val="00B0F0"/>
                </a:solidFill>
              </a:rPr>
              <a:t>теңге</a:t>
            </a:r>
            <a:r>
              <a:rPr lang="ru-RU" sz="1400" dirty="0">
                <a:solidFill>
                  <a:srgbClr val="00B0F0"/>
                </a:solidFill>
              </a:rPr>
              <a:t>, </a:t>
            </a:r>
            <a:r>
              <a:rPr lang="ru-RU" sz="1400" dirty="0" err="1">
                <a:solidFill>
                  <a:srgbClr val="00B0F0"/>
                </a:solidFill>
              </a:rPr>
              <a:t>әлеуметтік</a:t>
            </a:r>
            <a:r>
              <a:rPr lang="ru-RU" sz="1400" dirty="0">
                <a:solidFill>
                  <a:srgbClr val="00B0F0"/>
                </a:solidFill>
              </a:rPr>
              <a:t> аударымдар-125,19 </a:t>
            </a:r>
            <a:r>
              <a:rPr lang="ru-RU" sz="1400" dirty="0" err="1">
                <a:solidFill>
                  <a:srgbClr val="00B0F0"/>
                </a:solidFill>
              </a:rPr>
              <a:t>мың</a:t>
            </a:r>
            <a:r>
              <a:rPr lang="ru-RU" sz="1400" dirty="0">
                <a:solidFill>
                  <a:srgbClr val="00B0F0"/>
                </a:solidFill>
              </a:rPr>
              <a:t> </a:t>
            </a:r>
            <a:r>
              <a:rPr lang="ru-RU" sz="1400" dirty="0" err="1">
                <a:solidFill>
                  <a:srgbClr val="00B0F0"/>
                </a:solidFill>
              </a:rPr>
              <a:t>теңге</a:t>
            </a:r>
            <a:r>
              <a:rPr lang="ru-RU" sz="1400" dirty="0">
                <a:solidFill>
                  <a:srgbClr val="00B0F0"/>
                </a:solidFill>
              </a:rPr>
              <a:t>, </a:t>
            </a:r>
            <a:r>
              <a:rPr lang="ru-RU" sz="1400" dirty="0" err="1">
                <a:solidFill>
                  <a:srgbClr val="00B0F0"/>
                </a:solidFill>
              </a:rPr>
              <a:t>автокөлікті</a:t>
            </a:r>
            <a:r>
              <a:rPr lang="ru-RU" sz="1400" dirty="0">
                <a:solidFill>
                  <a:srgbClr val="00B0F0"/>
                </a:solidFill>
              </a:rPr>
              <a:t> сақтандыру-0 </a:t>
            </a:r>
            <a:r>
              <a:rPr lang="ru-RU" sz="1400" dirty="0" err="1">
                <a:solidFill>
                  <a:srgbClr val="00B0F0"/>
                </a:solidFill>
              </a:rPr>
              <a:t>мың</a:t>
            </a:r>
            <a:r>
              <a:rPr lang="ru-RU" sz="1400" dirty="0">
                <a:solidFill>
                  <a:srgbClr val="00B0F0"/>
                </a:solidFill>
              </a:rPr>
              <a:t> </a:t>
            </a:r>
            <a:r>
              <a:rPr lang="ru-RU" sz="1400" dirty="0" err="1">
                <a:solidFill>
                  <a:srgbClr val="00B0F0"/>
                </a:solidFill>
              </a:rPr>
              <a:t>теңге</a:t>
            </a:r>
            <a:r>
              <a:rPr lang="ru-RU" sz="1400" dirty="0">
                <a:solidFill>
                  <a:srgbClr val="00B0F0"/>
                </a:solidFill>
              </a:rPr>
              <a:t>, </a:t>
            </a:r>
            <a:r>
              <a:rPr lang="ru-RU" sz="1400" dirty="0" err="1">
                <a:solidFill>
                  <a:srgbClr val="00B0F0"/>
                </a:solidFill>
              </a:rPr>
              <a:t>медициналық</a:t>
            </a:r>
            <a:r>
              <a:rPr lang="ru-RU" sz="1400" dirty="0">
                <a:solidFill>
                  <a:srgbClr val="00B0F0"/>
                </a:solidFill>
              </a:rPr>
              <a:t> </a:t>
            </a:r>
            <a:r>
              <a:rPr lang="ru-RU" sz="1400" dirty="0" err="1">
                <a:solidFill>
                  <a:srgbClr val="00B0F0"/>
                </a:solidFill>
              </a:rPr>
              <a:t>сақтандыру</a:t>
            </a:r>
            <a:r>
              <a:rPr lang="ru-RU" sz="1400" dirty="0">
                <a:solidFill>
                  <a:srgbClr val="00B0F0"/>
                </a:solidFill>
              </a:rPr>
              <a:t> -64,0 </a:t>
            </a:r>
            <a:r>
              <a:rPr lang="ru-RU" sz="1400" dirty="0" err="1">
                <a:solidFill>
                  <a:srgbClr val="00B0F0"/>
                </a:solidFill>
              </a:rPr>
              <a:t>мың</a:t>
            </a:r>
            <a:r>
              <a:rPr lang="ru-RU" sz="1400" dirty="0">
                <a:solidFill>
                  <a:srgbClr val="00B0F0"/>
                </a:solidFill>
              </a:rPr>
              <a:t> </a:t>
            </a:r>
            <a:r>
              <a:rPr lang="ru-RU" sz="1400" dirty="0" err="1">
                <a:solidFill>
                  <a:srgbClr val="00B0F0"/>
                </a:solidFill>
              </a:rPr>
              <a:t>теңге</a:t>
            </a:r>
            <a:r>
              <a:rPr lang="ru-RU" sz="1400" dirty="0">
                <a:solidFill>
                  <a:srgbClr val="00B0F0"/>
                </a:solidFill>
              </a:rPr>
              <a:t>, </a:t>
            </a:r>
            <a:r>
              <a:rPr lang="ru-RU" sz="1400" dirty="0" err="1">
                <a:solidFill>
                  <a:srgbClr val="00B0F0"/>
                </a:solidFill>
              </a:rPr>
              <a:t>техникалық</a:t>
            </a:r>
            <a:r>
              <a:rPr lang="ru-RU" sz="1400" dirty="0">
                <a:solidFill>
                  <a:srgbClr val="00B0F0"/>
                </a:solidFill>
              </a:rPr>
              <a:t> </a:t>
            </a:r>
            <a:r>
              <a:rPr lang="ru-RU" sz="1400" dirty="0" err="1">
                <a:solidFill>
                  <a:srgbClr val="00B0F0"/>
                </a:solidFill>
              </a:rPr>
              <a:t>қызметкерлердің</a:t>
            </a:r>
            <a:r>
              <a:rPr lang="ru-RU" sz="1400" dirty="0">
                <a:solidFill>
                  <a:srgbClr val="00B0F0"/>
                </a:solidFill>
              </a:rPr>
              <a:t> </a:t>
            </a:r>
            <a:r>
              <a:rPr lang="ru-RU" sz="1400" dirty="0" err="1">
                <a:solidFill>
                  <a:srgbClr val="00B0F0"/>
                </a:solidFill>
              </a:rPr>
              <a:t>еңбекақысы</a:t>
            </a:r>
            <a:r>
              <a:rPr lang="ru-RU" sz="1400" dirty="0">
                <a:solidFill>
                  <a:srgbClr val="00B0F0"/>
                </a:solidFill>
              </a:rPr>
              <a:t> 312,72 </a:t>
            </a:r>
            <a:r>
              <a:rPr lang="ru-RU" sz="1400" dirty="0" err="1">
                <a:solidFill>
                  <a:srgbClr val="00B0F0"/>
                </a:solidFill>
              </a:rPr>
              <a:t>мың</a:t>
            </a:r>
            <a:r>
              <a:rPr lang="ru-RU" sz="1400" dirty="0">
                <a:solidFill>
                  <a:srgbClr val="00B0F0"/>
                </a:solidFill>
              </a:rPr>
              <a:t> </a:t>
            </a:r>
            <a:r>
              <a:rPr lang="ru-RU" sz="1400" dirty="0" err="1">
                <a:solidFill>
                  <a:srgbClr val="00B0F0"/>
                </a:solidFill>
              </a:rPr>
              <a:t>теңге</a:t>
            </a:r>
            <a:r>
              <a:rPr lang="ru-RU" sz="1400" dirty="0">
                <a:solidFill>
                  <a:srgbClr val="00B0F0"/>
                </a:solidFill>
              </a:rPr>
              <a:t>. </a:t>
            </a:r>
            <a:r>
              <a:rPr lang="ru-RU" sz="1400" dirty="0" err="1">
                <a:solidFill>
                  <a:srgbClr val="00B0F0"/>
                </a:solidFill>
              </a:rPr>
              <a:t>Салық</a:t>
            </a:r>
            <a:r>
              <a:rPr lang="ru-RU" sz="1400" dirty="0">
                <a:solidFill>
                  <a:srgbClr val="00B0F0"/>
                </a:solidFill>
              </a:rPr>
              <a:t> </a:t>
            </a:r>
            <a:r>
              <a:rPr lang="ru-RU" sz="1400" dirty="0" err="1">
                <a:solidFill>
                  <a:srgbClr val="00B0F0"/>
                </a:solidFill>
              </a:rPr>
              <a:t>және</a:t>
            </a:r>
            <a:r>
              <a:rPr lang="ru-RU" sz="1400" dirty="0">
                <a:solidFill>
                  <a:srgbClr val="00B0F0"/>
                </a:solidFill>
              </a:rPr>
              <a:t> </a:t>
            </a:r>
            <a:r>
              <a:rPr lang="ru-RU" sz="1400" dirty="0" err="1">
                <a:solidFill>
                  <a:srgbClr val="00B0F0"/>
                </a:solidFill>
              </a:rPr>
              <a:t>басқа</a:t>
            </a:r>
            <a:r>
              <a:rPr lang="ru-RU" sz="1400" dirty="0">
                <a:solidFill>
                  <a:srgbClr val="00B0F0"/>
                </a:solidFill>
              </a:rPr>
              <a:t> да </a:t>
            </a:r>
            <a:r>
              <a:rPr lang="ru-RU" sz="1400" dirty="0" err="1">
                <a:solidFill>
                  <a:srgbClr val="00B0F0"/>
                </a:solidFill>
              </a:rPr>
              <a:t>ұстап</a:t>
            </a:r>
            <a:r>
              <a:rPr lang="ru-RU" sz="1400" dirty="0">
                <a:solidFill>
                  <a:srgbClr val="00B0F0"/>
                </a:solidFill>
              </a:rPr>
              <a:t> қалу-31,4 </a:t>
            </a:r>
            <a:r>
              <a:rPr lang="ru-RU" sz="1400" dirty="0" err="1">
                <a:solidFill>
                  <a:srgbClr val="00B0F0"/>
                </a:solidFill>
              </a:rPr>
              <a:t>мың</a:t>
            </a:r>
            <a:r>
              <a:rPr lang="ru-RU" sz="1400" dirty="0">
                <a:solidFill>
                  <a:srgbClr val="00B0F0"/>
                </a:solidFill>
              </a:rPr>
              <a:t> </a:t>
            </a:r>
            <a:r>
              <a:rPr lang="ru-RU" sz="1400" dirty="0" err="1">
                <a:solidFill>
                  <a:srgbClr val="00B0F0"/>
                </a:solidFill>
              </a:rPr>
              <a:t>теңге,техникалық</a:t>
            </a:r>
            <a:r>
              <a:rPr lang="ru-RU" sz="1400" dirty="0">
                <a:solidFill>
                  <a:srgbClr val="00B0F0"/>
                </a:solidFill>
              </a:rPr>
              <a:t> </a:t>
            </a:r>
            <a:r>
              <a:rPr lang="ru-RU" sz="1400" dirty="0" err="1">
                <a:solidFill>
                  <a:srgbClr val="00B0F0"/>
                </a:solidFill>
              </a:rPr>
              <a:t>қызметкерлердің</a:t>
            </a:r>
            <a:r>
              <a:rPr lang="ru-RU" sz="1400" dirty="0">
                <a:solidFill>
                  <a:srgbClr val="00B0F0"/>
                </a:solidFill>
              </a:rPr>
              <a:t> </a:t>
            </a:r>
            <a:r>
              <a:rPr lang="ru-RU" sz="1400" dirty="0" err="1">
                <a:solidFill>
                  <a:srgbClr val="00B0F0"/>
                </a:solidFill>
              </a:rPr>
              <a:t>іссапар</a:t>
            </a:r>
            <a:r>
              <a:rPr lang="ru-RU" sz="1400" dirty="0">
                <a:solidFill>
                  <a:srgbClr val="00B0F0"/>
                </a:solidFill>
              </a:rPr>
              <a:t> шығындары-4,8 </a:t>
            </a:r>
            <a:r>
              <a:rPr lang="ru-RU" sz="1400" dirty="0" err="1">
                <a:solidFill>
                  <a:srgbClr val="00B0F0"/>
                </a:solidFill>
              </a:rPr>
              <a:t>мың</a:t>
            </a:r>
            <a:r>
              <a:rPr lang="ru-RU" sz="1400" dirty="0">
                <a:solidFill>
                  <a:srgbClr val="00B0F0"/>
                </a:solidFill>
              </a:rPr>
              <a:t> </a:t>
            </a:r>
            <a:r>
              <a:rPr lang="ru-RU" sz="1400" dirty="0" err="1">
                <a:solidFill>
                  <a:srgbClr val="00B0F0"/>
                </a:solidFill>
              </a:rPr>
              <a:t>теңге</a:t>
            </a:r>
            <a:r>
              <a:rPr lang="ru-RU" sz="1400" dirty="0">
                <a:solidFill>
                  <a:srgbClr val="00B0F0"/>
                </a:solidFill>
              </a:rPr>
              <a:t>, бензин </a:t>
            </a:r>
            <a:r>
              <a:rPr lang="ru-RU" sz="1400" dirty="0" err="1">
                <a:solidFill>
                  <a:srgbClr val="00B0F0"/>
                </a:solidFill>
              </a:rPr>
              <a:t>сатып</a:t>
            </a:r>
            <a:r>
              <a:rPr lang="ru-RU" sz="1400" dirty="0">
                <a:solidFill>
                  <a:srgbClr val="00B0F0"/>
                </a:solidFill>
              </a:rPr>
              <a:t> алу-269,09 </a:t>
            </a:r>
            <a:r>
              <a:rPr lang="ru-RU" sz="1400" dirty="0" err="1">
                <a:solidFill>
                  <a:srgbClr val="00B0F0"/>
                </a:solidFill>
              </a:rPr>
              <a:t>мың</a:t>
            </a:r>
            <a:r>
              <a:rPr lang="ru-RU" sz="1400" dirty="0">
                <a:solidFill>
                  <a:srgbClr val="00B0F0"/>
                </a:solidFill>
              </a:rPr>
              <a:t> </a:t>
            </a:r>
            <a:r>
              <a:rPr lang="ru-RU" sz="1400" dirty="0" err="1">
                <a:solidFill>
                  <a:srgbClr val="00B0F0"/>
                </a:solidFill>
              </a:rPr>
              <a:t>теңге,кеңсе</a:t>
            </a:r>
            <a:r>
              <a:rPr lang="ru-RU" sz="1400" dirty="0">
                <a:solidFill>
                  <a:srgbClr val="00B0F0"/>
                </a:solidFill>
              </a:rPr>
              <a:t> </a:t>
            </a:r>
            <a:r>
              <a:rPr lang="ru-RU" sz="1400" dirty="0" err="1">
                <a:solidFill>
                  <a:srgbClr val="00B0F0"/>
                </a:solidFill>
              </a:rPr>
              <a:t>тауарларын</a:t>
            </a:r>
            <a:r>
              <a:rPr lang="ru-RU" sz="1400" dirty="0">
                <a:solidFill>
                  <a:srgbClr val="00B0F0"/>
                </a:solidFill>
              </a:rPr>
              <a:t> </a:t>
            </a:r>
            <a:r>
              <a:rPr lang="ru-RU" sz="1400" dirty="0" err="1">
                <a:solidFill>
                  <a:srgbClr val="00B0F0"/>
                </a:solidFill>
              </a:rPr>
              <a:t>сатып</a:t>
            </a:r>
            <a:r>
              <a:rPr lang="ru-RU" sz="1400" dirty="0">
                <a:solidFill>
                  <a:srgbClr val="00B0F0"/>
                </a:solidFill>
              </a:rPr>
              <a:t> </a:t>
            </a:r>
            <a:r>
              <a:rPr lang="ru-RU" sz="1400" dirty="0" err="1">
                <a:solidFill>
                  <a:srgbClr val="00B0F0"/>
                </a:solidFill>
              </a:rPr>
              <a:t>алу,автокөлікке</a:t>
            </a:r>
            <a:r>
              <a:rPr lang="ru-RU" sz="1400" dirty="0">
                <a:solidFill>
                  <a:srgbClr val="00B0F0"/>
                </a:solidFill>
              </a:rPr>
              <a:t> </a:t>
            </a:r>
            <a:r>
              <a:rPr lang="ru-RU" sz="1400" dirty="0" err="1">
                <a:solidFill>
                  <a:srgbClr val="00B0F0"/>
                </a:solidFill>
              </a:rPr>
              <a:t>қосалқы</a:t>
            </a:r>
            <a:r>
              <a:rPr lang="ru-RU" sz="1400" dirty="0">
                <a:solidFill>
                  <a:srgbClr val="00B0F0"/>
                </a:solidFill>
              </a:rPr>
              <a:t> </a:t>
            </a:r>
            <a:r>
              <a:rPr lang="ru-RU" sz="1400" dirty="0" err="1">
                <a:solidFill>
                  <a:srgbClr val="00B0F0"/>
                </a:solidFill>
              </a:rPr>
              <a:t>бөлшектер</a:t>
            </a:r>
            <a:r>
              <a:rPr lang="ru-RU" sz="1400" dirty="0">
                <a:solidFill>
                  <a:srgbClr val="00B0F0"/>
                </a:solidFill>
              </a:rPr>
              <a:t> </a:t>
            </a:r>
            <a:r>
              <a:rPr lang="ru-RU" sz="1400" dirty="0" err="1">
                <a:solidFill>
                  <a:srgbClr val="00B0F0"/>
                </a:solidFill>
              </a:rPr>
              <a:t>сатып</a:t>
            </a:r>
            <a:r>
              <a:rPr lang="ru-RU" sz="1400" dirty="0">
                <a:solidFill>
                  <a:srgbClr val="00B0F0"/>
                </a:solidFill>
              </a:rPr>
              <a:t> </a:t>
            </a:r>
            <a:r>
              <a:rPr lang="ru-RU" sz="1400" dirty="0" err="1">
                <a:solidFill>
                  <a:srgbClr val="00B0F0"/>
                </a:solidFill>
              </a:rPr>
              <a:t>алу</a:t>
            </a:r>
            <a:r>
              <a:rPr lang="ru-RU" sz="1400" dirty="0">
                <a:solidFill>
                  <a:srgbClr val="00B0F0"/>
                </a:solidFill>
              </a:rPr>
              <a:t> - 87,97 </a:t>
            </a:r>
            <a:r>
              <a:rPr lang="ru-RU" sz="1400" dirty="0" err="1">
                <a:solidFill>
                  <a:srgbClr val="00B0F0"/>
                </a:solidFill>
              </a:rPr>
              <a:t>мың</a:t>
            </a:r>
            <a:r>
              <a:rPr lang="ru-RU" sz="1400" dirty="0">
                <a:solidFill>
                  <a:srgbClr val="00B0F0"/>
                </a:solidFill>
              </a:rPr>
              <a:t> </a:t>
            </a:r>
            <a:r>
              <a:rPr lang="ru-RU" sz="1400" dirty="0" err="1">
                <a:solidFill>
                  <a:srgbClr val="00B0F0"/>
                </a:solidFill>
              </a:rPr>
              <a:t>теңге</a:t>
            </a:r>
            <a:r>
              <a:rPr lang="ru-RU" sz="1400" dirty="0">
                <a:solidFill>
                  <a:srgbClr val="00B0F0"/>
                </a:solidFill>
              </a:rPr>
              <a:t>, </a:t>
            </a:r>
            <a:r>
              <a:rPr lang="ru-RU" sz="1400" dirty="0" err="1">
                <a:solidFill>
                  <a:srgbClr val="00B0F0"/>
                </a:solidFill>
              </a:rPr>
              <a:t>байланыс</a:t>
            </a:r>
            <a:r>
              <a:rPr lang="ru-RU" sz="1400" dirty="0">
                <a:solidFill>
                  <a:srgbClr val="00B0F0"/>
                </a:solidFill>
              </a:rPr>
              <a:t> </a:t>
            </a:r>
            <a:r>
              <a:rPr lang="ru-RU" sz="1400" dirty="0" err="1">
                <a:solidFill>
                  <a:srgbClr val="00B0F0"/>
                </a:solidFill>
              </a:rPr>
              <a:t>және</a:t>
            </a:r>
            <a:r>
              <a:rPr lang="ru-RU" sz="1400" dirty="0">
                <a:solidFill>
                  <a:srgbClr val="00B0F0"/>
                </a:solidFill>
              </a:rPr>
              <a:t> Интернет </a:t>
            </a:r>
            <a:r>
              <a:rPr lang="ru-RU" sz="1400" dirty="0" err="1">
                <a:solidFill>
                  <a:srgbClr val="00B0F0"/>
                </a:solidFill>
              </a:rPr>
              <a:t>желісіне</a:t>
            </a:r>
            <a:r>
              <a:rPr lang="ru-RU" sz="1400" dirty="0">
                <a:solidFill>
                  <a:srgbClr val="00B0F0"/>
                </a:solidFill>
              </a:rPr>
              <a:t> </a:t>
            </a:r>
            <a:r>
              <a:rPr lang="ru-RU" sz="1400" dirty="0" err="1">
                <a:solidFill>
                  <a:srgbClr val="00B0F0"/>
                </a:solidFill>
              </a:rPr>
              <a:t>қол</a:t>
            </a:r>
            <a:r>
              <a:rPr lang="ru-RU" sz="1400" dirty="0">
                <a:solidFill>
                  <a:srgbClr val="00B0F0"/>
                </a:solidFill>
              </a:rPr>
              <a:t> жеткізу-158,07 </a:t>
            </a:r>
            <a:r>
              <a:rPr lang="ru-RU" sz="1400" dirty="0" err="1">
                <a:solidFill>
                  <a:srgbClr val="00B0F0"/>
                </a:solidFill>
              </a:rPr>
              <a:t>мың</a:t>
            </a:r>
            <a:r>
              <a:rPr lang="ru-RU" sz="1400" dirty="0">
                <a:solidFill>
                  <a:srgbClr val="00B0F0"/>
                </a:solidFill>
              </a:rPr>
              <a:t> </a:t>
            </a:r>
            <a:r>
              <a:rPr lang="ru-RU" sz="1400" dirty="0" err="1">
                <a:solidFill>
                  <a:srgbClr val="00B0F0"/>
                </a:solidFill>
              </a:rPr>
              <a:t>теңге,Қаз</a:t>
            </a:r>
            <a:r>
              <a:rPr lang="ru-RU" sz="1400" dirty="0">
                <a:solidFill>
                  <a:srgbClr val="00B0F0"/>
                </a:solidFill>
              </a:rPr>
              <a:t> </a:t>
            </a:r>
            <a:r>
              <a:rPr lang="ru-RU" sz="1400" dirty="0" err="1">
                <a:solidFill>
                  <a:srgbClr val="00B0F0"/>
                </a:solidFill>
              </a:rPr>
              <a:t>Парусының</a:t>
            </a:r>
            <a:r>
              <a:rPr lang="ru-RU" sz="1400" dirty="0">
                <a:solidFill>
                  <a:srgbClr val="00B0F0"/>
                </a:solidFill>
              </a:rPr>
              <a:t> </a:t>
            </a:r>
            <a:r>
              <a:rPr lang="ru-RU" sz="1400" dirty="0" err="1">
                <a:solidFill>
                  <a:srgbClr val="00B0F0"/>
                </a:solidFill>
              </a:rPr>
              <a:t>бағдарламалық</a:t>
            </a:r>
            <a:r>
              <a:rPr lang="ru-RU" sz="1400" dirty="0">
                <a:solidFill>
                  <a:srgbClr val="00B0F0"/>
                </a:solidFill>
              </a:rPr>
              <a:t> </a:t>
            </a:r>
            <a:r>
              <a:rPr lang="ru-RU" sz="1400" dirty="0" err="1">
                <a:solidFill>
                  <a:srgbClr val="00B0F0"/>
                </a:solidFill>
              </a:rPr>
              <a:t>өніміне</a:t>
            </a:r>
            <a:r>
              <a:rPr lang="ru-RU" sz="1400" dirty="0">
                <a:solidFill>
                  <a:srgbClr val="00B0F0"/>
                </a:solidFill>
              </a:rPr>
              <a:t> </a:t>
            </a:r>
            <a:r>
              <a:rPr lang="ru-RU" sz="1400" dirty="0" err="1">
                <a:solidFill>
                  <a:srgbClr val="00B0F0"/>
                </a:solidFill>
              </a:rPr>
              <a:t>қызмет</a:t>
            </a:r>
            <a:r>
              <a:rPr lang="ru-RU" sz="1400" dirty="0">
                <a:solidFill>
                  <a:srgbClr val="00B0F0"/>
                </a:solidFill>
              </a:rPr>
              <a:t> </a:t>
            </a:r>
            <a:r>
              <a:rPr lang="ru-RU" sz="1400" dirty="0" err="1">
                <a:solidFill>
                  <a:srgbClr val="00B0F0"/>
                </a:solidFill>
              </a:rPr>
              <a:t>көрсету</a:t>
            </a:r>
            <a:r>
              <a:rPr lang="ru-RU" sz="1400" dirty="0">
                <a:solidFill>
                  <a:srgbClr val="00B0F0"/>
                </a:solidFill>
              </a:rPr>
              <a:t>, </a:t>
            </a:r>
            <a:r>
              <a:rPr lang="ru-RU" sz="1400" dirty="0" err="1">
                <a:solidFill>
                  <a:srgbClr val="00B0F0"/>
                </a:solidFill>
              </a:rPr>
              <a:t>банктік</a:t>
            </a:r>
            <a:r>
              <a:rPr lang="ru-RU" sz="1400" dirty="0">
                <a:solidFill>
                  <a:srgbClr val="00B0F0"/>
                </a:solidFill>
              </a:rPr>
              <a:t> </a:t>
            </a:r>
            <a:r>
              <a:rPr lang="ru-RU" sz="1400" dirty="0" err="1">
                <a:solidFill>
                  <a:srgbClr val="00B0F0"/>
                </a:solidFill>
              </a:rPr>
              <a:t>қаржылық</a:t>
            </a:r>
            <a:r>
              <a:rPr lang="ru-RU" sz="1400" dirty="0">
                <a:solidFill>
                  <a:srgbClr val="00B0F0"/>
                </a:solidFill>
              </a:rPr>
              <a:t> </a:t>
            </a:r>
            <a:r>
              <a:rPr lang="ru-RU" sz="1400" dirty="0" err="1">
                <a:solidFill>
                  <a:srgbClr val="00B0F0"/>
                </a:solidFill>
              </a:rPr>
              <a:t>қызметтер</a:t>
            </a:r>
            <a:r>
              <a:rPr lang="ru-RU" sz="1400" dirty="0">
                <a:solidFill>
                  <a:srgbClr val="00B0F0"/>
                </a:solidFill>
              </a:rPr>
              <a:t> , </a:t>
            </a:r>
            <a:r>
              <a:rPr lang="ru-RU" sz="1400" dirty="0" err="1">
                <a:solidFill>
                  <a:srgbClr val="00B0F0"/>
                </a:solidFill>
              </a:rPr>
              <a:t>Компьютерлік</a:t>
            </a:r>
            <a:r>
              <a:rPr lang="ru-RU" sz="1400" dirty="0">
                <a:solidFill>
                  <a:srgbClr val="00B0F0"/>
                </a:solidFill>
              </a:rPr>
              <a:t> </a:t>
            </a:r>
            <a:r>
              <a:rPr lang="ru-RU" sz="1400" dirty="0" err="1">
                <a:solidFill>
                  <a:srgbClr val="00B0F0"/>
                </a:solidFill>
              </a:rPr>
              <a:t>техниканы</a:t>
            </a:r>
            <a:r>
              <a:rPr lang="ru-RU" sz="1400" dirty="0">
                <a:solidFill>
                  <a:srgbClr val="00B0F0"/>
                </a:solidFill>
              </a:rPr>
              <a:t> </a:t>
            </a:r>
            <a:r>
              <a:rPr lang="ru-RU" sz="1400" dirty="0" err="1">
                <a:solidFill>
                  <a:srgbClr val="00B0F0"/>
                </a:solidFill>
              </a:rPr>
              <a:t>жөндеу</a:t>
            </a:r>
            <a:r>
              <a:rPr lang="ru-RU" sz="1400" dirty="0">
                <a:solidFill>
                  <a:srgbClr val="00B0F0"/>
                </a:solidFill>
              </a:rPr>
              <a:t>, </a:t>
            </a:r>
            <a:r>
              <a:rPr lang="ru-RU" sz="1400" dirty="0" err="1">
                <a:solidFill>
                  <a:srgbClr val="00B0F0"/>
                </a:solidFill>
              </a:rPr>
              <a:t>автокөлікке</a:t>
            </a:r>
            <a:r>
              <a:rPr lang="ru-RU" sz="1400" dirty="0">
                <a:solidFill>
                  <a:srgbClr val="00B0F0"/>
                </a:solidFill>
              </a:rPr>
              <a:t> </a:t>
            </a:r>
            <a:r>
              <a:rPr lang="ru-RU" sz="1400" dirty="0" err="1">
                <a:solidFill>
                  <a:srgbClr val="00B0F0"/>
                </a:solidFill>
              </a:rPr>
              <a:t>техникалық</a:t>
            </a:r>
            <a:r>
              <a:rPr lang="ru-RU" sz="1400" dirty="0">
                <a:solidFill>
                  <a:srgbClr val="00B0F0"/>
                </a:solidFill>
              </a:rPr>
              <a:t> </a:t>
            </a:r>
            <a:r>
              <a:rPr lang="ru-RU" sz="1400" dirty="0" err="1">
                <a:solidFill>
                  <a:srgbClr val="00B0F0"/>
                </a:solidFill>
              </a:rPr>
              <a:t>қызмет</a:t>
            </a:r>
            <a:r>
              <a:rPr lang="ru-RU" sz="1400" dirty="0">
                <a:solidFill>
                  <a:srgbClr val="00B0F0"/>
                </a:solidFill>
              </a:rPr>
              <a:t> көрсету-780,59 </a:t>
            </a:r>
            <a:r>
              <a:rPr lang="ru-RU" sz="1400" dirty="0" err="1">
                <a:solidFill>
                  <a:srgbClr val="00B0F0"/>
                </a:solidFill>
              </a:rPr>
              <a:t>мың</a:t>
            </a:r>
            <a:r>
              <a:rPr lang="ru-RU" sz="1400" dirty="0">
                <a:solidFill>
                  <a:srgbClr val="00B0F0"/>
                </a:solidFill>
              </a:rPr>
              <a:t> </a:t>
            </a:r>
            <a:r>
              <a:rPr lang="ru-RU" sz="1400" dirty="0" err="1">
                <a:solidFill>
                  <a:srgbClr val="00B0F0"/>
                </a:solidFill>
              </a:rPr>
              <a:t>теңге</a:t>
            </a:r>
            <a:r>
              <a:rPr lang="ru-RU" sz="1400" dirty="0">
                <a:solidFill>
                  <a:srgbClr val="00B0F0"/>
                </a:solidFill>
              </a:rPr>
              <a:t>, </a:t>
            </a:r>
            <a:r>
              <a:rPr lang="ru-RU" sz="1400" dirty="0" err="1">
                <a:solidFill>
                  <a:srgbClr val="00B0F0"/>
                </a:solidFill>
              </a:rPr>
              <a:t>Іссапар</a:t>
            </a:r>
            <a:r>
              <a:rPr lang="ru-RU" sz="1400" dirty="0">
                <a:solidFill>
                  <a:srgbClr val="00B0F0"/>
                </a:solidFill>
              </a:rPr>
              <a:t> </a:t>
            </a:r>
            <a:r>
              <a:rPr lang="ru-RU" sz="1400" dirty="0" err="1">
                <a:solidFill>
                  <a:srgbClr val="00B0F0"/>
                </a:solidFill>
              </a:rPr>
              <a:t>шығындары</a:t>
            </a:r>
            <a:r>
              <a:rPr lang="ru-RU" sz="1400" dirty="0">
                <a:solidFill>
                  <a:srgbClr val="00B0F0"/>
                </a:solidFill>
              </a:rPr>
              <a:t> 0,0 </a:t>
            </a:r>
            <a:r>
              <a:rPr lang="ru-RU" sz="1400" dirty="0" err="1">
                <a:solidFill>
                  <a:srgbClr val="00B0F0"/>
                </a:solidFill>
              </a:rPr>
              <a:t>мың</a:t>
            </a:r>
            <a:r>
              <a:rPr lang="ru-RU" sz="1400" dirty="0">
                <a:solidFill>
                  <a:srgbClr val="00B0F0"/>
                </a:solidFill>
              </a:rPr>
              <a:t> </a:t>
            </a:r>
            <a:r>
              <a:rPr lang="ru-RU" sz="1400" dirty="0" err="1">
                <a:solidFill>
                  <a:srgbClr val="00B0F0"/>
                </a:solidFill>
              </a:rPr>
              <a:t>теңге</a:t>
            </a:r>
            <a:r>
              <a:rPr lang="ru-RU" sz="1400" dirty="0">
                <a:solidFill>
                  <a:srgbClr val="00B0F0"/>
                </a:solidFill>
              </a:rPr>
              <a:t>, жарты </a:t>
            </a:r>
            <a:r>
              <a:rPr lang="ru-RU" sz="1400" dirty="0" err="1">
                <a:solidFill>
                  <a:srgbClr val="00B0F0"/>
                </a:solidFill>
              </a:rPr>
              <a:t>жылда</a:t>
            </a:r>
            <a:r>
              <a:rPr lang="ru-RU" sz="1400" dirty="0">
                <a:solidFill>
                  <a:srgbClr val="00B0F0"/>
                </a:solidFill>
              </a:rPr>
              <a:t> </a:t>
            </a:r>
            <a:r>
              <a:rPr lang="ru-RU" sz="1400" dirty="0" err="1">
                <a:solidFill>
                  <a:srgbClr val="00B0F0"/>
                </a:solidFill>
              </a:rPr>
              <a:t>қоршаған</a:t>
            </a:r>
            <a:r>
              <a:rPr lang="ru-RU" sz="1400" dirty="0">
                <a:solidFill>
                  <a:srgbClr val="00B0F0"/>
                </a:solidFill>
              </a:rPr>
              <a:t> орта </a:t>
            </a:r>
            <a:r>
              <a:rPr lang="ru-RU" sz="1400" dirty="0" err="1">
                <a:solidFill>
                  <a:srgbClr val="00B0F0"/>
                </a:solidFill>
              </a:rPr>
              <a:t>эмиссиясының</a:t>
            </a:r>
            <a:r>
              <a:rPr lang="ru-RU" sz="1400" dirty="0">
                <a:solidFill>
                  <a:srgbClr val="00B0F0"/>
                </a:solidFill>
              </a:rPr>
              <a:t> </a:t>
            </a:r>
            <a:r>
              <a:rPr lang="ru-RU" sz="1400" dirty="0" err="1">
                <a:solidFill>
                  <a:srgbClr val="00B0F0"/>
                </a:solidFill>
              </a:rPr>
              <a:t>төлемі</a:t>
            </a:r>
            <a:r>
              <a:rPr lang="ru-RU" sz="1400" dirty="0">
                <a:solidFill>
                  <a:srgbClr val="00B0F0"/>
                </a:solidFill>
              </a:rPr>
              <a:t> 1,5 </a:t>
            </a:r>
            <a:r>
              <a:rPr lang="ru-RU" sz="1400" dirty="0" err="1">
                <a:solidFill>
                  <a:srgbClr val="00B0F0"/>
                </a:solidFill>
              </a:rPr>
              <a:t>мың</a:t>
            </a:r>
            <a:r>
              <a:rPr lang="ru-RU" sz="1400" dirty="0">
                <a:solidFill>
                  <a:srgbClr val="00B0F0"/>
                </a:solidFill>
              </a:rPr>
              <a:t> </a:t>
            </a:r>
            <a:r>
              <a:rPr lang="ru-RU" sz="1400" dirty="0" err="1">
                <a:solidFill>
                  <a:srgbClr val="00B0F0"/>
                </a:solidFill>
              </a:rPr>
              <a:t>теңгені</a:t>
            </a:r>
            <a:r>
              <a:rPr lang="ru-RU" sz="1400" dirty="0">
                <a:solidFill>
                  <a:srgbClr val="00B0F0"/>
                </a:solidFill>
              </a:rPr>
              <a:t> құрады.2019 </a:t>
            </a:r>
            <a:r>
              <a:rPr lang="ru-RU" sz="1400" dirty="0" err="1">
                <a:solidFill>
                  <a:srgbClr val="00B0F0"/>
                </a:solidFill>
              </a:rPr>
              <a:t>жылы</a:t>
            </a:r>
            <a:r>
              <a:rPr lang="ru-RU" sz="1400" dirty="0">
                <a:solidFill>
                  <a:srgbClr val="00B0F0"/>
                </a:solidFill>
              </a:rPr>
              <a:t> </a:t>
            </a:r>
            <a:r>
              <a:rPr lang="ru-RU" sz="1400" dirty="0" err="1">
                <a:solidFill>
                  <a:srgbClr val="00B0F0"/>
                </a:solidFill>
              </a:rPr>
              <a:t>игерілуге</a:t>
            </a:r>
            <a:r>
              <a:rPr lang="ru-RU" sz="1400" dirty="0">
                <a:solidFill>
                  <a:srgbClr val="00B0F0"/>
                </a:solidFill>
              </a:rPr>
              <a:t> 9229,42 </a:t>
            </a:r>
            <a:r>
              <a:rPr lang="ru-RU" sz="1400" dirty="0" err="1">
                <a:solidFill>
                  <a:srgbClr val="00B0F0"/>
                </a:solidFill>
              </a:rPr>
              <a:t>мың</a:t>
            </a:r>
            <a:r>
              <a:rPr lang="ru-RU" sz="1400" dirty="0">
                <a:solidFill>
                  <a:srgbClr val="00B0F0"/>
                </a:solidFill>
              </a:rPr>
              <a:t> </a:t>
            </a:r>
            <a:r>
              <a:rPr lang="ru-RU" sz="1400" dirty="0" err="1">
                <a:solidFill>
                  <a:srgbClr val="00B0F0"/>
                </a:solidFill>
              </a:rPr>
              <a:t>теңге</a:t>
            </a:r>
            <a:r>
              <a:rPr lang="ru-RU" sz="1400" dirty="0">
                <a:solidFill>
                  <a:srgbClr val="00B0F0"/>
                </a:solidFill>
              </a:rPr>
              <a:t> </a:t>
            </a:r>
            <a:r>
              <a:rPr lang="ru-RU" sz="1400" dirty="0" err="1">
                <a:solidFill>
                  <a:srgbClr val="00B0F0"/>
                </a:solidFill>
              </a:rPr>
              <a:t>бөлінді</a:t>
            </a:r>
            <a:r>
              <a:rPr lang="ru-RU" sz="1400" dirty="0">
                <a:solidFill>
                  <a:srgbClr val="00B0F0"/>
                </a:solidFill>
              </a:rPr>
              <a:t>, </a:t>
            </a:r>
            <a:r>
              <a:rPr lang="ru-RU" sz="1400" dirty="0" err="1">
                <a:solidFill>
                  <a:srgbClr val="00B0F0"/>
                </a:solidFill>
              </a:rPr>
              <a:t>оның</a:t>
            </a:r>
            <a:r>
              <a:rPr lang="ru-RU" sz="1400" dirty="0">
                <a:solidFill>
                  <a:srgbClr val="00B0F0"/>
                </a:solidFill>
              </a:rPr>
              <a:t> </a:t>
            </a:r>
            <a:r>
              <a:rPr lang="ru-RU" sz="1400" dirty="0" err="1">
                <a:solidFill>
                  <a:srgbClr val="00B0F0"/>
                </a:solidFill>
              </a:rPr>
              <a:t>ішінде</a:t>
            </a:r>
            <a:r>
              <a:rPr lang="ru-RU" sz="1400" dirty="0">
                <a:solidFill>
                  <a:srgbClr val="00B0F0"/>
                </a:solidFill>
              </a:rPr>
              <a:t> </a:t>
            </a:r>
            <a:r>
              <a:rPr lang="ru-RU" sz="1400" dirty="0" err="1">
                <a:solidFill>
                  <a:srgbClr val="00B0F0"/>
                </a:solidFill>
              </a:rPr>
              <a:t>негізгі</a:t>
            </a:r>
            <a:r>
              <a:rPr lang="ru-RU" sz="1400" dirty="0">
                <a:solidFill>
                  <a:srgbClr val="00B0F0"/>
                </a:solidFill>
              </a:rPr>
              <a:t> </a:t>
            </a:r>
            <a:r>
              <a:rPr lang="ru-RU" sz="1400" dirty="0" err="1">
                <a:solidFill>
                  <a:srgbClr val="00B0F0"/>
                </a:solidFill>
              </a:rPr>
              <a:t>қызметкердің</a:t>
            </a:r>
            <a:r>
              <a:rPr lang="ru-RU" sz="1400" dirty="0">
                <a:solidFill>
                  <a:srgbClr val="00B0F0"/>
                </a:solidFill>
              </a:rPr>
              <a:t> </a:t>
            </a:r>
            <a:r>
              <a:rPr lang="ru-RU" sz="1400" dirty="0" err="1">
                <a:solidFill>
                  <a:srgbClr val="00B0F0"/>
                </a:solidFill>
              </a:rPr>
              <a:t>еңбекақысы</a:t>
            </a:r>
            <a:r>
              <a:rPr lang="ru-RU" sz="1400" dirty="0">
                <a:solidFill>
                  <a:srgbClr val="00B0F0"/>
                </a:solidFill>
              </a:rPr>
              <a:t> </a:t>
            </a:r>
            <a:r>
              <a:rPr lang="ru-RU" sz="1400" dirty="0" err="1">
                <a:solidFill>
                  <a:srgbClr val="00B0F0"/>
                </a:solidFill>
              </a:rPr>
              <a:t>бойынша</a:t>
            </a:r>
            <a:r>
              <a:rPr lang="ru-RU" sz="1400" dirty="0">
                <a:solidFill>
                  <a:srgbClr val="00B0F0"/>
                </a:solidFill>
              </a:rPr>
              <a:t> 5004,77 </a:t>
            </a:r>
            <a:r>
              <a:rPr lang="ru-RU" sz="1400" dirty="0" err="1">
                <a:solidFill>
                  <a:srgbClr val="00B0F0"/>
                </a:solidFill>
              </a:rPr>
              <a:t>теңге</a:t>
            </a:r>
            <a:r>
              <a:rPr lang="ru-RU" sz="1400" dirty="0">
                <a:solidFill>
                  <a:srgbClr val="00B0F0"/>
                </a:solidFill>
              </a:rPr>
              <a:t>; </a:t>
            </a:r>
            <a:r>
              <a:rPr lang="ru-RU" sz="1400" dirty="0" err="1">
                <a:solidFill>
                  <a:srgbClr val="00B0F0"/>
                </a:solidFill>
              </a:rPr>
              <a:t>сауықтыруға</a:t>
            </a:r>
            <a:r>
              <a:rPr lang="ru-RU" sz="1400" dirty="0">
                <a:solidFill>
                  <a:srgbClr val="00B0F0"/>
                </a:solidFill>
              </a:rPr>
              <a:t> 1031,67 </a:t>
            </a:r>
            <a:r>
              <a:rPr lang="ru-RU" sz="1400" dirty="0" err="1">
                <a:solidFill>
                  <a:srgbClr val="00B0F0"/>
                </a:solidFill>
              </a:rPr>
              <a:t>мың</a:t>
            </a:r>
            <a:r>
              <a:rPr lang="ru-RU" sz="1400" dirty="0">
                <a:solidFill>
                  <a:srgbClr val="00B0F0"/>
                </a:solidFill>
              </a:rPr>
              <a:t> </a:t>
            </a:r>
            <a:r>
              <a:rPr lang="ru-RU" sz="1400" dirty="0" err="1">
                <a:solidFill>
                  <a:srgbClr val="00B0F0"/>
                </a:solidFill>
              </a:rPr>
              <a:t>теңге</a:t>
            </a:r>
            <a:r>
              <a:rPr lang="ru-RU" sz="1400" dirty="0">
                <a:solidFill>
                  <a:srgbClr val="00B0F0"/>
                </a:solidFill>
              </a:rPr>
              <a:t>, </a:t>
            </a:r>
            <a:r>
              <a:rPr lang="ru-RU" sz="1400" dirty="0" err="1">
                <a:solidFill>
                  <a:srgbClr val="00B0F0"/>
                </a:solidFill>
              </a:rPr>
              <a:t>әлеуметтік</a:t>
            </a:r>
            <a:r>
              <a:rPr lang="ru-RU" sz="1400" dirty="0">
                <a:solidFill>
                  <a:srgbClr val="00B0F0"/>
                </a:solidFill>
              </a:rPr>
              <a:t> салық-284,85 </a:t>
            </a:r>
            <a:r>
              <a:rPr lang="ru-RU" sz="1400" dirty="0" err="1">
                <a:solidFill>
                  <a:srgbClr val="00B0F0"/>
                </a:solidFill>
              </a:rPr>
              <a:t>мың</a:t>
            </a:r>
            <a:r>
              <a:rPr lang="ru-RU" sz="1400" dirty="0">
                <a:solidFill>
                  <a:srgbClr val="00B0F0"/>
                </a:solidFill>
              </a:rPr>
              <a:t> </a:t>
            </a:r>
            <a:r>
              <a:rPr lang="ru-RU" sz="1400" dirty="0" err="1">
                <a:solidFill>
                  <a:srgbClr val="00B0F0"/>
                </a:solidFill>
              </a:rPr>
              <a:t>теңге,әлеуметтік</a:t>
            </a:r>
            <a:r>
              <a:rPr lang="ru-RU" sz="1400" dirty="0">
                <a:solidFill>
                  <a:srgbClr val="00B0F0"/>
                </a:solidFill>
              </a:rPr>
              <a:t> </a:t>
            </a:r>
            <a:r>
              <a:rPr lang="ru-RU" sz="1400" dirty="0" err="1">
                <a:solidFill>
                  <a:srgbClr val="00B0F0"/>
                </a:solidFill>
              </a:rPr>
              <a:t>аударымдар</a:t>
            </a:r>
            <a:r>
              <a:rPr lang="ru-RU" sz="1400" dirty="0">
                <a:solidFill>
                  <a:srgbClr val="00B0F0"/>
                </a:solidFill>
              </a:rPr>
              <a:t> 142,5 </a:t>
            </a:r>
            <a:r>
              <a:rPr lang="ru-RU" sz="1400" dirty="0" err="1">
                <a:solidFill>
                  <a:srgbClr val="00B0F0"/>
                </a:solidFill>
              </a:rPr>
              <a:t>мың</a:t>
            </a:r>
            <a:r>
              <a:rPr lang="ru-RU" sz="1400" dirty="0">
                <a:solidFill>
                  <a:srgbClr val="00B0F0"/>
                </a:solidFill>
              </a:rPr>
              <a:t> </a:t>
            </a:r>
            <a:r>
              <a:rPr lang="ru-RU" sz="1400" dirty="0" err="1">
                <a:solidFill>
                  <a:srgbClr val="00B0F0"/>
                </a:solidFill>
              </a:rPr>
              <a:t>теңге</a:t>
            </a:r>
            <a:r>
              <a:rPr lang="ru-RU" sz="1400" dirty="0">
                <a:solidFill>
                  <a:srgbClr val="00B0F0"/>
                </a:solidFill>
              </a:rPr>
              <a:t>, </a:t>
            </a:r>
            <a:r>
              <a:rPr lang="ru-RU" sz="1400" dirty="0" err="1">
                <a:solidFill>
                  <a:srgbClr val="00B0F0"/>
                </a:solidFill>
              </a:rPr>
              <a:t>медициналық</a:t>
            </a:r>
            <a:r>
              <a:rPr lang="ru-RU" sz="1400" dirty="0">
                <a:solidFill>
                  <a:srgbClr val="00B0F0"/>
                </a:solidFill>
              </a:rPr>
              <a:t> </a:t>
            </a:r>
            <a:r>
              <a:rPr lang="ru-RU" sz="1400" dirty="0" err="1">
                <a:solidFill>
                  <a:srgbClr val="00B0F0"/>
                </a:solidFill>
              </a:rPr>
              <a:t>сақтандыру</a:t>
            </a:r>
            <a:r>
              <a:rPr lang="ru-RU" sz="1400" dirty="0">
                <a:solidFill>
                  <a:srgbClr val="00B0F0"/>
                </a:solidFill>
              </a:rPr>
              <a:t> 71,0 </a:t>
            </a:r>
            <a:r>
              <a:rPr lang="ru-RU" sz="1400" dirty="0" err="1">
                <a:solidFill>
                  <a:srgbClr val="00B0F0"/>
                </a:solidFill>
              </a:rPr>
              <a:t>мың</a:t>
            </a:r>
            <a:r>
              <a:rPr lang="ru-RU" sz="1400" dirty="0">
                <a:solidFill>
                  <a:srgbClr val="00B0F0"/>
                </a:solidFill>
              </a:rPr>
              <a:t> </a:t>
            </a:r>
            <a:r>
              <a:rPr lang="ru-RU" sz="1400" dirty="0" err="1">
                <a:solidFill>
                  <a:srgbClr val="00B0F0"/>
                </a:solidFill>
              </a:rPr>
              <a:t>теңге,техникалық</a:t>
            </a:r>
            <a:r>
              <a:rPr lang="ru-RU" sz="1400" dirty="0">
                <a:solidFill>
                  <a:srgbClr val="00B0F0"/>
                </a:solidFill>
              </a:rPr>
              <a:t> </a:t>
            </a:r>
            <a:r>
              <a:rPr lang="ru-RU" sz="1400" dirty="0" err="1">
                <a:solidFill>
                  <a:srgbClr val="00B0F0"/>
                </a:solidFill>
              </a:rPr>
              <a:t>қызметкерлердің</a:t>
            </a:r>
            <a:r>
              <a:rPr lang="ru-RU" sz="1400" dirty="0">
                <a:solidFill>
                  <a:srgbClr val="00B0F0"/>
                </a:solidFill>
              </a:rPr>
              <a:t> </a:t>
            </a:r>
            <a:r>
              <a:rPr lang="ru-RU" sz="1400" dirty="0" err="1">
                <a:solidFill>
                  <a:srgbClr val="00B0F0"/>
                </a:solidFill>
              </a:rPr>
              <a:t>еңбекақысы</a:t>
            </a:r>
            <a:r>
              <a:rPr lang="ru-RU" sz="1400" dirty="0">
                <a:solidFill>
                  <a:srgbClr val="00B0F0"/>
                </a:solidFill>
              </a:rPr>
              <a:t> 290,79 </a:t>
            </a:r>
            <a:r>
              <a:rPr lang="ru-RU" sz="1400" dirty="0" err="1">
                <a:solidFill>
                  <a:srgbClr val="00B0F0"/>
                </a:solidFill>
              </a:rPr>
              <a:t>мың</a:t>
            </a:r>
            <a:r>
              <a:rPr lang="ru-RU" sz="1400" dirty="0">
                <a:solidFill>
                  <a:srgbClr val="00B0F0"/>
                </a:solidFill>
              </a:rPr>
              <a:t> </a:t>
            </a:r>
            <a:r>
              <a:rPr lang="ru-RU" sz="1400" dirty="0" err="1">
                <a:solidFill>
                  <a:srgbClr val="00B0F0"/>
                </a:solidFill>
              </a:rPr>
              <a:t>теңге</a:t>
            </a:r>
            <a:r>
              <a:rPr lang="ru-RU" sz="1400" dirty="0">
                <a:solidFill>
                  <a:srgbClr val="00B0F0"/>
                </a:solidFill>
              </a:rPr>
              <a:t>, </a:t>
            </a:r>
            <a:r>
              <a:rPr lang="ru-RU" sz="1400" dirty="0" err="1">
                <a:solidFill>
                  <a:srgbClr val="00B0F0"/>
                </a:solidFill>
              </a:rPr>
              <a:t>техникалық</a:t>
            </a:r>
            <a:r>
              <a:rPr lang="ru-RU" sz="1400" dirty="0">
                <a:solidFill>
                  <a:srgbClr val="00B0F0"/>
                </a:solidFill>
              </a:rPr>
              <a:t> </a:t>
            </a:r>
            <a:r>
              <a:rPr lang="ru-RU" sz="1400" dirty="0" err="1">
                <a:solidFill>
                  <a:srgbClr val="00B0F0"/>
                </a:solidFill>
              </a:rPr>
              <a:t>қызметкерлердің</a:t>
            </a:r>
            <a:r>
              <a:rPr lang="ru-RU" sz="1400" dirty="0">
                <a:solidFill>
                  <a:srgbClr val="00B0F0"/>
                </a:solidFill>
              </a:rPr>
              <a:t> салықтары-29,12 </a:t>
            </a:r>
            <a:r>
              <a:rPr lang="ru-RU" sz="1400" dirty="0" err="1">
                <a:solidFill>
                  <a:srgbClr val="00B0F0"/>
                </a:solidFill>
              </a:rPr>
              <a:t>мың</a:t>
            </a:r>
            <a:r>
              <a:rPr lang="ru-RU" sz="1400" dirty="0">
                <a:solidFill>
                  <a:srgbClr val="00B0F0"/>
                </a:solidFill>
              </a:rPr>
              <a:t> </a:t>
            </a:r>
            <a:r>
              <a:rPr lang="ru-RU" sz="1400" dirty="0" err="1">
                <a:solidFill>
                  <a:srgbClr val="00B0F0"/>
                </a:solidFill>
              </a:rPr>
              <a:t>теңге</a:t>
            </a:r>
            <a:r>
              <a:rPr lang="ru-RU" sz="1400" dirty="0">
                <a:solidFill>
                  <a:srgbClr val="00B0F0"/>
                </a:solidFill>
              </a:rPr>
              <a:t>, бензин </a:t>
            </a:r>
            <a:r>
              <a:rPr lang="ru-RU" sz="1400" dirty="0" err="1">
                <a:solidFill>
                  <a:srgbClr val="00B0F0"/>
                </a:solidFill>
              </a:rPr>
              <a:t>сатып</a:t>
            </a:r>
            <a:r>
              <a:rPr lang="ru-RU" sz="1400" dirty="0">
                <a:solidFill>
                  <a:srgbClr val="00B0F0"/>
                </a:solidFill>
              </a:rPr>
              <a:t> </a:t>
            </a:r>
            <a:r>
              <a:rPr lang="ru-RU" sz="1400" dirty="0" err="1">
                <a:solidFill>
                  <a:srgbClr val="00B0F0"/>
                </a:solidFill>
              </a:rPr>
              <a:t>алуға</a:t>
            </a:r>
            <a:r>
              <a:rPr lang="ru-RU" sz="1400" dirty="0">
                <a:solidFill>
                  <a:srgbClr val="00B0F0"/>
                </a:solidFill>
              </a:rPr>
              <a:t> 243,21 </a:t>
            </a:r>
            <a:r>
              <a:rPr lang="ru-RU" sz="1400" dirty="0" err="1">
                <a:solidFill>
                  <a:srgbClr val="00B0F0"/>
                </a:solidFill>
              </a:rPr>
              <a:t>мың</a:t>
            </a:r>
            <a:r>
              <a:rPr lang="ru-RU" sz="1400" dirty="0">
                <a:solidFill>
                  <a:srgbClr val="00B0F0"/>
                </a:solidFill>
              </a:rPr>
              <a:t> </a:t>
            </a:r>
            <a:r>
              <a:rPr lang="ru-RU" sz="1400" dirty="0" err="1">
                <a:solidFill>
                  <a:srgbClr val="00B0F0"/>
                </a:solidFill>
              </a:rPr>
              <a:t>теңге</a:t>
            </a:r>
            <a:r>
              <a:rPr lang="ru-RU" sz="1400" dirty="0">
                <a:solidFill>
                  <a:srgbClr val="00B0F0"/>
                </a:solidFill>
              </a:rPr>
              <a:t>, </a:t>
            </a:r>
            <a:r>
              <a:rPr lang="ru-RU" sz="1400" dirty="0" err="1">
                <a:solidFill>
                  <a:srgbClr val="00B0F0"/>
                </a:solidFill>
              </a:rPr>
              <a:t>кеңсе</a:t>
            </a:r>
            <a:r>
              <a:rPr lang="ru-RU" sz="1400" dirty="0">
                <a:solidFill>
                  <a:srgbClr val="00B0F0"/>
                </a:solidFill>
              </a:rPr>
              <a:t> </a:t>
            </a:r>
            <a:r>
              <a:rPr lang="ru-RU" sz="1400" dirty="0" err="1">
                <a:solidFill>
                  <a:srgbClr val="00B0F0"/>
                </a:solidFill>
              </a:rPr>
              <a:t>тауарларын,автомашина</a:t>
            </a:r>
            <a:r>
              <a:rPr lang="ru-RU" sz="1400" dirty="0">
                <a:solidFill>
                  <a:srgbClr val="00B0F0"/>
                </a:solidFill>
              </a:rPr>
              <a:t> </a:t>
            </a:r>
            <a:r>
              <a:rPr lang="ru-RU" sz="1400" dirty="0" err="1">
                <a:solidFill>
                  <a:srgbClr val="00B0F0"/>
                </a:solidFill>
              </a:rPr>
              <a:t>үшін</a:t>
            </a:r>
            <a:r>
              <a:rPr lang="ru-RU" sz="1400" dirty="0">
                <a:solidFill>
                  <a:srgbClr val="00B0F0"/>
                </a:solidFill>
              </a:rPr>
              <a:t> </a:t>
            </a:r>
            <a:r>
              <a:rPr lang="ru-RU" sz="1400" dirty="0" err="1">
                <a:solidFill>
                  <a:srgbClr val="00B0F0"/>
                </a:solidFill>
              </a:rPr>
              <a:t>қосалқы</a:t>
            </a:r>
            <a:r>
              <a:rPr lang="ru-RU" sz="1400" dirty="0">
                <a:solidFill>
                  <a:srgbClr val="00B0F0"/>
                </a:solidFill>
              </a:rPr>
              <a:t> </a:t>
            </a:r>
            <a:r>
              <a:rPr lang="ru-RU" sz="1400" dirty="0" err="1">
                <a:solidFill>
                  <a:srgbClr val="00B0F0"/>
                </a:solidFill>
              </a:rPr>
              <a:t>бөлшектерді</a:t>
            </a:r>
            <a:r>
              <a:rPr lang="ru-RU" sz="1400" dirty="0">
                <a:solidFill>
                  <a:srgbClr val="00B0F0"/>
                </a:solidFill>
              </a:rPr>
              <a:t> </a:t>
            </a:r>
            <a:r>
              <a:rPr lang="ru-RU" sz="1400" dirty="0" err="1">
                <a:solidFill>
                  <a:srgbClr val="00B0F0"/>
                </a:solidFill>
              </a:rPr>
              <a:t>сатып</a:t>
            </a:r>
            <a:r>
              <a:rPr lang="ru-RU" sz="1400" dirty="0">
                <a:solidFill>
                  <a:srgbClr val="00B0F0"/>
                </a:solidFill>
              </a:rPr>
              <a:t> алу-218,10 </a:t>
            </a:r>
            <a:r>
              <a:rPr lang="ru-RU" sz="1400" dirty="0" err="1">
                <a:solidFill>
                  <a:srgbClr val="00B0F0"/>
                </a:solidFill>
              </a:rPr>
              <a:t>мың</a:t>
            </a:r>
            <a:r>
              <a:rPr lang="ru-RU" sz="1400" dirty="0">
                <a:solidFill>
                  <a:srgbClr val="00B0F0"/>
                </a:solidFill>
              </a:rPr>
              <a:t> </a:t>
            </a:r>
            <a:r>
              <a:rPr lang="ru-RU" sz="1400" dirty="0" err="1">
                <a:solidFill>
                  <a:srgbClr val="00B0F0"/>
                </a:solidFill>
              </a:rPr>
              <a:t>теңге,телефон</a:t>
            </a:r>
            <a:r>
              <a:rPr lang="ru-RU" sz="1400" dirty="0">
                <a:solidFill>
                  <a:srgbClr val="00B0F0"/>
                </a:solidFill>
              </a:rPr>
              <a:t> </a:t>
            </a:r>
            <a:r>
              <a:rPr lang="ru-RU" sz="1400" dirty="0" err="1">
                <a:solidFill>
                  <a:srgbClr val="00B0F0"/>
                </a:solidFill>
              </a:rPr>
              <a:t>байланысын</a:t>
            </a:r>
            <a:r>
              <a:rPr lang="ru-RU" sz="1400" dirty="0">
                <a:solidFill>
                  <a:srgbClr val="00B0F0"/>
                </a:solidFill>
              </a:rPr>
              <a:t> </a:t>
            </a:r>
            <a:r>
              <a:rPr lang="ru-RU" sz="1400" dirty="0" err="1">
                <a:solidFill>
                  <a:srgbClr val="00B0F0"/>
                </a:solidFill>
              </a:rPr>
              <a:t>және</a:t>
            </a:r>
            <a:r>
              <a:rPr lang="ru-RU" sz="1400" dirty="0">
                <a:solidFill>
                  <a:srgbClr val="00B0F0"/>
                </a:solidFill>
              </a:rPr>
              <a:t> Интернет </a:t>
            </a:r>
            <a:r>
              <a:rPr lang="ru-RU" sz="1400" dirty="0" err="1">
                <a:solidFill>
                  <a:srgbClr val="00B0F0"/>
                </a:solidFill>
              </a:rPr>
              <a:t>желісіне</a:t>
            </a:r>
            <a:r>
              <a:rPr lang="ru-RU" sz="1400" dirty="0">
                <a:solidFill>
                  <a:srgbClr val="00B0F0"/>
                </a:solidFill>
              </a:rPr>
              <a:t> </a:t>
            </a:r>
            <a:r>
              <a:rPr lang="ru-RU" sz="1400" dirty="0" err="1">
                <a:solidFill>
                  <a:srgbClr val="00B0F0"/>
                </a:solidFill>
              </a:rPr>
              <a:t>қол</a:t>
            </a:r>
            <a:r>
              <a:rPr lang="ru-RU" sz="1400" dirty="0">
                <a:solidFill>
                  <a:srgbClr val="00B0F0"/>
                </a:solidFill>
              </a:rPr>
              <a:t> </a:t>
            </a:r>
            <a:r>
              <a:rPr lang="ru-RU" sz="1400" dirty="0" err="1">
                <a:solidFill>
                  <a:srgbClr val="00B0F0"/>
                </a:solidFill>
              </a:rPr>
              <a:t>жетімділікті</a:t>
            </a:r>
            <a:r>
              <a:rPr lang="ru-RU" sz="1400" dirty="0">
                <a:solidFill>
                  <a:srgbClr val="00B0F0"/>
                </a:solidFill>
              </a:rPr>
              <a:t> </a:t>
            </a:r>
            <a:r>
              <a:rPr lang="ru-RU" sz="1400" dirty="0" err="1">
                <a:solidFill>
                  <a:srgbClr val="00B0F0"/>
                </a:solidFill>
              </a:rPr>
              <a:t>төлеу</a:t>
            </a:r>
            <a:r>
              <a:rPr lang="ru-RU" sz="1400" dirty="0">
                <a:solidFill>
                  <a:srgbClr val="00B0F0"/>
                </a:solidFill>
              </a:rPr>
              <a:t> -148,96 </a:t>
            </a:r>
            <a:r>
              <a:rPr lang="ru-RU" sz="1400" dirty="0" err="1">
                <a:solidFill>
                  <a:srgbClr val="00B0F0"/>
                </a:solidFill>
              </a:rPr>
              <a:t>теңге</a:t>
            </a:r>
            <a:r>
              <a:rPr lang="ru-RU" sz="1400" dirty="0">
                <a:solidFill>
                  <a:srgbClr val="00B0F0"/>
                </a:solidFill>
              </a:rPr>
              <a:t>, </a:t>
            </a:r>
            <a:r>
              <a:rPr lang="ru-RU" sz="1400" dirty="0" err="1">
                <a:solidFill>
                  <a:srgbClr val="00B0F0"/>
                </a:solidFill>
              </a:rPr>
              <a:t>жұмыстар</a:t>
            </a:r>
            <a:r>
              <a:rPr lang="ru-RU" sz="1400" dirty="0">
                <a:solidFill>
                  <a:srgbClr val="00B0F0"/>
                </a:solidFill>
              </a:rPr>
              <a:t> </a:t>
            </a:r>
            <a:r>
              <a:rPr lang="ru-RU" sz="1400" dirty="0" err="1">
                <a:solidFill>
                  <a:srgbClr val="00B0F0"/>
                </a:solidFill>
              </a:rPr>
              <a:t>және</a:t>
            </a:r>
            <a:r>
              <a:rPr lang="ru-RU" sz="1400" dirty="0">
                <a:solidFill>
                  <a:srgbClr val="00B0F0"/>
                </a:solidFill>
              </a:rPr>
              <a:t> </a:t>
            </a:r>
            <a:r>
              <a:rPr lang="ru-RU" sz="1400" dirty="0" err="1">
                <a:solidFill>
                  <a:srgbClr val="00B0F0"/>
                </a:solidFill>
              </a:rPr>
              <a:t>басқа</a:t>
            </a:r>
            <a:r>
              <a:rPr lang="ru-RU" sz="1400" dirty="0">
                <a:solidFill>
                  <a:srgbClr val="00B0F0"/>
                </a:solidFill>
              </a:rPr>
              <a:t> </a:t>
            </a:r>
            <a:r>
              <a:rPr lang="ru-RU" sz="1400" dirty="0" err="1">
                <a:solidFill>
                  <a:srgbClr val="00B0F0"/>
                </a:solidFill>
              </a:rPr>
              <a:t>қызметтер</a:t>
            </a:r>
            <a:r>
              <a:rPr lang="ru-RU" sz="1400" dirty="0">
                <a:solidFill>
                  <a:srgbClr val="00B0F0"/>
                </a:solidFill>
              </a:rPr>
              <a:t> </a:t>
            </a:r>
            <a:r>
              <a:rPr lang="ru-RU" sz="1400" dirty="0" err="1">
                <a:solidFill>
                  <a:srgbClr val="00B0F0"/>
                </a:solidFill>
              </a:rPr>
              <a:t>үшін</a:t>
            </a:r>
            <a:r>
              <a:rPr lang="ru-RU" sz="1400" dirty="0">
                <a:solidFill>
                  <a:srgbClr val="00B0F0"/>
                </a:solidFill>
              </a:rPr>
              <a:t> - 793,80 </a:t>
            </a:r>
            <a:r>
              <a:rPr lang="ru-RU" sz="1400" dirty="0" err="1">
                <a:solidFill>
                  <a:srgbClr val="00B0F0"/>
                </a:solidFill>
              </a:rPr>
              <a:t>мың</a:t>
            </a:r>
            <a:r>
              <a:rPr lang="ru-RU" sz="1400" dirty="0">
                <a:solidFill>
                  <a:srgbClr val="00B0F0"/>
                </a:solidFill>
              </a:rPr>
              <a:t> </a:t>
            </a:r>
            <a:r>
              <a:rPr lang="ru-RU" sz="1400" dirty="0" err="1">
                <a:solidFill>
                  <a:srgbClr val="00B0F0"/>
                </a:solidFill>
              </a:rPr>
              <a:t>теңге</a:t>
            </a:r>
            <a:r>
              <a:rPr lang="ru-RU" sz="1400" dirty="0">
                <a:solidFill>
                  <a:srgbClr val="00B0F0"/>
                </a:solidFill>
              </a:rPr>
              <a:t>. </a:t>
            </a:r>
            <a:r>
              <a:rPr lang="ru-RU" sz="1400" dirty="0" err="1">
                <a:solidFill>
                  <a:srgbClr val="00B0F0"/>
                </a:solidFill>
              </a:rPr>
              <a:t>Іссапар</a:t>
            </a:r>
            <a:r>
              <a:rPr lang="ru-RU" sz="1400" dirty="0">
                <a:solidFill>
                  <a:srgbClr val="00B0F0"/>
                </a:solidFill>
              </a:rPr>
              <a:t> </a:t>
            </a:r>
            <a:r>
              <a:rPr lang="ru-RU" sz="1400" dirty="0" err="1">
                <a:solidFill>
                  <a:srgbClr val="00B0F0"/>
                </a:solidFill>
              </a:rPr>
              <a:t>шығындары</a:t>
            </a:r>
            <a:r>
              <a:rPr lang="ru-RU" sz="1400" dirty="0">
                <a:solidFill>
                  <a:srgbClr val="00B0F0"/>
                </a:solidFill>
              </a:rPr>
              <a:t> 25,25 </a:t>
            </a:r>
            <a:r>
              <a:rPr lang="ru-RU" sz="1400" dirty="0" err="1">
                <a:solidFill>
                  <a:srgbClr val="00B0F0"/>
                </a:solidFill>
              </a:rPr>
              <a:t>мың</a:t>
            </a:r>
            <a:r>
              <a:rPr lang="ru-RU" sz="1400" dirty="0">
                <a:solidFill>
                  <a:srgbClr val="00B0F0"/>
                </a:solidFill>
              </a:rPr>
              <a:t> </a:t>
            </a:r>
            <a:r>
              <a:rPr lang="ru-RU" sz="1400" dirty="0" err="1">
                <a:solidFill>
                  <a:srgbClr val="00B0F0"/>
                </a:solidFill>
              </a:rPr>
              <a:t>теңге.Қоршаған</a:t>
            </a:r>
            <a:r>
              <a:rPr lang="ru-RU" sz="1400" dirty="0">
                <a:solidFill>
                  <a:srgbClr val="00B0F0"/>
                </a:solidFill>
              </a:rPr>
              <a:t> орта эмиссиясы-1,6 </a:t>
            </a:r>
            <a:r>
              <a:rPr lang="ru-RU" sz="1400" dirty="0" err="1">
                <a:solidFill>
                  <a:srgbClr val="00B0F0"/>
                </a:solidFill>
              </a:rPr>
              <a:t>мың</a:t>
            </a:r>
            <a:r>
              <a:rPr lang="ru-RU" sz="1400" dirty="0">
                <a:solidFill>
                  <a:srgbClr val="00B0F0"/>
                </a:solidFill>
              </a:rPr>
              <a:t> </a:t>
            </a:r>
            <a:r>
              <a:rPr lang="ru-RU" sz="1400" dirty="0" err="1">
                <a:solidFill>
                  <a:srgbClr val="00B0F0"/>
                </a:solidFill>
              </a:rPr>
              <a:t>теңге</a:t>
            </a:r>
            <a:r>
              <a:rPr lang="ru-RU" sz="1400" dirty="0">
                <a:solidFill>
                  <a:srgbClr val="00B0F0"/>
                </a:solidFill>
              </a:rPr>
              <a:t>.</a:t>
            </a:r>
            <a:endParaRPr lang="ru-RU" sz="1400" dirty="0">
              <a:solidFill>
                <a:srgbClr val="00B0F0"/>
              </a:solidFill>
            </a:endParaRPr>
          </a:p>
        </p:txBody>
      </p:sp>
      <p:pic>
        <p:nvPicPr>
          <p:cNvPr id="6" name="Рисунок 5" descr="http://tavannaya.ru/wp-content/uploads/2015/06/Kalkulyator_1-e14356448117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496" y="1"/>
            <a:ext cx="1584176" cy="1200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2521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Деловой бухгалтерский учет — стоковое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83" y="1556792"/>
            <a:ext cx="4911376" cy="3274251"/>
          </a:xfrm>
          <a:prstGeom prst="rect">
            <a:avLst/>
          </a:prstGeom>
        </p:spPr>
        <p:style>
          <a:lnRef idx="0">
            <a:scrgbClr r="0" g="0" b="0"/>
          </a:lnRef>
          <a:fillRef idx="1003">
            <a:schemeClr val="lt1"/>
          </a:fillRef>
          <a:effectRef idx="0">
            <a:scrgbClr r="0" g="0" b="0"/>
          </a:effectRef>
          <a:fontRef idx="major"/>
        </p:style>
      </p:pic>
      <p:sp>
        <p:nvSpPr>
          <p:cNvPr id="2" name="Прямоугольник 1"/>
          <p:cNvSpPr/>
          <p:nvPr/>
        </p:nvSpPr>
        <p:spPr>
          <a:xfrm>
            <a:off x="560512" y="332656"/>
            <a:ext cx="8352928" cy="2585323"/>
          </a:xfrm>
          <a:prstGeom prst="rect">
            <a:avLst/>
          </a:prstGeom>
        </p:spPr>
        <p:txBody>
          <a:bodyPr wrap="square">
            <a:spAutoFit/>
          </a:bodyPr>
          <a:lstStyle/>
          <a:p>
            <a:r>
              <a:rPr lang="kk-KZ" dirty="0">
                <a:solidFill>
                  <a:srgbClr val="FF0000"/>
                </a:solidFill>
              </a:rPr>
              <a:t>Ұлттық Банктің пайдаланылмаған қаражатының сомасын қайтару- 2017 жылдың бірінші жарты жылдығы-3,71 мың теңге</a:t>
            </a:r>
            <a:r>
              <a:rPr lang="kk-KZ" dirty="0" smtClean="0">
                <a:solidFill>
                  <a:srgbClr val="FF0000"/>
                </a:solidFill>
              </a:rPr>
              <a:t>.</a:t>
            </a:r>
            <a:endParaRPr lang="ru-RU" dirty="0">
              <a:solidFill>
                <a:srgbClr val="FF0000"/>
              </a:solidFill>
            </a:endParaRPr>
          </a:p>
          <a:p>
            <a:r>
              <a:rPr lang="kk-KZ" dirty="0" smtClean="0">
                <a:solidFill>
                  <a:srgbClr val="FF0000"/>
                </a:solidFill>
              </a:rPr>
              <a:t>452066011339-мемлекеттік </a:t>
            </a:r>
            <a:r>
              <a:rPr lang="kk-KZ" dirty="0">
                <a:solidFill>
                  <a:srgbClr val="FF0000"/>
                </a:solidFill>
              </a:rPr>
              <a:t>органның басқа деңгейлеріне берілетін ағымдағы трансферттер- 2019 жылдың бірінші жартыжылдығында 1628,0 мың теңге игерілді</a:t>
            </a:r>
            <a:r>
              <a:rPr lang="kk-KZ" dirty="0" smtClean="0">
                <a:solidFill>
                  <a:srgbClr val="FF0000"/>
                </a:solidFill>
              </a:rPr>
              <a:t>.</a:t>
            </a:r>
          </a:p>
          <a:p>
            <a:r>
              <a:rPr lang="kk-KZ" dirty="0" smtClean="0">
                <a:solidFill>
                  <a:srgbClr val="FF0000"/>
                </a:solidFill>
              </a:rPr>
              <a:t>452113000339-</a:t>
            </a:r>
            <a:r>
              <a:rPr lang="kk-KZ" dirty="0">
                <a:solidFill>
                  <a:srgbClr val="FF0000"/>
                </a:solidFill>
              </a:rPr>
              <a:t>төмен тұрған мемлекеттік органдарға ағымдағы нысаналы трансферттер 2019 жылдың  бірінші жартыжылдықта 168,0 мың теңге пайдаланылды.</a:t>
            </a:r>
            <a:endParaRPr lang="ru-RU" dirty="0">
              <a:solidFill>
                <a:srgbClr val="FF0000"/>
              </a:solidFill>
            </a:endParaRPr>
          </a:p>
          <a:p>
            <a:r>
              <a:rPr lang="kk-KZ" dirty="0" smtClean="0"/>
              <a:t>.</a:t>
            </a:r>
            <a:endParaRPr lang="ru-RU" dirty="0"/>
          </a:p>
        </p:txBody>
      </p:sp>
      <p:pic>
        <p:nvPicPr>
          <p:cNvPr id="4" name="Рисунок 3" descr="http://tavannaya.ru/wp-content/uploads/2015/06/Kalkulyator_1-e14356448117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0159" y="2636912"/>
            <a:ext cx="4321175" cy="32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2974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blob:https://web.whatsapp.com/c4d8a391-f855-466c-be8b-32e30b70b5c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blob:https://web.whatsapp.com/c4d8a391-f855-466c-be8b-32e30b70b5c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93" y="160338"/>
            <a:ext cx="9303783" cy="6818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5006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704528" y="404664"/>
            <a:ext cx="7704856" cy="70788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Blip>
                <a:blip r:embed="rId3"/>
              </a:buBlip>
              <a:defRPr sz="3200">
                <a:solidFill>
                  <a:schemeClr val="tx1"/>
                </a:solidFill>
                <a:latin typeface="Tahoma" panose="020B0604030504040204" pitchFamily="34" charset="0"/>
              </a:defRPr>
            </a:lvl1pPr>
            <a:lvl2pPr marL="742950" indent="-285750">
              <a:spcBef>
                <a:spcPct val="20000"/>
              </a:spcBef>
              <a:buSzPct val="75000"/>
              <a:buBlip>
                <a:blip r:embed="rId4"/>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algn="ctr" eaLnBrk="1" hangingPunct="1">
              <a:spcBef>
                <a:spcPct val="0"/>
              </a:spcBef>
              <a:buFontTx/>
              <a:buNone/>
            </a:pPr>
            <a:r>
              <a:rPr lang="kk-KZ" sz="2000" b="1" dirty="0">
                <a:effectLst>
                  <a:outerShdw blurRad="38100" dist="38100" dir="2700000" algn="tl">
                    <a:srgbClr val="000000">
                      <a:alpha val="43137"/>
                    </a:srgbClr>
                  </a:outerShdw>
                </a:effectLst>
                <a:cs typeface="Arial" panose="020B0604020202020204" pitchFamily="34" charset="0"/>
              </a:rPr>
              <a:t>Көксу ауданының қаржы бөлімі бойынша 2017-2019 жылға бюджеттік </a:t>
            </a:r>
            <a:r>
              <a:rPr lang="kk-KZ" sz="2000" b="1" dirty="0" smtClean="0">
                <a:effectLst>
                  <a:outerShdw blurRad="38100" dist="38100" dir="2700000" algn="tl">
                    <a:srgbClr val="000000">
                      <a:alpha val="43137"/>
                    </a:srgbClr>
                  </a:outerShdw>
                </a:effectLst>
                <a:cs typeface="Arial" panose="020B0604020202020204" pitchFamily="34" charset="0"/>
              </a:rPr>
              <a:t>2 төқсанға қаржыландыру</a:t>
            </a:r>
            <a:endParaRPr lang="ru-RU" sz="2000" b="1" dirty="0">
              <a:cs typeface="Arial" panose="020B0604020202020204" pitchFamily="34" charset="0"/>
            </a:endParaRPr>
          </a:p>
        </p:txBody>
      </p:sp>
      <p:graphicFrame>
        <p:nvGraphicFramePr>
          <p:cNvPr id="1434690" name="Group 66"/>
          <p:cNvGraphicFramePr>
            <a:graphicFrameLocks noGrp="1"/>
          </p:cNvGraphicFramePr>
          <p:nvPr>
            <p:ph/>
            <p:extLst>
              <p:ext uri="{D42A27DB-BD31-4B8C-83A1-F6EECF244321}">
                <p14:modId xmlns:p14="http://schemas.microsoft.com/office/powerpoint/2010/main" val="4089551072"/>
              </p:ext>
            </p:extLst>
          </p:nvPr>
        </p:nvGraphicFramePr>
        <p:xfrm>
          <a:off x="11505728" y="2564904"/>
          <a:ext cx="208280" cy="259064"/>
        </p:xfrm>
        <a:graphic>
          <a:graphicData uri="http://schemas.openxmlformats.org/drawingml/2006/table">
            <a:tbl>
              <a:tblPr>
                <a:tableStyleId>{3C2FFA5D-87B4-456A-9821-1D502468CF0F}</a:tableStyleId>
              </a:tblPr>
              <a:tblGrid>
                <a:gridCol w="208280">
                  <a:extLst>
                    <a:ext uri="{9D8B030D-6E8A-4147-A177-3AD203B41FA5}">
                      <a16:colId xmlns:a16="http://schemas.microsoft.com/office/drawing/2014/main" xmlns="" val="20000"/>
                    </a:ext>
                  </a:extLst>
                </a:gridCol>
              </a:tblGrid>
              <a:tr h="0">
                <a:tc>
                  <a:txBody>
                    <a:bodyPr/>
                    <a:lstStyle>
                      <a:lvl1pPr>
                        <a:spcBef>
                          <a:spcPct val="20000"/>
                        </a:spcBef>
                        <a:defRPr sz="2800">
                          <a:solidFill>
                            <a:schemeClr val="tx1"/>
                          </a:solidFill>
                          <a:latin typeface="Tahoma" panose="020B0604030504040204" pitchFamily="34" charset="0"/>
                        </a:defRPr>
                      </a:lvl1pPr>
                      <a:lvl2pPr>
                        <a:spcBef>
                          <a:spcPct val="20000"/>
                        </a:spcBef>
                        <a:buSzPct val="75000"/>
                        <a:defRPr sz="2400">
                          <a:solidFill>
                            <a:schemeClr val="tx1"/>
                          </a:solidFill>
                          <a:latin typeface="Tahoma" panose="020B0604030504040204" pitchFamily="34" charset="0"/>
                        </a:defRPr>
                      </a:lvl2pPr>
                      <a:lvl3pPr>
                        <a:spcBef>
                          <a:spcPct val="20000"/>
                        </a:spcBef>
                        <a:defRPr sz="2000">
                          <a:solidFill>
                            <a:schemeClr val="tx1"/>
                          </a:solidFill>
                          <a:latin typeface="Tahoma" panose="020B0604030504040204" pitchFamily="34" charset="0"/>
                        </a:defRPr>
                      </a:lvl3pPr>
                      <a:lvl4pPr>
                        <a:spcBef>
                          <a:spcPct val="20000"/>
                        </a:spcBef>
                        <a:defRPr>
                          <a:solidFill>
                            <a:schemeClr val="tx1"/>
                          </a:solidFill>
                          <a:latin typeface="Tahoma" panose="020B0604030504040204" pitchFamily="34" charset="0"/>
                        </a:defRPr>
                      </a:lvl4pPr>
                      <a:lvl5pPr>
                        <a:spcBef>
                          <a:spcPct val="20000"/>
                        </a:spcBef>
                        <a:buClr>
                          <a:schemeClr val="tx2"/>
                        </a:buClr>
                        <a:defRPr>
                          <a:solidFill>
                            <a:schemeClr val="tx1"/>
                          </a:solidFill>
                          <a:latin typeface="Tahoma" panose="020B0604030504040204" pitchFamily="34" charset="0"/>
                        </a:defRPr>
                      </a:lvl5pPr>
                      <a:lvl6pPr fontAlgn="base">
                        <a:spcBef>
                          <a:spcPct val="20000"/>
                        </a:spcBef>
                        <a:spcAft>
                          <a:spcPct val="0"/>
                        </a:spcAft>
                        <a:buClr>
                          <a:schemeClr val="tx2"/>
                        </a:buClr>
                        <a:defRPr>
                          <a:solidFill>
                            <a:schemeClr val="tx1"/>
                          </a:solidFill>
                          <a:latin typeface="Tahoma" panose="020B0604030504040204" pitchFamily="34" charset="0"/>
                        </a:defRPr>
                      </a:lvl6pPr>
                      <a:lvl7pPr fontAlgn="base">
                        <a:spcBef>
                          <a:spcPct val="20000"/>
                        </a:spcBef>
                        <a:spcAft>
                          <a:spcPct val="0"/>
                        </a:spcAft>
                        <a:buClr>
                          <a:schemeClr val="tx2"/>
                        </a:buClr>
                        <a:defRPr>
                          <a:solidFill>
                            <a:schemeClr val="tx1"/>
                          </a:solidFill>
                          <a:latin typeface="Tahoma" panose="020B0604030504040204" pitchFamily="34" charset="0"/>
                        </a:defRPr>
                      </a:lvl7pPr>
                      <a:lvl8pPr fontAlgn="base">
                        <a:spcBef>
                          <a:spcPct val="20000"/>
                        </a:spcBef>
                        <a:spcAft>
                          <a:spcPct val="0"/>
                        </a:spcAft>
                        <a:buClr>
                          <a:schemeClr val="tx2"/>
                        </a:buClr>
                        <a:defRPr>
                          <a:solidFill>
                            <a:schemeClr val="tx1"/>
                          </a:solidFill>
                          <a:latin typeface="Tahoma" panose="020B0604030504040204" pitchFamily="34" charset="0"/>
                        </a:defRPr>
                      </a:lvl8pPr>
                      <a:lvl9pPr fontAlgn="base">
                        <a:spcBef>
                          <a:spcPct val="20000"/>
                        </a:spcBef>
                        <a:spcAft>
                          <a:spcPct val="0"/>
                        </a:spcAft>
                        <a:buClr>
                          <a:schemeClr val="tx2"/>
                        </a:buClr>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100" b="1" i="0" u="none" strike="noStrike" cap="none" spc="0" normalizeH="0" baseline="0" dirty="0" smtClean="0">
                        <a:ln w="10160">
                          <a:solidFill>
                            <a:schemeClr val="accent1"/>
                          </a:solidFill>
                          <a:prstDash val="solid"/>
                        </a:ln>
                        <a:solidFill>
                          <a:srgbClr val="FFFFFF"/>
                        </a:solidFill>
                        <a:effectLst>
                          <a:outerShdw blurRad="38100" dist="38100" dir="2700000" algn="tl">
                            <a:srgbClr val="000000">
                              <a:alpha val="43137"/>
                            </a:srgbClr>
                          </a:outerShdw>
                        </a:effectLst>
                        <a:latin typeface="Tahoma" panose="020B0604030504040204" pitchFamily="34" charset="0"/>
                      </a:endParaRPr>
                    </a:p>
                  </a:txBody>
                  <a:tcPr marT="45712" marB="45712" anchor="b" horzOverflow="overflow"/>
                </a:tc>
                <a:extLst>
                  <a:ext uri="{0D108BD9-81ED-4DB2-BD59-A6C34878D82A}">
                    <a16:rowId xmlns:a16="http://schemas.microsoft.com/office/drawing/2014/main" xmlns="" val="10000"/>
                  </a:ext>
                </a:extLst>
              </a:tr>
            </a:tbl>
          </a:graphicData>
        </a:graphic>
      </p:graphicFrame>
      <p:sp>
        <p:nvSpPr>
          <p:cNvPr id="13363" name="Rectangle 62"/>
          <p:cNvSpPr>
            <a:spLocks noChangeArrowheads="1"/>
          </p:cNvSpPr>
          <p:nvPr/>
        </p:nvSpPr>
        <p:spPr bwMode="auto">
          <a:xfrm>
            <a:off x="8553450" y="6"/>
            <a:ext cx="135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Blip>
                <a:blip r:embed="rId3"/>
              </a:buBlip>
              <a:defRPr sz="3200">
                <a:solidFill>
                  <a:schemeClr val="tx1"/>
                </a:solidFill>
                <a:latin typeface="Tahoma" panose="020B0604030504040204" pitchFamily="34" charset="0"/>
              </a:defRPr>
            </a:lvl1pPr>
            <a:lvl2pPr marL="742950" indent="-285750">
              <a:spcBef>
                <a:spcPct val="20000"/>
              </a:spcBef>
              <a:buSzPct val="75000"/>
              <a:buBlip>
                <a:blip r:embed="rId4"/>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a:spcBef>
                <a:spcPct val="0"/>
              </a:spcBef>
              <a:buFontTx/>
              <a:buNone/>
            </a:pPr>
            <a:endParaRPr lang="ru-RU" sz="1800" i="1">
              <a:latin typeface="Arial" panose="020B0604020202020204" pitchFamily="34"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3785851926"/>
              </p:ext>
            </p:extLst>
          </p:nvPr>
        </p:nvGraphicFramePr>
        <p:xfrm>
          <a:off x="632520" y="1340764"/>
          <a:ext cx="8597206" cy="6584712"/>
        </p:xfrm>
        <a:graphic>
          <a:graphicData uri="http://schemas.openxmlformats.org/drawingml/2006/table">
            <a:tbl>
              <a:tblPr firstRow="1" bandRow="1">
                <a:tableStyleId>{5C22544A-7EE6-4342-B048-85BDC9FD1C3A}</a:tableStyleId>
              </a:tblPr>
              <a:tblGrid>
                <a:gridCol w="3684197"/>
                <a:gridCol w="1593602"/>
                <a:gridCol w="1593602"/>
                <a:gridCol w="1725805"/>
              </a:tblGrid>
              <a:tr h="566606">
                <a:tc>
                  <a:txBody>
                    <a:bodyPr/>
                    <a:lstStyle>
                      <a:lvl1pPr>
                        <a:spcBef>
                          <a:spcPct val="20000"/>
                        </a:spcBef>
                        <a:defRPr sz="2800">
                          <a:solidFill>
                            <a:schemeClr val="tx1"/>
                          </a:solidFill>
                          <a:latin typeface="Tahoma" panose="020B0604030504040204" pitchFamily="34" charset="0"/>
                        </a:defRPr>
                      </a:lvl1pPr>
                      <a:lvl2pPr>
                        <a:spcBef>
                          <a:spcPct val="20000"/>
                        </a:spcBef>
                        <a:buSzPct val="75000"/>
                        <a:defRPr sz="2400">
                          <a:solidFill>
                            <a:schemeClr val="tx1"/>
                          </a:solidFill>
                          <a:latin typeface="Tahoma" panose="020B0604030504040204" pitchFamily="34" charset="0"/>
                        </a:defRPr>
                      </a:lvl2pPr>
                      <a:lvl3pPr>
                        <a:spcBef>
                          <a:spcPct val="20000"/>
                        </a:spcBef>
                        <a:defRPr sz="2000">
                          <a:solidFill>
                            <a:schemeClr val="tx1"/>
                          </a:solidFill>
                          <a:latin typeface="Tahoma" panose="020B0604030504040204" pitchFamily="34" charset="0"/>
                        </a:defRPr>
                      </a:lvl3pPr>
                      <a:lvl4pPr>
                        <a:spcBef>
                          <a:spcPct val="20000"/>
                        </a:spcBef>
                        <a:defRPr>
                          <a:solidFill>
                            <a:schemeClr val="tx1"/>
                          </a:solidFill>
                          <a:latin typeface="Tahoma" panose="020B0604030504040204" pitchFamily="34" charset="0"/>
                        </a:defRPr>
                      </a:lvl4pPr>
                      <a:lvl5pPr>
                        <a:spcBef>
                          <a:spcPct val="20000"/>
                        </a:spcBef>
                        <a:buClr>
                          <a:schemeClr val="tx2"/>
                        </a:buClr>
                        <a:defRPr>
                          <a:solidFill>
                            <a:schemeClr val="tx1"/>
                          </a:solidFill>
                          <a:latin typeface="Tahoma" panose="020B0604030504040204" pitchFamily="34" charset="0"/>
                        </a:defRPr>
                      </a:lvl5pPr>
                      <a:lvl6pPr fontAlgn="base">
                        <a:spcBef>
                          <a:spcPct val="20000"/>
                        </a:spcBef>
                        <a:spcAft>
                          <a:spcPct val="0"/>
                        </a:spcAft>
                        <a:buClr>
                          <a:schemeClr val="tx2"/>
                        </a:buClr>
                        <a:defRPr>
                          <a:solidFill>
                            <a:schemeClr val="tx1"/>
                          </a:solidFill>
                          <a:latin typeface="Tahoma" panose="020B0604030504040204" pitchFamily="34" charset="0"/>
                        </a:defRPr>
                      </a:lvl6pPr>
                      <a:lvl7pPr fontAlgn="base">
                        <a:spcBef>
                          <a:spcPct val="20000"/>
                        </a:spcBef>
                        <a:spcAft>
                          <a:spcPct val="0"/>
                        </a:spcAft>
                        <a:buClr>
                          <a:schemeClr val="tx2"/>
                        </a:buClr>
                        <a:defRPr>
                          <a:solidFill>
                            <a:schemeClr val="tx1"/>
                          </a:solidFill>
                          <a:latin typeface="Tahoma" panose="020B0604030504040204" pitchFamily="34" charset="0"/>
                        </a:defRPr>
                      </a:lvl7pPr>
                      <a:lvl8pPr fontAlgn="base">
                        <a:spcBef>
                          <a:spcPct val="20000"/>
                        </a:spcBef>
                        <a:spcAft>
                          <a:spcPct val="0"/>
                        </a:spcAft>
                        <a:buClr>
                          <a:schemeClr val="tx2"/>
                        </a:buClr>
                        <a:defRPr>
                          <a:solidFill>
                            <a:schemeClr val="tx1"/>
                          </a:solidFill>
                          <a:latin typeface="Tahoma" panose="020B0604030504040204" pitchFamily="34" charset="0"/>
                        </a:defRPr>
                      </a:lvl8pPr>
                      <a:lvl9pPr fontAlgn="base">
                        <a:spcBef>
                          <a:spcPct val="20000"/>
                        </a:spcBef>
                        <a:spcAft>
                          <a:spcPct val="0"/>
                        </a:spcAft>
                        <a:buClr>
                          <a:schemeClr val="tx2"/>
                        </a:buClr>
                        <a:defRPr>
                          <a:solidFill>
                            <a:schemeClr val="tx1"/>
                          </a:solidFill>
                          <a:latin typeface="Tahoma" panose="020B0604030504040204" pitchFamily="34" charset="0"/>
                        </a:defRPr>
                      </a:lvl9pPr>
                    </a:lstStyle>
                    <a:p>
                      <a:pPr marL="0" marR="0" lvl="0" indent="0" algn="ctr" defTabSz="914400" rtl="0" eaLnBrk="0" fontAlgn="ctr" latinLnBrk="0" hangingPunct="0">
                        <a:lnSpc>
                          <a:spcPct val="100000"/>
                        </a:lnSpc>
                        <a:spcBef>
                          <a:spcPct val="0"/>
                        </a:spcBef>
                        <a:spcAft>
                          <a:spcPct val="0"/>
                        </a:spcAft>
                        <a:buClr>
                          <a:schemeClr val="bg1"/>
                        </a:buClr>
                        <a:buSzTx/>
                        <a:buFontTx/>
                        <a:buNone/>
                        <a:tabLst/>
                      </a:pPr>
                      <a:r>
                        <a:rPr kumimoji="0" lang="ru-RU" sz="1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Бағдарламалардың</a:t>
                      </a:r>
                      <a:r>
                        <a:rPr kumimoji="0" lang="ru-RU"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атауы</a:t>
                      </a:r>
                      <a:endParaRPr kumimoji="0" lang="ru-RU"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2" marB="45712" anchor="ctr" horzOverflow="overflow">
                    <a:solidFill>
                      <a:schemeClr val="bg2">
                        <a:lumMod val="50000"/>
                        <a:lumOff val="50000"/>
                      </a:schemeClr>
                    </a:solidFill>
                  </a:tcPr>
                </a:tc>
                <a:tc>
                  <a:txBody>
                    <a:bodyPr/>
                    <a:lstStyle>
                      <a:lvl1pPr>
                        <a:spcBef>
                          <a:spcPct val="20000"/>
                        </a:spcBef>
                        <a:defRPr sz="2800">
                          <a:solidFill>
                            <a:schemeClr val="tx1"/>
                          </a:solidFill>
                          <a:latin typeface="Tahoma" panose="020B0604030504040204" pitchFamily="34" charset="0"/>
                        </a:defRPr>
                      </a:lvl1pPr>
                      <a:lvl2pPr>
                        <a:spcBef>
                          <a:spcPct val="20000"/>
                        </a:spcBef>
                        <a:buSzPct val="75000"/>
                        <a:defRPr sz="2400">
                          <a:solidFill>
                            <a:schemeClr val="tx1"/>
                          </a:solidFill>
                          <a:latin typeface="Tahoma" panose="020B0604030504040204" pitchFamily="34" charset="0"/>
                        </a:defRPr>
                      </a:lvl2pPr>
                      <a:lvl3pPr>
                        <a:spcBef>
                          <a:spcPct val="20000"/>
                        </a:spcBef>
                        <a:defRPr sz="2000">
                          <a:solidFill>
                            <a:schemeClr val="tx1"/>
                          </a:solidFill>
                          <a:latin typeface="Tahoma" panose="020B0604030504040204" pitchFamily="34" charset="0"/>
                        </a:defRPr>
                      </a:lvl3pPr>
                      <a:lvl4pPr>
                        <a:spcBef>
                          <a:spcPct val="20000"/>
                        </a:spcBef>
                        <a:defRPr>
                          <a:solidFill>
                            <a:schemeClr val="tx1"/>
                          </a:solidFill>
                          <a:latin typeface="Tahoma" panose="020B0604030504040204" pitchFamily="34" charset="0"/>
                        </a:defRPr>
                      </a:lvl4pPr>
                      <a:lvl5pPr>
                        <a:spcBef>
                          <a:spcPct val="20000"/>
                        </a:spcBef>
                        <a:buClr>
                          <a:schemeClr val="tx2"/>
                        </a:buClr>
                        <a:defRPr>
                          <a:solidFill>
                            <a:schemeClr val="tx1"/>
                          </a:solidFill>
                          <a:latin typeface="Tahoma" panose="020B0604030504040204" pitchFamily="34" charset="0"/>
                        </a:defRPr>
                      </a:lvl5pPr>
                      <a:lvl6pPr fontAlgn="base">
                        <a:spcBef>
                          <a:spcPct val="20000"/>
                        </a:spcBef>
                        <a:spcAft>
                          <a:spcPct val="0"/>
                        </a:spcAft>
                        <a:buClr>
                          <a:schemeClr val="tx2"/>
                        </a:buClr>
                        <a:defRPr>
                          <a:solidFill>
                            <a:schemeClr val="tx1"/>
                          </a:solidFill>
                          <a:latin typeface="Tahoma" panose="020B0604030504040204" pitchFamily="34" charset="0"/>
                        </a:defRPr>
                      </a:lvl6pPr>
                      <a:lvl7pPr fontAlgn="base">
                        <a:spcBef>
                          <a:spcPct val="20000"/>
                        </a:spcBef>
                        <a:spcAft>
                          <a:spcPct val="0"/>
                        </a:spcAft>
                        <a:buClr>
                          <a:schemeClr val="tx2"/>
                        </a:buClr>
                        <a:defRPr>
                          <a:solidFill>
                            <a:schemeClr val="tx1"/>
                          </a:solidFill>
                          <a:latin typeface="Tahoma" panose="020B0604030504040204" pitchFamily="34" charset="0"/>
                        </a:defRPr>
                      </a:lvl7pPr>
                      <a:lvl8pPr fontAlgn="base">
                        <a:spcBef>
                          <a:spcPct val="20000"/>
                        </a:spcBef>
                        <a:spcAft>
                          <a:spcPct val="0"/>
                        </a:spcAft>
                        <a:buClr>
                          <a:schemeClr val="tx2"/>
                        </a:buClr>
                        <a:defRPr>
                          <a:solidFill>
                            <a:schemeClr val="tx1"/>
                          </a:solidFill>
                          <a:latin typeface="Tahoma" panose="020B0604030504040204" pitchFamily="34" charset="0"/>
                        </a:defRPr>
                      </a:lvl8pPr>
                      <a:lvl9pPr fontAlgn="base">
                        <a:spcBef>
                          <a:spcPct val="20000"/>
                        </a:spcBef>
                        <a:spcAft>
                          <a:spcPct val="0"/>
                        </a:spcAft>
                        <a:buClr>
                          <a:schemeClr val="tx2"/>
                        </a:buClr>
                        <a:defRPr>
                          <a:solidFill>
                            <a:schemeClr val="tx1"/>
                          </a:solidFill>
                          <a:latin typeface="Tahoma" panose="020B0604030504040204" pitchFamily="34" charset="0"/>
                        </a:defRPr>
                      </a:lvl9pPr>
                    </a:lstStyle>
                    <a:p>
                      <a:pPr marL="0" marR="0" lvl="0" indent="0" algn="ctr" defTabSz="914400" rtl="0" eaLnBrk="0" fontAlgn="b" latinLnBrk="0" hangingPunct="0">
                        <a:lnSpc>
                          <a:spcPct val="100000"/>
                        </a:lnSpc>
                        <a:spcBef>
                          <a:spcPct val="0"/>
                        </a:spcBef>
                        <a:spcAft>
                          <a:spcPct val="0"/>
                        </a:spcAft>
                        <a:buClr>
                          <a:schemeClr val="bg1"/>
                        </a:buClr>
                        <a:buSzTx/>
                        <a:buFontTx/>
                        <a:buNone/>
                        <a:tabLst/>
                      </a:pPr>
                      <a:r>
                        <a:rPr kumimoji="0" lang="ru-RU"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2017 </a:t>
                      </a:r>
                      <a:r>
                        <a:rPr kumimoji="0" lang="ru-RU" sz="1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жыл</a:t>
                      </a:r>
                      <a:r>
                        <a:rPr kumimoji="0" lang="ru-RU"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бірінші</a:t>
                      </a:r>
                      <a:r>
                        <a:rPr kumimoji="0" lang="ru-RU"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жарты </a:t>
                      </a:r>
                      <a:r>
                        <a:rPr kumimoji="0" lang="ru-RU" sz="1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жылдық</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2" marB="45712" anchor="ctr" horzOverflow="overflow">
                    <a:solidFill>
                      <a:schemeClr val="bg2">
                        <a:lumMod val="50000"/>
                        <a:lumOff val="50000"/>
                      </a:schemeClr>
                    </a:solidFill>
                  </a:tcPr>
                </a:tc>
                <a:tc>
                  <a:txBody>
                    <a:bodyPr/>
                    <a:lstStyle>
                      <a:lvl1pPr>
                        <a:spcBef>
                          <a:spcPct val="20000"/>
                        </a:spcBef>
                        <a:defRPr sz="2800">
                          <a:solidFill>
                            <a:schemeClr val="tx1"/>
                          </a:solidFill>
                          <a:latin typeface="Tahoma" panose="020B0604030504040204" pitchFamily="34" charset="0"/>
                        </a:defRPr>
                      </a:lvl1pPr>
                      <a:lvl2pPr>
                        <a:spcBef>
                          <a:spcPct val="20000"/>
                        </a:spcBef>
                        <a:buSzPct val="75000"/>
                        <a:defRPr sz="2400">
                          <a:solidFill>
                            <a:schemeClr val="tx1"/>
                          </a:solidFill>
                          <a:latin typeface="Tahoma" panose="020B0604030504040204" pitchFamily="34" charset="0"/>
                        </a:defRPr>
                      </a:lvl2pPr>
                      <a:lvl3pPr>
                        <a:spcBef>
                          <a:spcPct val="20000"/>
                        </a:spcBef>
                        <a:defRPr sz="2000">
                          <a:solidFill>
                            <a:schemeClr val="tx1"/>
                          </a:solidFill>
                          <a:latin typeface="Tahoma" panose="020B0604030504040204" pitchFamily="34" charset="0"/>
                        </a:defRPr>
                      </a:lvl3pPr>
                      <a:lvl4pPr>
                        <a:spcBef>
                          <a:spcPct val="20000"/>
                        </a:spcBef>
                        <a:defRPr>
                          <a:solidFill>
                            <a:schemeClr val="tx1"/>
                          </a:solidFill>
                          <a:latin typeface="Tahoma" panose="020B0604030504040204" pitchFamily="34" charset="0"/>
                        </a:defRPr>
                      </a:lvl4pPr>
                      <a:lvl5pPr>
                        <a:spcBef>
                          <a:spcPct val="20000"/>
                        </a:spcBef>
                        <a:buClr>
                          <a:schemeClr val="tx2"/>
                        </a:buClr>
                        <a:defRPr>
                          <a:solidFill>
                            <a:schemeClr val="tx1"/>
                          </a:solidFill>
                          <a:latin typeface="Tahoma" panose="020B0604030504040204" pitchFamily="34" charset="0"/>
                        </a:defRPr>
                      </a:lvl5pPr>
                      <a:lvl6pPr fontAlgn="base">
                        <a:spcBef>
                          <a:spcPct val="20000"/>
                        </a:spcBef>
                        <a:spcAft>
                          <a:spcPct val="0"/>
                        </a:spcAft>
                        <a:buClr>
                          <a:schemeClr val="tx2"/>
                        </a:buClr>
                        <a:defRPr>
                          <a:solidFill>
                            <a:schemeClr val="tx1"/>
                          </a:solidFill>
                          <a:latin typeface="Tahoma" panose="020B0604030504040204" pitchFamily="34" charset="0"/>
                        </a:defRPr>
                      </a:lvl6pPr>
                      <a:lvl7pPr fontAlgn="base">
                        <a:spcBef>
                          <a:spcPct val="20000"/>
                        </a:spcBef>
                        <a:spcAft>
                          <a:spcPct val="0"/>
                        </a:spcAft>
                        <a:buClr>
                          <a:schemeClr val="tx2"/>
                        </a:buClr>
                        <a:defRPr>
                          <a:solidFill>
                            <a:schemeClr val="tx1"/>
                          </a:solidFill>
                          <a:latin typeface="Tahoma" panose="020B0604030504040204" pitchFamily="34" charset="0"/>
                        </a:defRPr>
                      </a:lvl7pPr>
                      <a:lvl8pPr fontAlgn="base">
                        <a:spcBef>
                          <a:spcPct val="20000"/>
                        </a:spcBef>
                        <a:spcAft>
                          <a:spcPct val="0"/>
                        </a:spcAft>
                        <a:buClr>
                          <a:schemeClr val="tx2"/>
                        </a:buClr>
                        <a:defRPr>
                          <a:solidFill>
                            <a:schemeClr val="tx1"/>
                          </a:solidFill>
                          <a:latin typeface="Tahoma" panose="020B0604030504040204" pitchFamily="34" charset="0"/>
                        </a:defRPr>
                      </a:lvl8pPr>
                      <a:lvl9pPr fontAlgn="base">
                        <a:spcBef>
                          <a:spcPct val="20000"/>
                        </a:spcBef>
                        <a:spcAft>
                          <a:spcPct val="0"/>
                        </a:spcAft>
                        <a:buClr>
                          <a:schemeClr val="tx2"/>
                        </a:buClr>
                        <a:defRPr>
                          <a:solidFill>
                            <a:schemeClr val="tx1"/>
                          </a:solidFill>
                          <a:latin typeface="Tahoma" panose="020B0604030504040204" pitchFamily="34" charset="0"/>
                        </a:defRPr>
                      </a:lvl9pPr>
                    </a:lstStyle>
                    <a:p>
                      <a:pPr marL="0" marR="0" lvl="0" indent="0" algn="ctr" defTabSz="914400" rtl="0" eaLnBrk="0" fontAlgn="b" latinLnBrk="0" hangingPunct="0">
                        <a:lnSpc>
                          <a:spcPct val="100000"/>
                        </a:lnSpc>
                        <a:spcBef>
                          <a:spcPct val="0"/>
                        </a:spcBef>
                        <a:spcAft>
                          <a:spcPct val="0"/>
                        </a:spcAft>
                        <a:buClr>
                          <a:schemeClr val="bg1"/>
                        </a:buClr>
                        <a:buSzTx/>
                        <a:buFontTx/>
                        <a:buNone/>
                        <a:tabLst/>
                        <a:defRPr/>
                      </a:pPr>
                      <a:r>
                        <a:rPr kumimoji="0" lang="ru-RU"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2018 </a:t>
                      </a:r>
                      <a:r>
                        <a:rPr kumimoji="0" lang="ru-RU" sz="1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жыл</a:t>
                      </a:r>
                      <a:r>
                        <a:rPr kumimoji="0" lang="ru-RU"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бірінші</a:t>
                      </a:r>
                      <a:r>
                        <a:rPr kumimoji="0" lang="ru-RU"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жарты </a:t>
                      </a:r>
                      <a:r>
                        <a:rPr kumimoji="0" lang="ru-RU" sz="1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жылдық</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 latinLnBrk="0" hangingPunct="0">
                        <a:lnSpc>
                          <a:spcPct val="100000"/>
                        </a:lnSpc>
                        <a:spcBef>
                          <a:spcPct val="0"/>
                        </a:spcBef>
                        <a:spcAft>
                          <a:spcPct val="0"/>
                        </a:spcAft>
                        <a:buClr>
                          <a:schemeClr val="bg1"/>
                        </a:buClr>
                        <a:buSzTx/>
                        <a:buFontTx/>
                        <a:buNone/>
                        <a:tabLst/>
                      </a:pPr>
                      <a:endParaRPr kumimoji="0" lang="ru-RU"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2" marB="45712" anchor="ctr" horzOverflow="overflow">
                    <a:solidFill>
                      <a:schemeClr val="bg2">
                        <a:lumMod val="50000"/>
                        <a:lumOff val="50000"/>
                      </a:schemeClr>
                    </a:solidFill>
                  </a:tcPr>
                </a:tc>
                <a:tc>
                  <a:txBody>
                    <a:bodyPr/>
                    <a:lstStyle>
                      <a:lvl1pPr>
                        <a:spcBef>
                          <a:spcPct val="20000"/>
                        </a:spcBef>
                        <a:defRPr sz="2800">
                          <a:solidFill>
                            <a:schemeClr val="tx1"/>
                          </a:solidFill>
                          <a:latin typeface="Tahoma" panose="020B0604030504040204" pitchFamily="34" charset="0"/>
                        </a:defRPr>
                      </a:lvl1pPr>
                      <a:lvl2pPr>
                        <a:spcBef>
                          <a:spcPct val="20000"/>
                        </a:spcBef>
                        <a:buSzPct val="75000"/>
                        <a:defRPr sz="2400">
                          <a:solidFill>
                            <a:schemeClr val="tx1"/>
                          </a:solidFill>
                          <a:latin typeface="Tahoma" panose="020B0604030504040204" pitchFamily="34" charset="0"/>
                        </a:defRPr>
                      </a:lvl2pPr>
                      <a:lvl3pPr>
                        <a:spcBef>
                          <a:spcPct val="20000"/>
                        </a:spcBef>
                        <a:defRPr sz="2000">
                          <a:solidFill>
                            <a:schemeClr val="tx1"/>
                          </a:solidFill>
                          <a:latin typeface="Tahoma" panose="020B0604030504040204" pitchFamily="34" charset="0"/>
                        </a:defRPr>
                      </a:lvl3pPr>
                      <a:lvl4pPr>
                        <a:spcBef>
                          <a:spcPct val="20000"/>
                        </a:spcBef>
                        <a:defRPr>
                          <a:solidFill>
                            <a:schemeClr val="tx1"/>
                          </a:solidFill>
                          <a:latin typeface="Tahoma" panose="020B0604030504040204" pitchFamily="34" charset="0"/>
                        </a:defRPr>
                      </a:lvl4pPr>
                      <a:lvl5pPr>
                        <a:spcBef>
                          <a:spcPct val="20000"/>
                        </a:spcBef>
                        <a:buClr>
                          <a:schemeClr val="tx2"/>
                        </a:buClr>
                        <a:defRPr>
                          <a:solidFill>
                            <a:schemeClr val="tx1"/>
                          </a:solidFill>
                          <a:latin typeface="Tahoma" panose="020B0604030504040204" pitchFamily="34" charset="0"/>
                        </a:defRPr>
                      </a:lvl5pPr>
                      <a:lvl6pPr fontAlgn="base">
                        <a:spcBef>
                          <a:spcPct val="20000"/>
                        </a:spcBef>
                        <a:spcAft>
                          <a:spcPct val="0"/>
                        </a:spcAft>
                        <a:buClr>
                          <a:schemeClr val="tx2"/>
                        </a:buClr>
                        <a:defRPr>
                          <a:solidFill>
                            <a:schemeClr val="tx1"/>
                          </a:solidFill>
                          <a:latin typeface="Tahoma" panose="020B0604030504040204" pitchFamily="34" charset="0"/>
                        </a:defRPr>
                      </a:lvl6pPr>
                      <a:lvl7pPr fontAlgn="base">
                        <a:spcBef>
                          <a:spcPct val="20000"/>
                        </a:spcBef>
                        <a:spcAft>
                          <a:spcPct val="0"/>
                        </a:spcAft>
                        <a:buClr>
                          <a:schemeClr val="tx2"/>
                        </a:buClr>
                        <a:defRPr>
                          <a:solidFill>
                            <a:schemeClr val="tx1"/>
                          </a:solidFill>
                          <a:latin typeface="Tahoma" panose="020B0604030504040204" pitchFamily="34" charset="0"/>
                        </a:defRPr>
                      </a:lvl7pPr>
                      <a:lvl8pPr fontAlgn="base">
                        <a:spcBef>
                          <a:spcPct val="20000"/>
                        </a:spcBef>
                        <a:spcAft>
                          <a:spcPct val="0"/>
                        </a:spcAft>
                        <a:buClr>
                          <a:schemeClr val="tx2"/>
                        </a:buClr>
                        <a:defRPr>
                          <a:solidFill>
                            <a:schemeClr val="tx1"/>
                          </a:solidFill>
                          <a:latin typeface="Tahoma" panose="020B0604030504040204" pitchFamily="34" charset="0"/>
                        </a:defRPr>
                      </a:lvl8pPr>
                      <a:lvl9pPr fontAlgn="base">
                        <a:spcBef>
                          <a:spcPct val="20000"/>
                        </a:spcBef>
                        <a:spcAft>
                          <a:spcPct val="0"/>
                        </a:spcAft>
                        <a:buClr>
                          <a:schemeClr val="tx2"/>
                        </a:buClr>
                        <a:defRPr>
                          <a:solidFill>
                            <a:schemeClr val="tx1"/>
                          </a:solidFill>
                          <a:latin typeface="Tahoma" panose="020B0604030504040204" pitchFamily="34" charset="0"/>
                        </a:defRPr>
                      </a:lvl9pPr>
                    </a:lstStyle>
                    <a:p>
                      <a:pPr marL="0" marR="0" lvl="0" indent="0" algn="ctr" defTabSz="914400" rtl="0" eaLnBrk="0" fontAlgn="b" latinLnBrk="0" hangingPunct="0">
                        <a:lnSpc>
                          <a:spcPct val="100000"/>
                        </a:lnSpc>
                        <a:spcBef>
                          <a:spcPct val="0"/>
                        </a:spcBef>
                        <a:spcAft>
                          <a:spcPct val="0"/>
                        </a:spcAft>
                        <a:buClr>
                          <a:schemeClr val="bg1"/>
                        </a:buClr>
                        <a:buSzTx/>
                        <a:buFontTx/>
                        <a:buNone/>
                        <a:tabLst/>
                        <a:defRPr/>
                      </a:pPr>
                      <a:r>
                        <a:rPr kumimoji="0" lang="ru-RU"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2019 </a:t>
                      </a:r>
                      <a:r>
                        <a:rPr kumimoji="0" lang="ru-RU" sz="1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жыл</a:t>
                      </a:r>
                      <a:r>
                        <a:rPr kumimoji="0" lang="ru-RU"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бірінші</a:t>
                      </a:r>
                      <a:r>
                        <a:rPr kumimoji="0" lang="ru-RU"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жарты </a:t>
                      </a:r>
                      <a:r>
                        <a:rPr kumimoji="0" lang="ru-RU" sz="1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жылдық</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 latinLnBrk="0" hangingPunct="0">
                        <a:lnSpc>
                          <a:spcPct val="100000"/>
                        </a:lnSpc>
                        <a:spcBef>
                          <a:spcPct val="0"/>
                        </a:spcBef>
                        <a:spcAft>
                          <a:spcPct val="0"/>
                        </a:spcAft>
                        <a:buClr>
                          <a:schemeClr val="bg1"/>
                        </a:buClr>
                        <a:buSzTx/>
                        <a:buFontTx/>
                        <a:buNone/>
                        <a:tabLst/>
                      </a:pPr>
                      <a:endParaRPr kumimoji="0" lang="ru-RU"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2" marB="45712" anchor="ctr" horzOverflow="overflow">
                    <a:solidFill>
                      <a:schemeClr val="bg2">
                        <a:lumMod val="50000"/>
                        <a:lumOff val="50000"/>
                      </a:schemeClr>
                    </a:solidFill>
                  </a:tcPr>
                </a:tc>
              </a:tr>
              <a:tr h="404638">
                <a:tc>
                  <a:txBody>
                    <a:bodyPr/>
                    <a:lstStyle/>
                    <a:p>
                      <a:r>
                        <a:rPr lang="kk-KZ" b="1" dirty="0" smtClean="0">
                          <a:latin typeface="Times New Roman" panose="02020603050405020304" pitchFamily="18" charset="0"/>
                          <a:cs typeface="Times New Roman" panose="02020603050405020304" pitchFamily="18" charset="0"/>
                        </a:rPr>
                        <a:t>Барлығы</a:t>
                      </a:r>
                    </a:p>
                  </a:txBody>
                  <a:tcPr>
                    <a:solidFill>
                      <a:schemeClr val="bg2">
                        <a:lumMod val="50000"/>
                        <a:lumOff val="50000"/>
                      </a:schemeClr>
                    </a:solidFill>
                  </a:tcPr>
                </a:tc>
                <a:tc>
                  <a:txBody>
                    <a:bodyPr/>
                    <a:lstStyle/>
                    <a:p>
                      <a:pPr algn="r"/>
                      <a:r>
                        <a:rPr lang="kk-KZ" dirty="0" smtClean="0"/>
                        <a:t>54516,0</a:t>
                      </a:r>
                      <a:endParaRPr lang="ru-RU" dirty="0"/>
                    </a:p>
                  </a:txBody>
                  <a:tcPr>
                    <a:solidFill>
                      <a:schemeClr val="bg2">
                        <a:lumMod val="50000"/>
                        <a:lumOff val="50000"/>
                      </a:schemeClr>
                    </a:solidFill>
                  </a:tcPr>
                </a:tc>
                <a:tc>
                  <a:txBody>
                    <a:bodyPr/>
                    <a:lstStyle/>
                    <a:p>
                      <a:pPr algn="r"/>
                      <a:r>
                        <a:rPr lang="kk-KZ" dirty="0" smtClean="0"/>
                        <a:t>104 741,0</a:t>
                      </a:r>
                      <a:endParaRPr lang="ru-RU" dirty="0"/>
                    </a:p>
                  </a:txBody>
                  <a:tcPr>
                    <a:solidFill>
                      <a:schemeClr val="bg2">
                        <a:lumMod val="50000"/>
                        <a:lumOff val="50000"/>
                      </a:schemeClr>
                    </a:solidFill>
                  </a:tcPr>
                </a:tc>
                <a:tc>
                  <a:txBody>
                    <a:bodyPr/>
                    <a:lstStyle/>
                    <a:p>
                      <a:pPr algn="r"/>
                      <a:r>
                        <a:rPr lang="kk-KZ" dirty="0" smtClean="0"/>
                        <a:t>131322,0</a:t>
                      </a:r>
                      <a:endParaRPr lang="ru-RU" dirty="0"/>
                    </a:p>
                  </a:txBody>
                  <a:tcPr>
                    <a:solidFill>
                      <a:schemeClr val="bg2">
                        <a:lumMod val="50000"/>
                        <a:lumOff val="50000"/>
                      </a:schemeClr>
                    </a:solidFill>
                  </a:tcPr>
                </a:tc>
              </a:tr>
              <a:tr h="404638">
                <a:tc>
                  <a:txBody>
                    <a:bodyPr/>
                    <a:lstStyle/>
                    <a:p>
                      <a:r>
                        <a:rPr lang="kk-KZ" sz="900" kern="1200" dirty="0" smtClean="0">
                          <a:solidFill>
                            <a:schemeClr val="dk1"/>
                          </a:solidFill>
                          <a:effectLst/>
                          <a:latin typeface="Times New Roman" panose="02020603050405020304" pitchFamily="18" charset="0"/>
                          <a:ea typeface="+mn-ea"/>
                          <a:cs typeface="Times New Roman" panose="02020603050405020304" pitchFamily="18" charset="0"/>
                        </a:rPr>
                        <a:t>Жергілікті деңгейде қаржы саласындағы мемлекеттік саясатты іске асыру жөніндегі қызметтер</a:t>
                      </a: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c>
                  <a:txBody>
                    <a:bodyPr/>
                    <a:lstStyle/>
                    <a:p>
                      <a:pPr algn="r"/>
                      <a:r>
                        <a:rPr lang="ru-RU" sz="900" dirty="0" smtClean="0">
                          <a:latin typeface="Times New Roman" panose="02020603050405020304" pitchFamily="18" charset="0"/>
                          <a:cs typeface="Times New Roman" panose="02020603050405020304" pitchFamily="18" charset="0"/>
                        </a:rPr>
                        <a:t>8568,68 </a:t>
                      </a: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c>
                  <a:txBody>
                    <a:bodyPr/>
                    <a:lstStyle/>
                    <a:p>
                      <a:pPr algn="r"/>
                      <a:r>
                        <a:rPr lang="ru-RU" sz="900" dirty="0" smtClean="0">
                          <a:latin typeface="Times New Roman" panose="02020603050405020304" pitchFamily="18" charset="0"/>
                          <a:cs typeface="Times New Roman" panose="02020603050405020304" pitchFamily="18" charset="0"/>
                        </a:rPr>
                        <a:t>7980,0 </a:t>
                      </a: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c>
                  <a:txBody>
                    <a:bodyPr/>
                    <a:lstStyle/>
                    <a:p>
                      <a:pPr algn="r"/>
                      <a:r>
                        <a:rPr lang="ru-RU" sz="900" dirty="0" smtClean="0">
                          <a:latin typeface="Times New Roman" panose="02020603050405020304" pitchFamily="18" charset="0"/>
                          <a:cs typeface="Times New Roman" panose="02020603050405020304" pitchFamily="18" charset="0"/>
                        </a:rPr>
                        <a:t>9229,42 </a:t>
                      </a: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r>
              <a:tr h="372895">
                <a:tc>
                  <a:txBody>
                    <a:bodyPr/>
                    <a:lstStyle/>
                    <a:p>
                      <a:r>
                        <a:rPr lang="ru-RU" sz="900" dirty="0" err="1" smtClean="0">
                          <a:latin typeface="Times New Roman" panose="02020603050405020304" pitchFamily="18" charset="0"/>
                          <a:cs typeface="Times New Roman" panose="02020603050405020304" pitchFamily="18" charset="0"/>
                        </a:rPr>
                        <a:t>Салық</a:t>
                      </a:r>
                      <a:r>
                        <a:rPr lang="ru-RU" sz="900" dirty="0" smtClean="0">
                          <a:latin typeface="Times New Roman" panose="02020603050405020304" pitchFamily="18" charset="0"/>
                          <a:cs typeface="Times New Roman" panose="02020603050405020304" pitchFamily="18" charset="0"/>
                        </a:rPr>
                        <a:t> салу </a:t>
                      </a:r>
                      <a:r>
                        <a:rPr lang="ru-RU" sz="900" dirty="0" err="1" smtClean="0">
                          <a:latin typeface="Times New Roman" panose="02020603050405020304" pitchFamily="18" charset="0"/>
                          <a:cs typeface="Times New Roman" panose="02020603050405020304" pitchFamily="18" charset="0"/>
                        </a:rPr>
                        <a:t>мақсатында</a:t>
                      </a:r>
                      <a:r>
                        <a:rPr lang="ru-RU" sz="900" dirty="0" smtClean="0">
                          <a:latin typeface="Times New Roman" panose="02020603050405020304" pitchFamily="18" charset="0"/>
                          <a:cs typeface="Times New Roman" panose="02020603050405020304" pitchFamily="18" charset="0"/>
                        </a:rPr>
                        <a:t> </a:t>
                      </a:r>
                      <a:r>
                        <a:rPr lang="ru-RU" sz="900" dirty="0" err="1" smtClean="0">
                          <a:latin typeface="Times New Roman" panose="02020603050405020304" pitchFamily="18" charset="0"/>
                          <a:cs typeface="Times New Roman" panose="02020603050405020304" pitchFamily="18" charset="0"/>
                        </a:rPr>
                        <a:t>мүлікке</a:t>
                      </a:r>
                      <a:r>
                        <a:rPr lang="ru-RU" sz="900" dirty="0" smtClean="0">
                          <a:latin typeface="Times New Roman" panose="02020603050405020304" pitchFamily="18" charset="0"/>
                          <a:cs typeface="Times New Roman" panose="02020603050405020304" pitchFamily="18" charset="0"/>
                        </a:rPr>
                        <a:t> </a:t>
                      </a:r>
                      <a:r>
                        <a:rPr lang="ru-RU" sz="900" dirty="0" err="1" smtClean="0">
                          <a:latin typeface="Times New Roman" panose="02020603050405020304" pitchFamily="18" charset="0"/>
                          <a:cs typeface="Times New Roman" panose="02020603050405020304" pitchFamily="18" charset="0"/>
                        </a:rPr>
                        <a:t>бағалау</a:t>
                      </a:r>
                      <a:r>
                        <a:rPr lang="ru-RU" sz="900" dirty="0" smtClean="0">
                          <a:latin typeface="Times New Roman" panose="02020603050405020304" pitchFamily="18" charset="0"/>
                          <a:cs typeface="Times New Roman" panose="02020603050405020304" pitchFamily="18" charset="0"/>
                        </a:rPr>
                        <a:t> </a:t>
                      </a:r>
                      <a:r>
                        <a:rPr lang="ru-RU" sz="900" dirty="0" err="1" smtClean="0">
                          <a:latin typeface="Times New Roman" panose="02020603050405020304" pitchFamily="18" charset="0"/>
                          <a:cs typeface="Times New Roman" panose="02020603050405020304" pitchFamily="18" charset="0"/>
                        </a:rPr>
                        <a:t>жүргізу</a:t>
                      </a:r>
                      <a:r>
                        <a:rPr lang="ru-RU" sz="900" dirty="0" smtClean="0">
                          <a:latin typeface="Times New Roman" panose="02020603050405020304" pitchFamily="18" charset="0"/>
                          <a:cs typeface="Times New Roman" panose="02020603050405020304" pitchFamily="18" charset="0"/>
                        </a:rPr>
                        <a:t> </a:t>
                      </a: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c>
                  <a:txBody>
                    <a:bodyPr/>
                    <a:lstStyle/>
                    <a:p>
                      <a:pPr algn="r"/>
                      <a:r>
                        <a:rPr lang="ru-RU" sz="900" dirty="0" smtClean="0">
                          <a:latin typeface="Times New Roman" panose="02020603050405020304" pitchFamily="18" charset="0"/>
                          <a:cs typeface="Times New Roman" panose="02020603050405020304" pitchFamily="18" charset="0"/>
                        </a:rPr>
                        <a:t>507,0 </a:t>
                      </a: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c>
                  <a:txBody>
                    <a:bodyPr/>
                    <a:lstStyle/>
                    <a:p>
                      <a:pPr algn="r"/>
                      <a:r>
                        <a:rPr lang="ru-RU" sz="900" dirty="0" smtClean="0">
                          <a:latin typeface="Times New Roman" panose="02020603050405020304" pitchFamily="18" charset="0"/>
                          <a:cs typeface="Times New Roman" panose="02020603050405020304" pitchFamily="18" charset="0"/>
                        </a:rPr>
                        <a:t>537,0 </a:t>
                      </a: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c>
                  <a:txBody>
                    <a:bodyPr/>
                    <a:lstStyle/>
                    <a:p>
                      <a:pPr algn="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r>
              <a:tr h="372895">
                <a:tc>
                  <a:txBody>
                    <a:bodyPr/>
                    <a:lstStyle/>
                    <a:p>
                      <a:r>
                        <a:rPr lang="ru-RU" sz="900" dirty="0" err="1" smtClean="0">
                          <a:latin typeface="Times New Roman" panose="02020603050405020304" pitchFamily="18" charset="0"/>
                          <a:cs typeface="Times New Roman" panose="02020603050405020304" pitchFamily="18" charset="0"/>
                        </a:rPr>
                        <a:t>Пайдаланылмаған</a:t>
                      </a:r>
                      <a:r>
                        <a:rPr lang="ru-RU" sz="900" dirty="0" smtClean="0">
                          <a:latin typeface="Times New Roman" panose="02020603050405020304" pitchFamily="18" charset="0"/>
                          <a:cs typeface="Times New Roman" panose="02020603050405020304" pitchFamily="18" charset="0"/>
                        </a:rPr>
                        <a:t> </a:t>
                      </a:r>
                      <a:r>
                        <a:rPr lang="ru-RU" sz="900" dirty="0" err="1" smtClean="0">
                          <a:latin typeface="Times New Roman" panose="02020603050405020304" pitchFamily="18" charset="0"/>
                          <a:cs typeface="Times New Roman" panose="02020603050405020304" pitchFamily="18" charset="0"/>
                        </a:rPr>
                        <a:t>нысаналы</a:t>
                      </a:r>
                      <a:r>
                        <a:rPr lang="ru-RU" sz="900" dirty="0" smtClean="0">
                          <a:latin typeface="Times New Roman" panose="02020603050405020304" pitchFamily="18" charset="0"/>
                          <a:cs typeface="Times New Roman" panose="02020603050405020304" pitchFamily="18" charset="0"/>
                        </a:rPr>
                        <a:t> </a:t>
                      </a:r>
                      <a:r>
                        <a:rPr lang="ru-RU" sz="900" dirty="0" err="1" smtClean="0">
                          <a:latin typeface="Times New Roman" panose="02020603050405020304" pitchFamily="18" charset="0"/>
                          <a:cs typeface="Times New Roman" panose="02020603050405020304" pitchFamily="18" charset="0"/>
                        </a:rPr>
                        <a:t>трансферттерді</a:t>
                      </a:r>
                      <a:r>
                        <a:rPr lang="ru-RU" sz="900" dirty="0" smtClean="0">
                          <a:latin typeface="Times New Roman" panose="02020603050405020304" pitchFamily="18" charset="0"/>
                          <a:cs typeface="Times New Roman" panose="02020603050405020304" pitchFamily="18" charset="0"/>
                        </a:rPr>
                        <a:t> </a:t>
                      </a:r>
                      <a:r>
                        <a:rPr lang="ru-RU" sz="900" dirty="0" err="1" smtClean="0">
                          <a:latin typeface="Times New Roman" panose="02020603050405020304" pitchFamily="18" charset="0"/>
                          <a:cs typeface="Times New Roman" panose="02020603050405020304" pitchFamily="18" charset="0"/>
                        </a:rPr>
                        <a:t>қайтару</a:t>
                      </a: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c>
                  <a:txBody>
                    <a:bodyPr/>
                    <a:lstStyle/>
                    <a:p>
                      <a:pPr algn="r"/>
                      <a:r>
                        <a:rPr lang="ru-RU" sz="900" dirty="0" smtClean="0">
                          <a:latin typeface="Times New Roman" panose="02020603050405020304" pitchFamily="18" charset="0"/>
                          <a:cs typeface="Times New Roman" panose="02020603050405020304" pitchFamily="18" charset="0"/>
                        </a:rPr>
                        <a:t>9088,0</a:t>
                      </a: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c>
                  <a:txBody>
                    <a:bodyPr/>
                    <a:lstStyle/>
                    <a:p>
                      <a:pPr algn="r"/>
                      <a:r>
                        <a:rPr lang="ru-RU" sz="900" dirty="0" smtClean="0">
                          <a:latin typeface="Times New Roman" panose="02020603050405020304" pitchFamily="18" charset="0"/>
                          <a:cs typeface="Times New Roman" panose="02020603050405020304" pitchFamily="18" charset="0"/>
                        </a:rPr>
                        <a:t>3891,0 </a:t>
                      </a: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c>
                  <a:txBody>
                    <a:bodyPr/>
                    <a:lstStyle/>
                    <a:p>
                      <a:pPr algn="r"/>
                      <a:r>
                        <a:rPr lang="ru-RU" sz="900" dirty="0" smtClean="0">
                          <a:latin typeface="Times New Roman" panose="02020603050405020304" pitchFamily="18" charset="0"/>
                          <a:cs typeface="Times New Roman" panose="02020603050405020304" pitchFamily="18" charset="0"/>
                        </a:rPr>
                        <a:t>2782,0 </a:t>
                      </a: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r>
              <a:tr h="505706">
                <a:tc>
                  <a:txBody>
                    <a:bodyPr/>
                    <a:lstStyle/>
                    <a:p>
                      <a:r>
                        <a:rPr lang="kk-KZ" sz="900" kern="1200" dirty="0" smtClean="0">
                          <a:solidFill>
                            <a:schemeClr val="dk1"/>
                          </a:solidFill>
                          <a:effectLst/>
                          <a:latin typeface="Times New Roman" panose="02020603050405020304" pitchFamily="18" charset="0"/>
                          <a:ea typeface="+mn-ea"/>
                          <a:cs typeface="Times New Roman" panose="02020603050405020304" pitchFamily="18" charset="0"/>
                        </a:rPr>
                        <a:t>Жергілікті атқарушы органның қарызын өтеу</a:t>
                      </a: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c>
                  <a:txBody>
                    <a:bodyPr/>
                    <a:lstStyle/>
                    <a:p>
                      <a:pPr algn="r"/>
                      <a:r>
                        <a:rPr lang="ru-RU" sz="900" dirty="0" smtClean="0">
                          <a:latin typeface="Times New Roman" panose="02020603050405020304" pitchFamily="18" charset="0"/>
                          <a:cs typeface="Times New Roman" panose="02020603050405020304" pitchFamily="18" charset="0"/>
                        </a:rPr>
                        <a:t> </a:t>
                      </a: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c>
                  <a:txBody>
                    <a:bodyPr/>
                    <a:lstStyle/>
                    <a:p>
                      <a:pPr algn="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c>
                  <a:txBody>
                    <a:bodyPr/>
                    <a:lstStyle/>
                    <a:p>
                      <a:pPr algn="r"/>
                      <a:r>
                        <a:rPr lang="ru-RU" sz="900" dirty="0" smtClean="0">
                          <a:latin typeface="Times New Roman" panose="02020603050405020304" pitchFamily="18" charset="0"/>
                          <a:cs typeface="Times New Roman" panose="02020603050405020304" pitchFamily="18" charset="0"/>
                        </a:rPr>
                        <a:t> </a:t>
                      </a: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r>
              <a:tr h="372895">
                <a:tc>
                  <a:txBody>
                    <a:bodyPr/>
                    <a:lstStyle/>
                    <a:p>
                      <a:r>
                        <a:rPr lang="ru-RU" sz="900" dirty="0" err="1" smtClean="0">
                          <a:latin typeface="Times New Roman" panose="02020603050405020304" pitchFamily="18" charset="0"/>
                          <a:cs typeface="Times New Roman" panose="02020603050405020304" pitchFamily="18" charset="0"/>
                        </a:rPr>
                        <a:t>Коммуналдық</a:t>
                      </a:r>
                      <a:r>
                        <a:rPr lang="ru-RU" sz="900" dirty="0" smtClean="0">
                          <a:latin typeface="Times New Roman" panose="02020603050405020304" pitchFamily="18" charset="0"/>
                          <a:cs typeface="Times New Roman" panose="02020603050405020304" pitchFamily="18" charset="0"/>
                        </a:rPr>
                        <a:t> </a:t>
                      </a:r>
                      <a:r>
                        <a:rPr lang="ru-RU" sz="900" dirty="0" err="1" smtClean="0">
                          <a:latin typeface="Times New Roman" panose="02020603050405020304" pitchFamily="18" charset="0"/>
                          <a:cs typeface="Times New Roman" panose="02020603050405020304" pitchFamily="18" charset="0"/>
                        </a:rPr>
                        <a:t>мүлікті</a:t>
                      </a:r>
                      <a:r>
                        <a:rPr lang="ru-RU" sz="900" dirty="0" smtClean="0">
                          <a:latin typeface="Times New Roman" panose="02020603050405020304" pitchFamily="18" charset="0"/>
                          <a:cs typeface="Times New Roman" panose="02020603050405020304" pitchFamily="18" charset="0"/>
                        </a:rPr>
                        <a:t> </a:t>
                      </a:r>
                      <a:r>
                        <a:rPr lang="ru-RU" sz="900" dirty="0" err="1" smtClean="0">
                          <a:latin typeface="Times New Roman" panose="02020603050405020304" pitchFamily="18" charset="0"/>
                          <a:cs typeface="Times New Roman" panose="02020603050405020304" pitchFamily="18" charset="0"/>
                        </a:rPr>
                        <a:t>басқару</a:t>
                      </a:r>
                      <a:r>
                        <a:rPr lang="ru-RU" sz="900" dirty="0" smtClean="0">
                          <a:latin typeface="Times New Roman" panose="02020603050405020304" pitchFamily="18" charset="0"/>
                          <a:cs typeface="Times New Roman" panose="02020603050405020304" pitchFamily="18" charset="0"/>
                        </a:rPr>
                        <a:t> </a:t>
                      </a: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c>
                  <a:txBody>
                    <a:bodyPr/>
                    <a:lstStyle/>
                    <a:p>
                      <a:pPr algn="r"/>
                      <a:r>
                        <a:rPr lang="ru-RU" sz="900" dirty="0" smtClean="0">
                          <a:latin typeface="Times New Roman" panose="02020603050405020304" pitchFamily="18" charset="0"/>
                          <a:cs typeface="Times New Roman" panose="02020603050405020304" pitchFamily="18" charset="0"/>
                        </a:rPr>
                        <a:t>1008,85 </a:t>
                      </a: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c>
                  <a:txBody>
                    <a:bodyPr/>
                    <a:lstStyle/>
                    <a:p>
                      <a:pPr algn="r"/>
                      <a:r>
                        <a:rPr lang="ru-RU" sz="900" dirty="0" smtClean="0">
                          <a:latin typeface="Times New Roman" panose="02020603050405020304" pitchFamily="18" charset="0"/>
                          <a:cs typeface="Times New Roman" panose="02020603050405020304" pitchFamily="18" charset="0"/>
                        </a:rPr>
                        <a:t>1192,9 </a:t>
                      </a: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c>
                  <a:txBody>
                    <a:bodyPr/>
                    <a:lstStyle/>
                    <a:p>
                      <a:pPr algn="r"/>
                      <a:r>
                        <a:rPr lang="ru-RU" sz="900" dirty="0" smtClean="0">
                          <a:latin typeface="Times New Roman" panose="02020603050405020304" pitchFamily="18" charset="0"/>
                          <a:cs typeface="Times New Roman" panose="02020603050405020304" pitchFamily="18" charset="0"/>
                        </a:rPr>
                        <a:t>1219,0 </a:t>
                      </a: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r>
              <a:tr h="404638">
                <a:tc>
                  <a:txBody>
                    <a:bodyPr/>
                    <a:lstStyle/>
                    <a:p>
                      <a:r>
                        <a:rPr lang="kk-KZ" sz="900" kern="1200" dirty="0" smtClean="0">
                          <a:solidFill>
                            <a:schemeClr val="dk1"/>
                          </a:solidFill>
                          <a:effectLst/>
                          <a:latin typeface="Times New Roman" panose="02020603050405020304" pitchFamily="18" charset="0"/>
                          <a:ea typeface="+mn-ea"/>
                          <a:cs typeface="Times New Roman" panose="02020603050405020304" pitchFamily="18" charset="0"/>
                        </a:rPr>
                        <a:t>Жергілікті атқарушы органдардың борышына қызмет көрсету </a:t>
                      </a: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c>
                  <a:txBody>
                    <a:bodyPr/>
                    <a:lstStyle/>
                    <a:p>
                      <a:pPr algn="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c>
                  <a:txBody>
                    <a:bodyPr/>
                    <a:lstStyle/>
                    <a:p>
                      <a:pPr algn="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c>
                  <a:txBody>
                    <a:bodyPr/>
                    <a:lstStyle/>
                    <a:p>
                      <a:pPr algn="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r>
              <a:tr h="372895">
                <a:tc>
                  <a:txBody>
                    <a:bodyPr/>
                    <a:lstStyle/>
                    <a:p>
                      <a:r>
                        <a:rPr lang="ru-RU" sz="900" dirty="0" err="1" smtClean="0">
                          <a:latin typeface="Times New Roman" panose="02020603050405020304" pitchFamily="18" charset="0"/>
                          <a:cs typeface="Times New Roman" panose="02020603050405020304" pitchFamily="18" charset="0"/>
                        </a:rPr>
                        <a:t>Көлік</a:t>
                      </a:r>
                      <a:r>
                        <a:rPr lang="ru-RU" sz="900" dirty="0" smtClean="0">
                          <a:latin typeface="Times New Roman" panose="02020603050405020304" pitchFamily="18" charset="0"/>
                          <a:cs typeface="Times New Roman" panose="02020603050405020304" pitchFamily="18" charset="0"/>
                        </a:rPr>
                        <a:t> </a:t>
                      </a:r>
                      <a:r>
                        <a:rPr lang="ru-RU" sz="900" dirty="0" err="1" smtClean="0">
                          <a:latin typeface="Times New Roman" panose="02020603050405020304" pitchFamily="18" charset="0"/>
                          <a:cs typeface="Times New Roman" panose="02020603050405020304" pitchFamily="18" charset="0"/>
                        </a:rPr>
                        <a:t>құралдарын</a:t>
                      </a:r>
                      <a:r>
                        <a:rPr lang="ru-RU" sz="900" dirty="0" smtClean="0">
                          <a:latin typeface="Times New Roman" panose="02020603050405020304" pitchFamily="18" charset="0"/>
                          <a:cs typeface="Times New Roman" panose="02020603050405020304" pitchFamily="18" charset="0"/>
                        </a:rPr>
                        <a:t> </a:t>
                      </a:r>
                      <a:r>
                        <a:rPr lang="ru-RU" sz="900" dirty="0" err="1" smtClean="0">
                          <a:latin typeface="Times New Roman" panose="02020603050405020304" pitchFamily="18" charset="0"/>
                          <a:cs typeface="Times New Roman" panose="02020603050405020304" pitchFamily="18" charset="0"/>
                        </a:rPr>
                        <a:t>сатып</a:t>
                      </a:r>
                      <a:r>
                        <a:rPr lang="ru-RU" sz="900" dirty="0" smtClean="0">
                          <a:latin typeface="Times New Roman" panose="02020603050405020304" pitchFamily="18" charset="0"/>
                          <a:cs typeface="Times New Roman" panose="02020603050405020304" pitchFamily="18" charset="0"/>
                        </a:rPr>
                        <a:t> </a:t>
                      </a:r>
                      <a:r>
                        <a:rPr lang="ru-RU" sz="900" dirty="0" err="1" smtClean="0">
                          <a:latin typeface="Times New Roman" panose="02020603050405020304" pitchFamily="18" charset="0"/>
                          <a:cs typeface="Times New Roman" panose="02020603050405020304" pitchFamily="18" charset="0"/>
                        </a:rPr>
                        <a:t>алу</a:t>
                      </a:r>
                      <a:r>
                        <a:rPr lang="ru-RU" sz="900" dirty="0" smtClean="0">
                          <a:latin typeface="Times New Roman" panose="02020603050405020304" pitchFamily="18" charset="0"/>
                          <a:cs typeface="Times New Roman" panose="02020603050405020304" pitchFamily="18" charset="0"/>
                        </a:rPr>
                        <a:t> </a:t>
                      </a: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c>
                  <a:txBody>
                    <a:bodyPr/>
                    <a:lstStyle/>
                    <a:p>
                      <a:pPr algn="r"/>
                      <a:r>
                        <a:rPr lang="kk-KZ" sz="900" kern="1200" dirty="0" smtClean="0">
                          <a:solidFill>
                            <a:schemeClr val="dk1"/>
                          </a:solidFill>
                          <a:effectLst/>
                          <a:latin typeface="Times New Roman" panose="02020603050405020304" pitchFamily="18" charset="0"/>
                          <a:ea typeface="+mn-ea"/>
                          <a:cs typeface="Times New Roman" panose="02020603050405020304" pitchFamily="18" charset="0"/>
                        </a:rPr>
                        <a:t>4800,0 </a:t>
                      </a: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c>
                  <a:txBody>
                    <a:bodyPr/>
                    <a:lstStyle/>
                    <a:p>
                      <a:pPr algn="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c>
                  <a:txBody>
                    <a:bodyPr/>
                    <a:lstStyle/>
                    <a:p>
                      <a:pPr algn="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r>
              <a:tr h="372895">
                <a:tc>
                  <a:txBody>
                    <a:bodyPr/>
                    <a:lstStyle/>
                    <a:p>
                      <a:r>
                        <a:rPr lang="ru-RU" sz="900" dirty="0" err="1" smtClean="0">
                          <a:latin typeface="Times New Roman" panose="02020603050405020304" pitchFamily="18" charset="0"/>
                          <a:cs typeface="Times New Roman" panose="02020603050405020304" pitchFamily="18" charset="0"/>
                        </a:rPr>
                        <a:t>Машиналар</a:t>
                      </a:r>
                      <a:r>
                        <a:rPr lang="ru-RU" sz="900" dirty="0" smtClean="0">
                          <a:latin typeface="Times New Roman" panose="02020603050405020304" pitchFamily="18" charset="0"/>
                          <a:cs typeface="Times New Roman" panose="02020603050405020304" pitchFamily="18" charset="0"/>
                        </a:rPr>
                        <a:t> мен </a:t>
                      </a:r>
                      <a:r>
                        <a:rPr lang="ru-RU" sz="900" dirty="0" err="1" smtClean="0">
                          <a:latin typeface="Times New Roman" panose="02020603050405020304" pitchFamily="18" charset="0"/>
                          <a:cs typeface="Times New Roman" panose="02020603050405020304" pitchFamily="18" charset="0"/>
                        </a:rPr>
                        <a:t>жабдықтар</a:t>
                      </a:r>
                      <a:r>
                        <a:rPr lang="ru-RU" sz="900" dirty="0" smtClean="0">
                          <a:latin typeface="Times New Roman" panose="02020603050405020304" pitchFamily="18" charset="0"/>
                          <a:cs typeface="Times New Roman" panose="02020603050405020304" pitchFamily="18" charset="0"/>
                        </a:rPr>
                        <a:t> </a:t>
                      </a:r>
                      <a:r>
                        <a:rPr lang="ru-RU" sz="900" dirty="0" err="1" smtClean="0">
                          <a:latin typeface="Times New Roman" panose="02020603050405020304" pitchFamily="18" charset="0"/>
                          <a:cs typeface="Times New Roman" panose="02020603050405020304" pitchFamily="18" charset="0"/>
                        </a:rPr>
                        <a:t>сатып</a:t>
                      </a:r>
                      <a:r>
                        <a:rPr lang="ru-RU" sz="900" dirty="0" smtClean="0">
                          <a:latin typeface="Times New Roman" panose="02020603050405020304" pitchFamily="18" charset="0"/>
                          <a:cs typeface="Times New Roman" panose="02020603050405020304" pitchFamily="18" charset="0"/>
                        </a:rPr>
                        <a:t> </a:t>
                      </a:r>
                      <a:r>
                        <a:rPr lang="ru-RU" sz="900" dirty="0" err="1" smtClean="0">
                          <a:latin typeface="Times New Roman" panose="02020603050405020304" pitchFamily="18" charset="0"/>
                          <a:cs typeface="Times New Roman" panose="02020603050405020304" pitchFamily="18" charset="0"/>
                        </a:rPr>
                        <a:t>алу</a:t>
                      </a:r>
                      <a:r>
                        <a:rPr lang="ru-RU" sz="900" dirty="0" smtClean="0">
                          <a:latin typeface="Times New Roman" panose="02020603050405020304" pitchFamily="18" charset="0"/>
                          <a:cs typeface="Times New Roman" panose="02020603050405020304" pitchFamily="18" charset="0"/>
                        </a:rPr>
                        <a:t> </a:t>
                      </a: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c>
                  <a:txBody>
                    <a:bodyPr/>
                    <a:lstStyle/>
                    <a:p>
                      <a:pPr algn="r"/>
                      <a:r>
                        <a:rPr lang="ru-RU" sz="900" dirty="0" smtClean="0">
                          <a:latin typeface="Times New Roman" panose="02020603050405020304" pitchFamily="18" charset="0"/>
                          <a:cs typeface="Times New Roman" panose="02020603050405020304" pitchFamily="18" charset="0"/>
                        </a:rPr>
                        <a:t>134,90 </a:t>
                      </a: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c>
                  <a:txBody>
                    <a:bodyPr/>
                    <a:lstStyle/>
                    <a:p>
                      <a:pPr algn="r"/>
                      <a:r>
                        <a:rPr lang="ru-RU" sz="900" dirty="0" smtClean="0">
                          <a:latin typeface="Times New Roman" panose="02020603050405020304" pitchFamily="18" charset="0"/>
                          <a:cs typeface="Times New Roman" panose="02020603050405020304" pitchFamily="18" charset="0"/>
                        </a:rPr>
                        <a:t>458,6</a:t>
                      </a: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c>
                  <a:txBody>
                    <a:bodyPr/>
                    <a:lstStyle/>
                    <a:p>
                      <a:pPr algn="r"/>
                      <a:r>
                        <a:rPr lang="ru-RU" sz="900" dirty="0" smtClean="0">
                          <a:latin typeface="Times New Roman" panose="02020603050405020304" pitchFamily="18" charset="0"/>
                          <a:cs typeface="Times New Roman" panose="02020603050405020304" pitchFamily="18" charset="0"/>
                        </a:rPr>
                        <a:t>295,0 </a:t>
                      </a: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r>
              <a:tr h="372895">
                <a:tc>
                  <a:txBody>
                    <a:bodyPr/>
                    <a:lstStyle/>
                    <a:p>
                      <a:r>
                        <a:rPr lang="ru-RU" sz="900" dirty="0" err="1" smtClean="0">
                          <a:latin typeface="Times New Roman" panose="02020603050405020304" pitchFamily="18" charset="0"/>
                          <a:cs typeface="Times New Roman" panose="02020603050405020304" pitchFamily="18" charset="0"/>
                        </a:rPr>
                        <a:t>Нысаналы</a:t>
                      </a:r>
                      <a:r>
                        <a:rPr lang="ru-RU" sz="900" dirty="0" smtClean="0">
                          <a:latin typeface="Times New Roman" panose="02020603050405020304" pitchFamily="18" charset="0"/>
                          <a:cs typeface="Times New Roman" panose="02020603050405020304" pitchFamily="18" charset="0"/>
                        </a:rPr>
                        <a:t> </a:t>
                      </a:r>
                      <a:r>
                        <a:rPr lang="ru-RU" sz="900" dirty="0" err="1" smtClean="0">
                          <a:latin typeface="Times New Roman" panose="02020603050405020304" pitchFamily="18" charset="0"/>
                          <a:cs typeface="Times New Roman" panose="02020603050405020304" pitchFamily="18" charset="0"/>
                        </a:rPr>
                        <a:t>ағымдағы</a:t>
                      </a:r>
                      <a:r>
                        <a:rPr lang="ru-RU" sz="900" dirty="0" smtClean="0">
                          <a:latin typeface="Times New Roman" panose="02020603050405020304" pitchFamily="18" charset="0"/>
                          <a:cs typeface="Times New Roman" panose="02020603050405020304" pitchFamily="18" charset="0"/>
                        </a:rPr>
                        <a:t> </a:t>
                      </a:r>
                      <a:r>
                        <a:rPr lang="ru-RU" sz="900" dirty="0" err="1" smtClean="0">
                          <a:latin typeface="Times New Roman" panose="02020603050405020304" pitchFamily="18" charset="0"/>
                          <a:cs typeface="Times New Roman" panose="02020603050405020304" pitchFamily="18" charset="0"/>
                        </a:rPr>
                        <a:t>трансферттер</a:t>
                      </a:r>
                      <a:r>
                        <a:rPr lang="ru-RU" sz="900" dirty="0" smtClean="0">
                          <a:latin typeface="Times New Roman" panose="02020603050405020304" pitchFamily="18" charset="0"/>
                          <a:cs typeface="Times New Roman" panose="02020603050405020304" pitchFamily="18" charset="0"/>
                        </a:rPr>
                        <a:t> </a:t>
                      </a: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c>
                  <a:txBody>
                    <a:bodyPr/>
                    <a:lstStyle/>
                    <a:p>
                      <a:pPr algn="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c>
                  <a:txBody>
                    <a:bodyPr/>
                    <a:lstStyle/>
                    <a:p>
                      <a:pPr algn="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c>
                  <a:txBody>
                    <a:bodyPr/>
                    <a:lstStyle/>
                    <a:p>
                      <a:pPr algn="r"/>
                      <a:r>
                        <a:rPr lang="kk-KZ" sz="900" kern="1200" dirty="0" smtClean="0">
                          <a:solidFill>
                            <a:schemeClr val="dk1"/>
                          </a:solidFill>
                          <a:effectLst/>
                          <a:latin typeface="Times New Roman" panose="02020603050405020304" pitchFamily="18" charset="0"/>
                          <a:ea typeface="+mn-ea"/>
                          <a:cs typeface="Times New Roman" panose="02020603050405020304" pitchFamily="18" charset="0"/>
                        </a:rPr>
                        <a:t>23679,0 </a:t>
                      </a: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r>
              <a:tr h="372895">
                <a:tc>
                  <a:txBody>
                    <a:bodyPr/>
                    <a:lstStyle/>
                    <a:p>
                      <a:r>
                        <a:rPr lang="ru-RU" sz="900" dirty="0" err="1" smtClean="0">
                          <a:latin typeface="Times New Roman" panose="02020603050405020304" pitchFamily="18" charset="0"/>
                          <a:cs typeface="Times New Roman" panose="02020603050405020304" pitchFamily="18" charset="0"/>
                        </a:rPr>
                        <a:t>Субвенциялар</a:t>
                      </a: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c>
                  <a:txBody>
                    <a:bodyPr/>
                    <a:lstStyle/>
                    <a:p>
                      <a:pPr algn="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c>
                  <a:txBody>
                    <a:bodyPr/>
                    <a:lstStyle/>
                    <a:p>
                      <a:pPr algn="r"/>
                      <a:r>
                        <a:rPr lang="ru-RU" sz="900" dirty="0" smtClean="0">
                          <a:latin typeface="Times New Roman" panose="02020603050405020304" pitchFamily="18" charset="0"/>
                          <a:cs typeface="Times New Roman" panose="02020603050405020304" pitchFamily="18" charset="0"/>
                        </a:rPr>
                        <a:t>89064,0 </a:t>
                      </a: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c>
                  <a:txBody>
                    <a:bodyPr/>
                    <a:lstStyle/>
                    <a:p>
                      <a:pPr algn="r"/>
                      <a:r>
                        <a:rPr lang="ru-RU" sz="900" dirty="0" smtClean="0">
                          <a:latin typeface="Times New Roman" panose="02020603050405020304" pitchFamily="18" charset="0"/>
                          <a:cs typeface="Times New Roman" panose="02020603050405020304" pitchFamily="18" charset="0"/>
                        </a:rPr>
                        <a:t>89017,0 </a:t>
                      </a: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r>
              <a:tr h="372895">
                <a:tc>
                  <a:txBody>
                    <a:bodyPr/>
                    <a:lstStyle/>
                    <a:p>
                      <a:r>
                        <a:rPr lang="ru-RU" sz="900" dirty="0" err="1" smtClean="0">
                          <a:latin typeface="Times New Roman" panose="02020603050405020304" pitchFamily="18" charset="0"/>
                          <a:cs typeface="Times New Roman" panose="02020603050405020304" pitchFamily="18" charset="0"/>
                        </a:rPr>
                        <a:t>Жергілікті</a:t>
                      </a:r>
                      <a:r>
                        <a:rPr lang="ru-RU" sz="900" dirty="0" smtClean="0">
                          <a:latin typeface="Times New Roman" panose="02020603050405020304" pitchFamily="18" charset="0"/>
                          <a:cs typeface="Times New Roman" panose="02020603050405020304" pitchFamily="18" charset="0"/>
                        </a:rPr>
                        <a:t> </a:t>
                      </a:r>
                      <a:r>
                        <a:rPr lang="ru-RU" sz="900" dirty="0" err="1" smtClean="0">
                          <a:latin typeface="Times New Roman" panose="02020603050405020304" pitchFamily="18" charset="0"/>
                          <a:cs typeface="Times New Roman" panose="02020603050405020304" pitchFamily="18" charset="0"/>
                        </a:rPr>
                        <a:t>өзін-өзі</a:t>
                      </a:r>
                      <a:r>
                        <a:rPr lang="ru-RU" sz="900" dirty="0" smtClean="0">
                          <a:latin typeface="Times New Roman" panose="02020603050405020304" pitchFamily="18" charset="0"/>
                          <a:cs typeface="Times New Roman" panose="02020603050405020304" pitchFamily="18" charset="0"/>
                        </a:rPr>
                        <a:t> </a:t>
                      </a:r>
                      <a:r>
                        <a:rPr lang="ru-RU" sz="900" dirty="0" err="1" smtClean="0">
                          <a:latin typeface="Times New Roman" panose="02020603050405020304" pitchFamily="18" charset="0"/>
                          <a:cs typeface="Times New Roman" panose="02020603050405020304" pitchFamily="18" charset="0"/>
                        </a:rPr>
                        <a:t>басқару</a:t>
                      </a:r>
                      <a:r>
                        <a:rPr lang="ru-RU" sz="900" dirty="0" smtClean="0">
                          <a:latin typeface="Times New Roman" panose="02020603050405020304" pitchFamily="18" charset="0"/>
                          <a:cs typeface="Times New Roman" panose="02020603050405020304" pitchFamily="18" charset="0"/>
                        </a:rPr>
                        <a:t> </a:t>
                      </a:r>
                      <a:r>
                        <a:rPr lang="ru-RU" sz="900" dirty="0" err="1" smtClean="0">
                          <a:latin typeface="Times New Roman" panose="02020603050405020304" pitchFamily="18" charset="0"/>
                          <a:cs typeface="Times New Roman" panose="02020603050405020304" pitchFamily="18" charset="0"/>
                        </a:rPr>
                        <a:t>органдарына</a:t>
                      </a:r>
                      <a:r>
                        <a:rPr lang="ru-RU" sz="900" dirty="0" smtClean="0">
                          <a:latin typeface="Times New Roman" panose="02020603050405020304" pitchFamily="18" charset="0"/>
                          <a:cs typeface="Times New Roman" panose="02020603050405020304" pitchFamily="18" charset="0"/>
                        </a:rPr>
                        <a:t> </a:t>
                      </a:r>
                      <a:r>
                        <a:rPr lang="ru-RU" sz="900" dirty="0" err="1" smtClean="0">
                          <a:latin typeface="Times New Roman" panose="02020603050405020304" pitchFamily="18" charset="0"/>
                          <a:cs typeface="Times New Roman" panose="02020603050405020304" pitchFamily="18" charset="0"/>
                        </a:rPr>
                        <a:t>берілетін</a:t>
                      </a:r>
                      <a:r>
                        <a:rPr lang="ru-RU" sz="900" dirty="0" smtClean="0">
                          <a:latin typeface="Times New Roman" panose="02020603050405020304" pitchFamily="18" charset="0"/>
                          <a:cs typeface="Times New Roman" panose="02020603050405020304" pitchFamily="18" charset="0"/>
                        </a:rPr>
                        <a:t> </a:t>
                      </a:r>
                      <a:r>
                        <a:rPr lang="ru-RU" sz="900" dirty="0" err="1" smtClean="0">
                          <a:latin typeface="Times New Roman" panose="02020603050405020304" pitchFamily="18" charset="0"/>
                          <a:cs typeface="Times New Roman" panose="02020603050405020304" pitchFamily="18" charset="0"/>
                        </a:rPr>
                        <a:t>трансферттер</a:t>
                      </a: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c>
                  <a:txBody>
                    <a:bodyPr/>
                    <a:lstStyle/>
                    <a:p>
                      <a:pPr algn="r"/>
                      <a:r>
                        <a:rPr lang="ru-RU" sz="900" dirty="0" smtClean="0">
                          <a:latin typeface="Times New Roman" panose="02020603050405020304" pitchFamily="18" charset="0"/>
                          <a:cs typeface="Times New Roman" panose="02020603050405020304" pitchFamily="18" charset="0"/>
                        </a:rPr>
                        <a:t>30405,0 </a:t>
                      </a: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c>
                  <a:txBody>
                    <a:bodyPr/>
                    <a:lstStyle/>
                    <a:p>
                      <a:pPr algn="r"/>
                      <a:r>
                        <a:rPr lang="ru-RU" sz="900" dirty="0" smtClean="0">
                          <a:latin typeface="Times New Roman" panose="02020603050405020304" pitchFamily="18" charset="0"/>
                          <a:cs typeface="Times New Roman" panose="02020603050405020304" pitchFamily="18" charset="0"/>
                        </a:rPr>
                        <a:t>1617,0 </a:t>
                      </a: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c>
                  <a:txBody>
                    <a:bodyPr/>
                    <a:lstStyle/>
                    <a:p>
                      <a:pPr algn="r"/>
                      <a:r>
                        <a:rPr lang="ru-RU" sz="900" dirty="0" smtClean="0">
                          <a:latin typeface="Times New Roman" panose="02020603050405020304" pitchFamily="18" charset="0"/>
                          <a:cs typeface="Times New Roman" panose="02020603050405020304" pitchFamily="18" charset="0"/>
                        </a:rPr>
                        <a:t>3304,0 </a:t>
                      </a: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r>
              <a:tr h="372895">
                <a:tc>
                  <a:txBody>
                    <a:bodyPr/>
                    <a:lstStyle/>
                    <a:p>
                      <a:r>
                        <a:rPr lang="ru-RU" sz="900" dirty="0" err="1" smtClean="0">
                          <a:latin typeface="Times New Roman" panose="02020603050405020304" pitchFamily="18" charset="0"/>
                          <a:cs typeface="Times New Roman" panose="02020603050405020304" pitchFamily="18" charset="0"/>
                        </a:rPr>
                        <a:t>Ұлттық</a:t>
                      </a:r>
                      <a:r>
                        <a:rPr lang="ru-RU" sz="900" dirty="0" smtClean="0">
                          <a:latin typeface="Times New Roman" panose="02020603050405020304" pitchFamily="18" charset="0"/>
                          <a:cs typeface="Times New Roman" panose="02020603050405020304" pitchFamily="18" charset="0"/>
                        </a:rPr>
                        <a:t> </a:t>
                      </a:r>
                      <a:r>
                        <a:rPr lang="ru-RU" sz="900" dirty="0" err="1" smtClean="0">
                          <a:latin typeface="Times New Roman" panose="02020603050405020304" pitchFamily="18" charset="0"/>
                          <a:cs typeface="Times New Roman" panose="02020603050405020304" pitchFamily="18" charset="0"/>
                        </a:rPr>
                        <a:t>Банктің</a:t>
                      </a:r>
                      <a:r>
                        <a:rPr lang="ru-RU" sz="900" dirty="0" smtClean="0">
                          <a:latin typeface="Times New Roman" panose="02020603050405020304" pitchFamily="18" charset="0"/>
                          <a:cs typeface="Times New Roman" panose="02020603050405020304" pitchFamily="18" charset="0"/>
                        </a:rPr>
                        <a:t> </a:t>
                      </a:r>
                      <a:r>
                        <a:rPr lang="ru-RU" sz="900" dirty="0" err="1" smtClean="0">
                          <a:latin typeface="Times New Roman" panose="02020603050405020304" pitchFamily="18" charset="0"/>
                          <a:cs typeface="Times New Roman" panose="02020603050405020304" pitchFamily="18" charset="0"/>
                        </a:rPr>
                        <a:t>пайдаланылмаған</a:t>
                      </a:r>
                      <a:r>
                        <a:rPr lang="ru-RU" sz="900" dirty="0" smtClean="0">
                          <a:latin typeface="Times New Roman" panose="02020603050405020304" pitchFamily="18" charset="0"/>
                          <a:cs typeface="Times New Roman" panose="02020603050405020304" pitchFamily="18" charset="0"/>
                        </a:rPr>
                        <a:t> </a:t>
                      </a:r>
                      <a:r>
                        <a:rPr lang="ru-RU" sz="900" dirty="0" err="1" smtClean="0">
                          <a:latin typeface="Times New Roman" panose="02020603050405020304" pitchFamily="18" charset="0"/>
                          <a:cs typeface="Times New Roman" panose="02020603050405020304" pitchFamily="18" charset="0"/>
                        </a:rPr>
                        <a:t>қаражатының</a:t>
                      </a:r>
                      <a:r>
                        <a:rPr lang="ru-RU" sz="900" dirty="0" smtClean="0">
                          <a:latin typeface="Times New Roman" panose="02020603050405020304" pitchFamily="18" charset="0"/>
                          <a:cs typeface="Times New Roman" panose="02020603050405020304" pitchFamily="18" charset="0"/>
                        </a:rPr>
                        <a:t> </a:t>
                      </a:r>
                      <a:r>
                        <a:rPr lang="ru-RU" sz="900" dirty="0" err="1" smtClean="0">
                          <a:latin typeface="Times New Roman" panose="02020603050405020304" pitchFamily="18" charset="0"/>
                          <a:cs typeface="Times New Roman" panose="02020603050405020304" pitchFamily="18" charset="0"/>
                        </a:rPr>
                        <a:t>сомасын</a:t>
                      </a:r>
                      <a:r>
                        <a:rPr lang="ru-RU" sz="900" dirty="0" smtClean="0">
                          <a:latin typeface="Times New Roman" panose="02020603050405020304" pitchFamily="18" charset="0"/>
                          <a:cs typeface="Times New Roman" panose="02020603050405020304" pitchFamily="18" charset="0"/>
                        </a:rPr>
                        <a:t> </a:t>
                      </a:r>
                      <a:r>
                        <a:rPr lang="ru-RU" sz="900" dirty="0" err="1" smtClean="0">
                          <a:latin typeface="Times New Roman" panose="02020603050405020304" pitchFamily="18" charset="0"/>
                          <a:cs typeface="Times New Roman" panose="02020603050405020304" pitchFamily="18" charset="0"/>
                        </a:rPr>
                        <a:t>қайтару</a:t>
                      </a: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c>
                  <a:txBody>
                    <a:bodyPr/>
                    <a:lstStyle/>
                    <a:p>
                      <a:pPr algn="r"/>
                      <a:r>
                        <a:rPr lang="ru-RU" sz="900" dirty="0" smtClean="0">
                          <a:latin typeface="Times New Roman" panose="02020603050405020304" pitchFamily="18" charset="0"/>
                          <a:cs typeface="Times New Roman" panose="02020603050405020304" pitchFamily="18" charset="0"/>
                        </a:rPr>
                        <a:t>3,71 </a:t>
                      </a: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c>
                  <a:txBody>
                    <a:bodyPr/>
                    <a:lstStyle/>
                    <a:p>
                      <a:pPr algn="r"/>
                      <a:endParaRPr lang="ru-RU" sz="90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c>
                  <a:txBody>
                    <a:bodyPr/>
                    <a:lstStyle/>
                    <a:p>
                      <a:pPr algn="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r>
              <a:tr h="372895">
                <a:tc>
                  <a:txBody>
                    <a:bodyPr/>
                    <a:lstStyle/>
                    <a:p>
                      <a:r>
                        <a:rPr lang="ru-RU" sz="900" dirty="0" err="1" smtClean="0">
                          <a:latin typeface="Times New Roman" panose="02020603050405020304" pitchFamily="18" charset="0"/>
                          <a:cs typeface="Times New Roman" panose="02020603050405020304" pitchFamily="18" charset="0"/>
                        </a:rPr>
                        <a:t>Мемлекеттік</a:t>
                      </a:r>
                      <a:r>
                        <a:rPr lang="ru-RU" sz="900" dirty="0" smtClean="0">
                          <a:latin typeface="Times New Roman" panose="02020603050405020304" pitchFamily="18" charset="0"/>
                          <a:cs typeface="Times New Roman" panose="02020603050405020304" pitchFamily="18" charset="0"/>
                        </a:rPr>
                        <a:t> </a:t>
                      </a:r>
                      <a:r>
                        <a:rPr lang="ru-RU" sz="900" dirty="0" err="1" smtClean="0">
                          <a:latin typeface="Times New Roman" panose="02020603050405020304" pitchFamily="18" charset="0"/>
                          <a:cs typeface="Times New Roman" panose="02020603050405020304" pitchFamily="18" charset="0"/>
                        </a:rPr>
                        <a:t>органның</a:t>
                      </a:r>
                      <a:r>
                        <a:rPr lang="ru-RU" sz="900" dirty="0" smtClean="0">
                          <a:latin typeface="Times New Roman" panose="02020603050405020304" pitchFamily="18" charset="0"/>
                          <a:cs typeface="Times New Roman" panose="02020603050405020304" pitchFamily="18" charset="0"/>
                        </a:rPr>
                        <a:t> </a:t>
                      </a:r>
                      <a:r>
                        <a:rPr lang="ru-RU" sz="900" dirty="0" err="1" smtClean="0">
                          <a:latin typeface="Times New Roman" panose="02020603050405020304" pitchFamily="18" charset="0"/>
                          <a:cs typeface="Times New Roman" panose="02020603050405020304" pitchFamily="18" charset="0"/>
                        </a:rPr>
                        <a:t>басқа</a:t>
                      </a:r>
                      <a:r>
                        <a:rPr lang="ru-RU" sz="900" dirty="0" smtClean="0">
                          <a:latin typeface="Times New Roman" panose="02020603050405020304" pitchFamily="18" charset="0"/>
                          <a:cs typeface="Times New Roman" panose="02020603050405020304" pitchFamily="18" charset="0"/>
                        </a:rPr>
                        <a:t> </a:t>
                      </a:r>
                      <a:r>
                        <a:rPr lang="ru-RU" sz="900" dirty="0" err="1" smtClean="0">
                          <a:latin typeface="Times New Roman" panose="02020603050405020304" pitchFamily="18" charset="0"/>
                          <a:cs typeface="Times New Roman" panose="02020603050405020304" pitchFamily="18" charset="0"/>
                        </a:rPr>
                        <a:t>деңгейлеріне</a:t>
                      </a:r>
                      <a:r>
                        <a:rPr lang="ru-RU" sz="900" dirty="0" smtClean="0">
                          <a:latin typeface="Times New Roman" panose="02020603050405020304" pitchFamily="18" charset="0"/>
                          <a:cs typeface="Times New Roman" panose="02020603050405020304" pitchFamily="18" charset="0"/>
                        </a:rPr>
                        <a:t> </a:t>
                      </a:r>
                      <a:r>
                        <a:rPr lang="ru-RU" sz="900" dirty="0" err="1" smtClean="0">
                          <a:latin typeface="Times New Roman" panose="02020603050405020304" pitchFamily="18" charset="0"/>
                          <a:cs typeface="Times New Roman" panose="02020603050405020304" pitchFamily="18" charset="0"/>
                        </a:rPr>
                        <a:t>берілетін</a:t>
                      </a:r>
                      <a:r>
                        <a:rPr lang="ru-RU" sz="900" dirty="0" smtClean="0">
                          <a:latin typeface="Times New Roman" panose="02020603050405020304" pitchFamily="18" charset="0"/>
                          <a:cs typeface="Times New Roman" panose="02020603050405020304" pitchFamily="18" charset="0"/>
                        </a:rPr>
                        <a:t> </a:t>
                      </a:r>
                      <a:r>
                        <a:rPr lang="ru-RU" sz="900" dirty="0" err="1" smtClean="0">
                          <a:latin typeface="Times New Roman" panose="02020603050405020304" pitchFamily="18" charset="0"/>
                          <a:cs typeface="Times New Roman" panose="02020603050405020304" pitchFamily="18" charset="0"/>
                        </a:rPr>
                        <a:t>ағымдағы</a:t>
                      </a:r>
                      <a:r>
                        <a:rPr lang="ru-RU" sz="900" dirty="0" smtClean="0">
                          <a:latin typeface="Times New Roman" panose="02020603050405020304" pitchFamily="18" charset="0"/>
                          <a:cs typeface="Times New Roman" panose="02020603050405020304" pitchFamily="18" charset="0"/>
                        </a:rPr>
                        <a:t> </a:t>
                      </a:r>
                      <a:r>
                        <a:rPr lang="ru-RU" sz="900" dirty="0" err="1" smtClean="0">
                          <a:latin typeface="Times New Roman" panose="02020603050405020304" pitchFamily="18" charset="0"/>
                          <a:cs typeface="Times New Roman" panose="02020603050405020304" pitchFamily="18" charset="0"/>
                        </a:rPr>
                        <a:t>трансферттер</a:t>
                      </a: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c>
                  <a:txBody>
                    <a:bodyPr/>
                    <a:lstStyle/>
                    <a:p>
                      <a:pPr algn="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c>
                  <a:txBody>
                    <a:bodyPr/>
                    <a:lstStyle/>
                    <a:p>
                      <a:pPr algn="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c>
                  <a:txBody>
                    <a:bodyPr/>
                    <a:lstStyle/>
                    <a:p>
                      <a:pPr algn="r"/>
                      <a:r>
                        <a:rPr lang="ru-RU" sz="900" dirty="0" smtClean="0">
                          <a:latin typeface="Times New Roman" panose="02020603050405020304" pitchFamily="18" charset="0"/>
                          <a:cs typeface="Times New Roman" panose="02020603050405020304" pitchFamily="18" charset="0"/>
                        </a:rPr>
                        <a:t>1628,0 </a:t>
                      </a: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r>
              <a:tr h="404638">
                <a:tc>
                  <a:txBody>
                    <a:bodyPr/>
                    <a:lstStyle/>
                    <a:p>
                      <a:r>
                        <a:rPr lang="ru-RU" sz="900" dirty="0" err="1" smtClean="0">
                          <a:latin typeface="Times New Roman" panose="02020603050405020304" pitchFamily="18" charset="0"/>
                          <a:cs typeface="Times New Roman" panose="02020603050405020304" pitchFamily="18" charset="0"/>
                        </a:rPr>
                        <a:t>Төмен</a:t>
                      </a:r>
                      <a:r>
                        <a:rPr lang="ru-RU" sz="900" dirty="0" smtClean="0">
                          <a:latin typeface="Times New Roman" panose="02020603050405020304" pitchFamily="18" charset="0"/>
                          <a:cs typeface="Times New Roman" panose="02020603050405020304" pitchFamily="18" charset="0"/>
                        </a:rPr>
                        <a:t> </a:t>
                      </a:r>
                      <a:r>
                        <a:rPr lang="ru-RU" sz="900" dirty="0" err="1" smtClean="0">
                          <a:latin typeface="Times New Roman" panose="02020603050405020304" pitchFamily="18" charset="0"/>
                          <a:cs typeface="Times New Roman" panose="02020603050405020304" pitchFamily="18" charset="0"/>
                        </a:rPr>
                        <a:t>тұрған</a:t>
                      </a:r>
                      <a:r>
                        <a:rPr lang="ru-RU" sz="900" dirty="0" smtClean="0">
                          <a:latin typeface="Times New Roman" panose="02020603050405020304" pitchFamily="18" charset="0"/>
                          <a:cs typeface="Times New Roman" panose="02020603050405020304" pitchFamily="18" charset="0"/>
                        </a:rPr>
                        <a:t> </a:t>
                      </a:r>
                      <a:r>
                        <a:rPr lang="ru-RU" sz="900" dirty="0" err="1" smtClean="0">
                          <a:latin typeface="Times New Roman" panose="02020603050405020304" pitchFamily="18" charset="0"/>
                          <a:cs typeface="Times New Roman" panose="02020603050405020304" pitchFamily="18" charset="0"/>
                        </a:rPr>
                        <a:t>мемлекеттік</a:t>
                      </a:r>
                      <a:r>
                        <a:rPr lang="ru-RU" sz="900" dirty="0" smtClean="0">
                          <a:latin typeface="Times New Roman" panose="02020603050405020304" pitchFamily="18" charset="0"/>
                          <a:cs typeface="Times New Roman" panose="02020603050405020304" pitchFamily="18" charset="0"/>
                        </a:rPr>
                        <a:t> </a:t>
                      </a:r>
                      <a:r>
                        <a:rPr lang="ru-RU" sz="900" dirty="0" err="1" smtClean="0">
                          <a:latin typeface="Times New Roman" panose="02020603050405020304" pitchFamily="18" charset="0"/>
                          <a:cs typeface="Times New Roman" panose="02020603050405020304" pitchFamily="18" charset="0"/>
                        </a:rPr>
                        <a:t>органдарға</a:t>
                      </a:r>
                      <a:r>
                        <a:rPr lang="ru-RU" sz="900" dirty="0" smtClean="0">
                          <a:latin typeface="Times New Roman" panose="02020603050405020304" pitchFamily="18" charset="0"/>
                          <a:cs typeface="Times New Roman" panose="02020603050405020304" pitchFamily="18" charset="0"/>
                        </a:rPr>
                        <a:t> </a:t>
                      </a:r>
                      <a:r>
                        <a:rPr lang="ru-RU" sz="900" dirty="0" err="1" smtClean="0">
                          <a:latin typeface="Times New Roman" panose="02020603050405020304" pitchFamily="18" charset="0"/>
                          <a:cs typeface="Times New Roman" panose="02020603050405020304" pitchFamily="18" charset="0"/>
                        </a:rPr>
                        <a:t>ағымдағы</a:t>
                      </a:r>
                      <a:r>
                        <a:rPr lang="ru-RU" sz="900" dirty="0" smtClean="0">
                          <a:latin typeface="Times New Roman" panose="02020603050405020304" pitchFamily="18" charset="0"/>
                          <a:cs typeface="Times New Roman" panose="02020603050405020304" pitchFamily="18" charset="0"/>
                        </a:rPr>
                        <a:t> </a:t>
                      </a:r>
                      <a:r>
                        <a:rPr lang="ru-RU" sz="900" dirty="0" err="1" smtClean="0">
                          <a:latin typeface="Times New Roman" panose="02020603050405020304" pitchFamily="18" charset="0"/>
                          <a:cs typeface="Times New Roman" panose="02020603050405020304" pitchFamily="18" charset="0"/>
                        </a:rPr>
                        <a:t>нысаналы</a:t>
                      </a:r>
                      <a:r>
                        <a:rPr lang="ru-RU" sz="900" dirty="0" smtClean="0">
                          <a:latin typeface="Times New Roman" panose="02020603050405020304" pitchFamily="18" charset="0"/>
                          <a:cs typeface="Times New Roman" panose="02020603050405020304" pitchFamily="18" charset="0"/>
                        </a:rPr>
                        <a:t> </a:t>
                      </a:r>
                      <a:r>
                        <a:rPr lang="ru-RU" sz="900" dirty="0" err="1" smtClean="0">
                          <a:latin typeface="Times New Roman" panose="02020603050405020304" pitchFamily="18" charset="0"/>
                          <a:cs typeface="Times New Roman" panose="02020603050405020304" pitchFamily="18" charset="0"/>
                        </a:rPr>
                        <a:t>трансферттер</a:t>
                      </a:r>
                      <a:r>
                        <a:rPr lang="ru-RU" sz="900" dirty="0" smtClean="0">
                          <a:latin typeface="Times New Roman" panose="02020603050405020304" pitchFamily="18" charset="0"/>
                          <a:cs typeface="Times New Roman" panose="02020603050405020304" pitchFamily="18" charset="0"/>
                        </a:rPr>
                        <a:t> </a:t>
                      </a: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c>
                  <a:txBody>
                    <a:bodyPr/>
                    <a:lstStyle/>
                    <a:p>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c>
                  <a:txBody>
                    <a:bodyPr/>
                    <a:lstStyle/>
                    <a:p>
                      <a:endParaRPr lang="ru-RU" sz="90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c>
                  <a:txBody>
                    <a:bodyPr/>
                    <a:lstStyle/>
                    <a:p>
                      <a:pPr algn="r"/>
                      <a:r>
                        <a:rPr lang="ru-RU" sz="900" dirty="0" smtClean="0">
                          <a:latin typeface="Times New Roman" panose="02020603050405020304" pitchFamily="18" charset="0"/>
                          <a:cs typeface="Times New Roman" panose="02020603050405020304" pitchFamily="18" charset="0"/>
                        </a:rPr>
                        <a:t>168,0 </a:t>
                      </a:r>
                      <a:endParaRPr lang="ru-RU" sz="900" dirty="0">
                        <a:latin typeface="Times New Roman" panose="02020603050405020304" pitchFamily="18" charset="0"/>
                        <a:cs typeface="Times New Roman" panose="02020603050405020304" pitchFamily="18" charset="0"/>
                      </a:endParaRPr>
                    </a:p>
                  </a:txBody>
                  <a:tcPr>
                    <a:solidFill>
                      <a:schemeClr val="bg2">
                        <a:lumMod val="50000"/>
                        <a:lumOff val="50000"/>
                      </a:schemeClr>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Двойная экспозиция графика фондового рынка с человеком, работающим на ноутбуке на заднем плане. Концепция финансового анализа. — стоковое фото"/>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920552" y="321146"/>
            <a:ext cx="8208912" cy="59241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Прямоугольник 1"/>
          <p:cNvSpPr/>
          <p:nvPr/>
        </p:nvSpPr>
        <p:spPr>
          <a:xfrm>
            <a:off x="1208584" y="826480"/>
            <a:ext cx="7704856"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kk-KZ" dirty="0"/>
              <a:t>Коммуналдық мүлікті басқару 2017 жылдың бірінші жарты  жылдығына-343,46 мың теңге, 2018 жылдың 2 төқсанда пайдаланылды-337,98 мың теңге. 2019 жылы 2 тоқсанға-334,56 мың теңге жұмсалды</a:t>
            </a:r>
            <a:endParaRPr lang="ru-RU" dirty="0">
              <a:solidFill>
                <a:srgbClr val="FF0000"/>
              </a:solidFill>
            </a:endParaRPr>
          </a:p>
        </p:txBody>
      </p:sp>
    </p:spTree>
    <p:extLst>
      <p:ext uri="{BB962C8B-B14F-4D97-AF65-F5344CB8AC3E}">
        <p14:creationId xmlns:p14="http://schemas.microsoft.com/office/powerpoint/2010/main" val="2426576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Grp="1"/>
          </p:cNvGraphicFramePr>
          <p:nvPr>
            <p:ph/>
            <p:extLst>
              <p:ext uri="{D42A27DB-BD31-4B8C-83A1-F6EECF244321}">
                <p14:modId xmlns:p14="http://schemas.microsoft.com/office/powerpoint/2010/main" val="1210862344"/>
              </p:ext>
            </p:extLst>
          </p:nvPr>
        </p:nvGraphicFramePr>
        <p:xfrm>
          <a:off x="1064568" y="692696"/>
          <a:ext cx="8136904" cy="60486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5547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568" y="1556792"/>
            <a:ext cx="6840760" cy="44948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Прямоугольник 1"/>
          <p:cNvSpPr/>
          <p:nvPr/>
        </p:nvSpPr>
        <p:spPr>
          <a:xfrm>
            <a:off x="488504" y="404664"/>
            <a:ext cx="8424936"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kk-KZ" dirty="0">
                <a:solidFill>
                  <a:srgbClr val="FF0000"/>
                </a:solidFill>
              </a:rPr>
              <a:t>пайдаланылмаған нысаналы трансферттерді қайтару- 2017 жылдың бірінші жартыжылдығына-9088,13 мың теңге,2018 жылға-3891,0 мың теңге,2019 жылдың бірінші жартыжылдығына-2782,0 мың теңге.</a:t>
            </a:r>
            <a:endParaRPr lang="ru-RU" dirty="0">
              <a:solidFill>
                <a:srgbClr val="FF0000"/>
              </a:solidFill>
            </a:endParaRPr>
          </a:p>
        </p:txBody>
      </p:sp>
    </p:spTree>
    <p:extLst>
      <p:ext uri="{BB962C8B-B14F-4D97-AF65-F5344CB8AC3E}">
        <p14:creationId xmlns:p14="http://schemas.microsoft.com/office/powerpoint/2010/main" val="26115602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Таблица базы данных — стоковое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4608" y="1700808"/>
            <a:ext cx="6912768" cy="4608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Прямоугольник 1"/>
          <p:cNvSpPr/>
          <p:nvPr/>
        </p:nvSpPr>
        <p:spPr>
          <a:xfrm>
            <a:off x="920552" y="476672"/>
            <a:ext cx="8208912"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kk-KZ" dirty="0">
                <a:solidFill>
                  <a:srgbClr val="FF0000"/>
                </a:solidFill>
              </a:rPr>
              <a:t>Ұлттық Банктің пайдаланылмаған қаражатының сомасын қайтару- 2017 жылдың бірінші жарты жылдығы-3,71 мың теңге.</a:t>
            </a:r>
            <a:endParaRPr lang="ru-RU" dirty="0">
              <a:solidFill>
                <a:srgbClr val="FF0000"/>
              </a:solidFill>
            </a:endParaRPr>
          </a:p>
        </p:txBody>
      </p:sp>
    </p:spTree>
    <p:extLst>
      <p:ext uri="{BB962C8B-B14F-4D97-AF65-F5344CB8AC3E}">
        <p14:creationId xmlns:p14="http://schemas.microsoft.com/office/powerpoint/2010/main" val="454788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4648" y="1701889"/>
            <a:ext cx="6192688" cy="41980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Прямоугольник 1"/>
          <p:cNvSpPr/>
          <p:nvPr/>
        </p:nvSpPr>
        <p:spPr>
          <a:xfrm>
            <a:off x="1280592" y="476672"/>
            <a:ext cx="7488832"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kk-KZ" dirty="0" smtClean="0">
                <a:solidFill>
                  <a:srgbClr val="FF0000"/>
                </a:solidFill>
              </a:rPr>
              <a:t>         </a:t>
            </a:r>
            <a:r>
              <a:rPr lang="kk-KZ" dirty="0">
                <a:solidFill>
                  <a:srgbClr val="FF0000"/>
                </a:solidFill>
              </a:rPr>
              <a:t>Жергілікті өзін-өзі басқару органдарына берілетін трансферттер 2017 жылы бірінші жартыжылдықта-30405,0 мың теңге, 2018 жылы бірінші жартыжылдықта-1617,0 мың теңге игерілді. 2019 жылдың бірінші жартыжылдығында-3304,0 мың теңге игерілді</a:t>
            </a:r>
            <a:endParaRPr lang="ru-RU" dirty="0">
              <a:solidFill>
                <a:srgbClr val="FF0000"/>
              </a:solidFill>
            </a:endParaRPr>
          </a:p>
          <a:p>
            <a:r>
              <a:rPr lang="ru-RU" i="1" dirty="0" smtClean="0">
                <a:solidFill>
                  <a:srgbClr val="00B0F0"/>
                </a:solidFill>
              </a:rPr>
              <a:t>.</a:t>
            </a:r>
            <a:endParaRPr lang="ru-RU" i="1" dirty="0">
              <a:solidFill>
                <a:srgbClr val="00B0F0"/>
              </a:solidFill>
            </a:endParaRPr>
          </a:p>
        </p:txBody>
      </p:sp>
    </p:spTree>
    <p:extLst>
      <p:ext uri="{BB962C8B-B14F-4D97-AF65-F5344CB8AC3E}">
        <p14:creationId xmlns:p14="http://schemas.microsoft.com/office/powerpoint/2010/main" val="2627174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2640" y="1988840"/>
            <a:ext cx="5688632" cy="39024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Прямоугольник 2"/>
          <p:cNvSpPr/>
          <p:nvPr/>
        </p:nvSpPr>
        <p:spPr>
          <a:xfrm>
            <a:off x="1064568" y="548680"/>
            <a:ext cx="72008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kk-KZ" dirty="0">
                <a:solidFill>
                  <a:srgbClr val="FF0000"/>
                </a:solidFill>
              </a:rPr>
              <a:t>салық салу мақсатында мүлікке бағалау жүргізу 2017 жылдың бірінші жартыжылдығында 507,0 мың теңге игерілді. 2018 жылдың бірінші жартыжылдығында 537,0 мың теңге пайдаланылды</a:t>
            </a:r>
            <a:endParaRPr lang="ru-RU" dirty="0">
              <a:solidFill>
                <a:srgbClr val="FF0000"/>
              </a:solidFill>
            </a:endParaRPr>
          </a:p>
        </p:txBody>
      </p:sp>
    </p:spTree>
    <p:extLst>
      <p:ext uri="{BB962C8B-B14F-4D97-AF65-F5344CB8AC3E}">
        <p14:creationId xmlns:p14="http://schemas.microsoft.com/office/powerpoint/2010/main" val="2517585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592" y="1340768"/>
            <a:ext cx="6984776" cy="44200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Прямоугольник 1"/>
          <p:cNvSpPr/>
          <p:nvPr/>
        </p:nvSpPr>
        <p:spPr>
          <a:xfrm>
            <a:off x="632520" y="260648"/>
            <a:ext cx="828092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dirty="0" smtClean="0">
                <a:solidFill>
                  <a:srgbClr val="FF0000"/>
                </a:solidFill>
              </a:rPr>
              <a:t>                  </a:t>
            </a:r>
            <a:r>
              <a:rPr lang="kk-KZ" dirty="0">
                <a:solidFill>
                  <a:srgbClr val="FF0000"/>
                </a:solidFill>
              </a:rPr>
              <a:t>Субвенциялар 2019 жылдың бірінші жартыжылдығына 89017,0 мың теңге пайдаланылды.</a:t>
            </a:r>
            <a:endParaRPr lang="ru-RU" dirty="0">
              <a:solidFill>
                <a:srgbClr val="FF0000"/>
              </a:solidFill>
            </a:endParaRPr>
          </a:p>
        </p:txBody>
      </p:sp>
    </p:spTree>
    <p:extLst>
      <p:ext uri="{BB962C8B-B14F-4D97-AF65-F5344CB8AC3E}">
        <p14:creationId xmlns:p14="http://schemas.microsoft.com/office/powerpoint/2010/main" val="1151604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Паркет">
  <a:themeElements>
    <a:clrScheme name="Паркет">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ркет">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Thatch</Template>
  <TotalTime>26451</TotalTime>
  <Words>607</Words>
  <Application>Microsoft Office PowerPoint</Application>
  <PresentationFormat>Лист A4 (210x297 мм)</PresentationFormat>
  <Paragraphs>72</Paragraphs>
  <Slides>14</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Паркет</vt:lpstr>
      <vt:lpstr>Көксу ауданыны Қаржы бөлімі 2019 жылының, жарты жылдығына  арналған азаматтық бюджеті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2018 жылы 7980,05 мың теңге бөлінді, 30.06.2018 жылы 7140,40 мың теңге игерілді, оның ішінде штаттық кестеге сәйкес қызметкерлердің жалақысы бойынша жеке табыс салығы, ән аударымы және басқа да ұсталымдар 4412,54 мың теңге игерілді.сауықтыру 639,57 мың теңге, әлеуметтік салық-252,94 мың теңге, әлеуметтік аударымдар-125,19 мың теңге, автокөлікті сақтандыру-0 мың теңге, медициналық сақтандыру -64,0 мың теңге, техникалық қызметкерлердің еңбекақысы 312,72 мың теңге. Салық және басқа да ұстап қалу-31,4 мың теңге,техникалық қызметкерлердің іссапар шығындары-4,8 мың теңге, бензин сатып алу-269,09 мың теңге,кеңсе тауарларын сатып алу,автокөлікке қосалқы бөлшектер сатып алу - 87,97 мың теңге, байланыс және Интернет желісіне қол жеткізу-158,07 мың теңге,Қаз Парусының бағдарламалық өніміне қызмет көрсету, банктік қаржылық қызметтер , Компьютерлік техниканы жөндеу, автокөлікке техникалық қызмет көрсету-780,59 мың теңге, Іссапар шығындары 0,0 мың теңге, жарты жылда қоршаған орта эмиссиясының төлемі 1,5 мың теңгені құрады.2019 жылы игерілуге 9229,42 мың теңге бөлінді, оның ішінде негізгі қызметкердің еңбекақысы бойынша 5004,77 теңге; сауықтыруға 1031,67 мың теңге, әлеуметтік салық-284,85 мың теңге,әлеуметтік аударымдар 142,5 мың теңге, медициналық сақтандыру 71,0 мың теңге,техникалық қызметкерлердің еңбекақысы 290,79 мың теңге, техникалық қызметкерлердің салықтары-29,12 мың теңге, бензин сатып алуға 243,21 мың теңге, кеңсе тауарларын,автомашина үшін қосалқы бөлшектерді сатып алу-218,10 мың теңге,телефон байланысын және Интернет желісіне қол жетімділікті төлеу -148,96 теңге, жұмыстар және басқа қызметтер үшін - 793,80 мың теңге. Іссапар шығындары 25,25 мың теңге.Қоршаған орта эмиссиясы-1,6 мың теңге.</vt:lpstr>
      <vt:lpstr>Презентация PowerPoint</vt:lpstr>
      <vt:lpstr>Презентация PowerPoint</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Заголовок слайда отсутствует</dc:title>
  <dc:creator>.</dc:creator>
  <cp:lastModifiedBy>User</cp:lastModifiedBy>
  <cp:revision>1970</cp:revision>
  <cp:lastPrinted>2016-07-20T11:16:55Z</cp:lastPrinted>
  <dcterms:created xsi:type="dcterms:W3CDTF">2004-02-06T14:47:15Z</dcterms:created>
  <dcterms:modified xsi:type="dcterms:W3CDTF">2020-03-27T20:32:42Z</dcterms:modified>
</cp:coreProperties>
</file>