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64" r:id="rId4"/>
    <p:sldId id="265" r:id="rId5"/>
    <p:sldId id="266" r:id="rId6"/>
    <p:sldId id="268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92D050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4.1175274310387359E-2"/>
                  <c:y val="-0.205607247342887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35 556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495623838405956E-2"/>
                  <c:y val="-0.2827762193089656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36 978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751715911038133E-2"/>
                  <c:y val="-0.3726018868273895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38 457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158940</c:v>
                </c:pt>
                <c:pt idx="1">
                  <c:v>165647</c:v>
                </c:pt>
                <c:pt idx="2">
                  <c:v>171613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1939072"/>
        <c:axId val="121940608"/>
        <c:axId val="0"/>
      </c:bar3DChart>
      <c:catAx>
        <c:axId val="121939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1940608"/>
        <c:crosses val="autoZero"/>
        <c:auto val="1"/>
        <c:lblAlgn val="ctr"/>
        <c:lblOffset val="100"/>
        <c:noMultiLvlLbl val="0"/>
      </c:catAx>
      <c:valAx>
        <c:axId val="12194060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21939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F362F-829D-4526-9765-8DE0789B554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BDBD1-CC55-4040-B1CE-863B18AA24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53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D76872-C4F7-4A0F-97AC-50FB745FDF59}" type="slidenum">
              <a:rPr lang="ru-RU" altLang="ru-RU" smtClean="0">
                <a:latin typeface="Arial" charset="0"/>
              </a:rPr>
              <a:pPr/>
              <a:t>2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B2CA60-E97E-498C-8E55-EEEB093B480F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619548"/>
            <a:ext cx="7816952" cy="29523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расхода Гражданского бюджета </a:t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ГУ «Аппарат </a:t>
            </a:r>
            <a:r>
              <a:rPr lang="ru-RU" sz="2800" dirty="0" err="1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Капальского</a:t>
            </a:r>
            <a: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сельского округа» </a:t>
            </a:r>
            <a:r>
              <a:rPr lang="ru-RU" sz="2800" dirty="0" err="1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kk-KZ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Аксуского района</a:t>
            </a:r>
            <a: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Село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Капал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2021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89040"/>
            <a:ext cx="4714908" cy="2160240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71876"/>
            <a:ext cx="3714744" cy="244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itchFamily="18" charset="0"/>
              <a:buNone/>
            </a:pPr>
            <a:r>
              <a:rPr lang="ru-RU" altLang="ru-RU" sz="3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Уважаемые жители </a:t>
            </a:r>
            <a:r>
              <a:rPr lang="ru-RU" altLang="ru-RU" sz="3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село Капал !</a:t>
            </a:r>
            <a:endParaRPr lang="ru-RU" altLang="ru-RU" sz="3600" dirty="0" smtClean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8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50825" y="836612"/>
            <a:ext cx="8497639" cy="5472707"/>
          </a:xfrm>
          <a:prstGeom prst="rect">
            <a:avLst/>
          </a:prstGeom>
        </p:spPr>
        <p:txBody>
          <a:bodyPr rtlCol="0">
            <a:normAutofit fontScale="92500"/>
          </a:bodyPr>
          <a:lstStyle/>
          <a:p>
            <a:pPr indent="-182880" algn="just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	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Представляем Вашему вниманию Гражданский бюджет на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2021-2023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годы, который содержит информацию об основных показателях  бюджета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Капальского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округа параметрах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формирования и направлениях расходования бюджетных средств и включает следующие разделы: 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законодательная база бюджетного процесса;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схема бюджетного процесса; 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планирование бюджета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отдела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2880" algn="just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Гражданский бюджет разработан в соответствии с Законом РК «О внесении изменений и дополнений в некоторые законодательные акты Республики Казахстан по вопросам совершенствования бюджетного законодательства»  от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января 2018 года № 15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приказом Министра финансов «Об утверждении Правил составления и представления гражданского бюджета на стадиях бюджетного планирования и исполнения бюджетов»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42263" cy="304800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Законодательная база бюджетного процесса</a:t>
            </a:r>
          </a:p>
        </p:txBody>
      </p:sp>
      <p:sp>
        <p:nvSpPr>
          <p:cNvPr id="7171" name="Rectangle 3"/>
          <p:cNvSpPr>
            <a:spLocks noGrp="1"/>
          </p:cNvSpPr>
          <p:nvPr>
            <p:ph sz="quarter" idx="4294967295"/>
          </p:nvPr>
        </p:nvSpPr>
        <p:spPr>
          <a:xfrm>
            <a:off x="495300" y="908050"/>
            <a:ext cx="8153400" cy="518524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r>
              <a:rPr lang="ru-RU" altLang="ru-RU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</a:t>
            </a: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Бюджетом района (города областного значения) является централизованный денежный фонд, формируемый за счет поступлений, предназначенный для финансового обеспечения задач и функций местных государственных органов района (города областного значения), подведомственных им государственных учреждений и реализации государственной политики в соответствующем районе (городе областного значения).</a:t>
            </a: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endParaRPr lang="ru-RU" altLang="ru-RU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-  Бюджет района (города областного значения)  ежегодно разрабатывается на 3-х летний период в соответствии с Правилами разработки проектов местных бюджетов, утвержденными приказом Министра финансов РК от 31 октября 2014 года № 470.</a:t>
            </a: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endParaRPr lang="ru-RU" altLang="ru-RU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- Уточнением бюджета района (города областного значения) является изменение показателей бюджета в течение соответствующего финансового года посредством внесения изменений и дополнений в решение </a:t>
            </a:r>
            <a:r>
              <a:rPr lang="ru-RU" altLang="ru-RU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маслихата</a:t>
            </a: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о городском бюджете в случаях, предусмотренных Бюджетным кодексом РК.</a:t>
            </a: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endParaRPr lang="ru-RU" altLang="ru-RU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-Корректировкой бюджета является изменение показателей утвержденного (уточненного) бюджета на основании постановлений Правительства Республики Казахстан, местных исполнительных органов  и иных нормативных правовых актов посредством внесения изменений и дополнений в сводный план поступлений и финансирования по платежам, сводный план финансирования по обязательствам на очередной финансовый год в порядке, определяемом центральным уполномоченным органом по бюджетному планированию, и в случаях, предусмотренных Бюджетным кодексом РК.</a:t>
            </a: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endParaRPr lang="ru-RU" altLang="ru-RU" sz="1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172" name="Номер слайда 5"/>
          <p:cNvSpPr txBox="1">
            <a:spLocks/>
          </p:cNvSpPr>
          <p:nvPr/>
        </p:nvSpPr>
        <p:spPr bwMode="auto">
          <a:xfrm>
            <a:off x="4572000" y="7173913"/>
            <a:ext cx="1828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fld id="{872E8DE3-6741-4E1A-835B-1761694798E8}" type="slidenum">
              <a:rPr lang="ru-RU" altLang="ru-RU" sz="1200" b="1">
                <a:solidFill>
                  <a:srgbClr val="7F7F7F"/>
                </a:solidFill>
              </a:rPr>
              <a:pPr algn="ctr" eaLnBrk="1" hangingPunct="1"/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229600" cy="504056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Законодательная </a:t>
            </a:r>
            <a:r>
              <a:rPr lang="ru-RU" alt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база бюджетного процесса</a:t>
            </a:r>
          </a:p>
        </p:txBody>
      </p:sp>
      <p:sp>
        <p:nvSpPr>
          <p:cNvPr id="8195" name="Объект 1"/>
          <p:cNvSpPr>
            <a:spLocks noGrp="1"/>
          </p:cNvSpPr>
          <p:nvPr>
            <p:ph sz="quarter" idx="4294967295"/>
          </p:nvPr>
        </p:nvSpPr>
        <p:spPr>
          <a:xfrm>
            <a:off x="755650" y="620713"/>
            <a:ext cx="7947025" cy="5111750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lnSpc>
                <a:spcPct val="160000"/>
              </a:lnSpc>
              <a:buFont typeface="Georgia" pitchFamily="18" charset="0"/>
              <a:buNone/>
            </a:pPr>
            <a:endParaRPr lang="ru-RU" altLang="ru-RU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160000"/>
              </a:lnSpc>
              <a:buFont typeface="Georgia" pitchFamily="18" charset="0"/>
              <a:buNone/>
            </a:pPr>
            <a:r>
              <a:rPr lang="ru-RU" altLang="ru-RU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Бюджет </a:t>
            </a:r>
            <a:r>
              <a:rPr lang="ru-RU" altLang="ru-RU" sz="1800" dirty="0" err="1" smtClean="0">
                <a:latin typeface="Arial" charset="0"/>
                <a:cs typeface="Arial" charset="0"/>
              </a:rPr>
              <a:t>Капальского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сельского округа </a:t>
            </a:r>
            <a:r>
              <a:rPr lang="ru-RU" altLang="ru-RU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на 2021-2023 годы сформирован в соответствии с Бюджетным и Налоговым кодексами РК,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Закона Республики Казахстан «О бюджете </a:t>
            </a:r>
            <a:r>
              <a:rPr lang="ru-RU" altLang="ru-RU" sz="1800" dirty="0" err="1" smtClean="0">
                <a:latin typeface="Arial" charset="0"/>
                <a:cs typeface="Arial" charset="0"/>
              </a:rPr>
              <a:t>Аксуского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района на 2021-2023 годы» решений сессий районного </a:t>
            </a:r>
            <a:r>
              <a:rPr lang="ru-RU" altLang="ru-RU" sz="1800" dirty="0" err="1" smtClean="0">
                <a:latin typeface="Arial" charset="0"/>
                <a:cs typeface="Arial" charset="0"/>
              </a:rPr>
              <a:t>маслихата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от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12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января 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года  №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73-319, решения </a:t>
            </a:r>
            <a:r>
              <a:rPr lang="ru-RU" altLang="ru-RU" sz="1800" dirty="0" err="1" smtClean="0">
                <a:latin typeface="Arial" charset="0"/>
                <a:cs typeface="Arial" charset="0"/>
              </a:rPr>
              <a:t>акима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</a:t>
            </a:r>
            <a:r>
              <a:rPr lang="ru-RU" altLang="ru-RU" sz="1800" dirty="0" err="1" smtClean="0">
                <a:latin typeface="Arial" charset="0"/>
                <a:cs typeface="Arial" charset="0"/>
              </a:rPr>
              <a:t>Капальского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</a:t>
            </a:r>
            <a:r>
              <a:rPr lang="ru-RU" altLang="ru-RU" sz="1800" dirty="0" err="1" smtClean="0">
                <a:latin typeface="Arial" charset="0"/>
                <a:cs typeface="Arial" charset="0"/>
              </a:rPr>
              <a:t>сельскго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округа от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22</a:t>
            </a:r>
            <a:r>
              <a:rPr lang="ru-RU" altLang="ru-RU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января 2021 года  №</a:t>
            </a:r>
            <a:r>
              <a:rPr lang="ru-RU" altLang="ru-RU" sz="1800" dirty="0">
                <a:latin typeface="Arial" charset="0"/>
                <a:cs typeface="Arial" charset="0"/>
              </a:rPr>
              <a:t>1</a:t>
            </a:r>
            <a:r>
              <a:rPr lang="ru-RU" altLang="ru-RU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endParaRPr lang="ru-RU" altLang="ru-RU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21456"/>
            <a:ext cx="8280920" cy="687264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7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СХЕМА БЮДЖЕТНОГО ПРОЦЕССА</a:t>
            </a:r>
            <a:r>
              <a:rPr lang="ru-RU" altLang="ru-RU" dirty="0">
                <a:solidFill>
                  <a:schemeClr val="tx1"/>
                </a:solidFill>
              </a:rPr>
              <a:t/>
            </a:r>
            <a:br>
              <a:rPr lang="ru-RU" alt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67545" y="1628800"/>
            <a:ext cx="3405956" cy="1015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Определение показателей прогноза бюджетных параметров и бюджетной политики в составе Прогноза социально-экономического развития области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на 5-летний период</a:t>
            </a:r>
            <a:endParaRPr lang="ru-RU" altLang="ru-RU" kern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84213" y="4437063"/>
            <a:ext cx="3167062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Составление проекта бюджета и внесение его в городской </a:t>
            </a:r>
            <a:r>
              <a:rPr lang="ru-RU" altLang="ru-RU" sz="1200" kern="0" dirty="0" err="1">
                <a:cs typeface="Arial"/>
              </a:rPr>
              <a:t>маслихат</a:t>
            </a:r>
            <a:r>
              <a:rPr lang="ru-RU" altLang="ru-RU" sz="1200" kern="0" dirty="0">
                <a:cs typeface="Arial"/>
              </a:rPr>
              <a:t> не позднее 1 ноября текущего финансового года.</a:t>
            </a:r>
            <a:endParaRPr lang="ru-RU" altLang="ru-RU" kern="0" dirty="0">
              <a:cs typeface="Arial"/>
            </a:endParaRPr>
          </a:p>
        </p:txBody>
      </p:sp>
      <p:sp>
        <p:nvSpPr>
          <p:cNvPr id="6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84213" y="5516563"/>
            <a:ext cx="3167062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Утверждение </a:t>
            </a:r>
            <a:r>
              <a:rPr lang="ru-RU" altLang="ru-RU" sz="1200" kern="0" dirty="0" err="1">
                <a:cs typeface="Arial"/>
              </a:rPr>
              <a:t>маслихатом</a:t>
            </a:r>
            <a:r>
              <a:rPr lang="ru-RU" altLang="ru-RU" sz="1200" kern="0" dirty="0">
                <a:cs typeface="Arial"/>
              </a:rPr>
              <a:t>  городского бюджета на трехлетний период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не позднее двухнедельного срока после подписания решения областного маслихата об утверждении областного бюджета.</a:t>
            </a:r>
            <a:endParaRPr lang="ru-RU" altLang="ru-RU" kern="0" dirty="0">
              <a:cs typeface="Arial"/>
            </a:endParaRPr>
          </a:p>
        </p:txBody>
      </p:sp>
      <p:sp>
        <p:nvSpPr>
          <p:cNvPr id="7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728663" y="3109913"/>
            <a:ext cx="3167062" cy="1014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городской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бюджетной комиссии</a:t>
            </a:r>
          </a:p>
        </p:txBody>
      </p:sp>
      <p:sp>
        <p:nvSpPr>
          <p:cNvPr id="8" name="Rectangle 2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23850" y="476673"/>
            <a:ext cx="3816350" cy="7200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kern="0" dirty="0">
                <a:cs typeface="Arial"/>
              </a:rPr>
              <a:t>РАЗРАБОТКА БЮДЖЕТА</a:t>
            </a:r>
          </a:p>
          <a:p>
            <a:pPr algn="ctr" eaLnBrk="1" hangingPunct="1">
              <a:defRPr/>
            </a:pPr>
            <a:r>
              <a:rPr lang="ru-RU" altLang="ru-RU" sz="1200" i="1" kern="0" dirty="0">
                <a:solidFill>
                  <a:srgbClr val="000000"/>
                </a:solidFill>
                <a:cs typeface="Arial"/>
              </a:rPr>
              <a:t>(уполномоченный орган – отдел экономики и</a:t>
            </a:r>
          </a:p>
          <a:p>
            <a:pPr algn="ctr" eaLnBrk="1" hangingPunct="1">
              <a:defRPr/>
            </a:pPr>
            <a:r>
              <a:rPr lang="ru-RU" altLang="ru-RU" sz="1200" i="1" kern="0" dirty="0">
                <a:solidFill>
                  <a:srgbClr val="000000"/>
                </a:solidFill>
                <a:cs typeface="Arial"/>
              </a:rPr>
              <a:t> бюджетного планирования)</a:t>
            </a:r>
          </a:p>
        </p:txBody>
      </p:sp>
      <p:sp>
        <p:nvSpPr>
          <p:cNvPr id="9" name="Rectangle 22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837113" y="476673"/>
            <a:ext cx="3816350" cy="7200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kern="0" dirty="0">
                <a:cs typeface="Arial"/>
              </a:rPr>
              <a:t>ИСПОЛНЕНИЕ БЮДЖЕТА</a:t>
            </a:r>
          </a:p>
          <a:p>
            <a:pPr algn="ctr" eaLnBrk="1" hangingPunct="1">
              <a:defRPr/>
            </a:pPr>
            <a:r>
              <a:rPr lang="ru-RU" altLang="ru-RU" sz="1200" i="1" kern="0" dirty="0">
                <a:solidFill>
                  <a:srgbClr val="000000"/>
                </a:solidFill>
                <a:cs typeface="Arial"/>
              </a:rPr>
              <a:t>(уполномоченный орган – отдел финансов)</a:t>
            </a:r>
          </a:p>
          <a:p>
            <a:pPr algn="ctr" eaLnBrk="1" hangingPunct="1">
              <a:defRPr/>
            </a:pPr>
            <a:endParaRPr lang="ru-RU" altLang="ru-RU" sz="1200" i="1" kern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" name="AutoShape 2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720" y="126876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1" name="AutoShape 2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720" y="2636912"/>
            <a:ext cx="431800" cy="43433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2" name="AutoShape 2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050" y="4124325"/>
            <a:ext cx="431800" cy="3127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3" name="AutoShape 3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4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148263" y="1628800"/>
            <a:ext cx="3240087" cy="6463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kern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5" name="AutoShape 4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588224" y="1196752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6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219700" y="2924945"/>
            <a:ext cx="3313113" cy="6463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Проведение комплекса мероприятий по исполнению городского бюджета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в течение финансового года</a:t>
            </a:r>
          </a:p>
        </p:txBody>
      </p:sp>
      <p:sp>
        <p:nvSpPr>
          <p:cNvPr id="17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219700" y="4149080"/>
            <a:ext cx="3211513" cy="1015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Проведение бюджетного мониторинга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составление ежемесячных отчетов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 об исполнении бюджета  </a:t>
            </a:r>
          </a:p>
        </p:txBody>
      </p:sp>
      <p:sp>
        <p:nvSpPr>
          <p:cNvPr id="18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219700" y="5516563"/>
            <a:ext cx="3240088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Представление в </a:t>
            </a:r>
            <a:r>
              <a:rPr lang="ru-RU" altLang="ru-RU" sz="1200" kern="0" dirty="0" err="1">
                <a:cs typeface="Arial"/>
              </a:rPr>
              <a:t>маслихат</a:t>
            </a:r>
            <a:r>
              <a:rPr lang="ru-RU" altLang="ru-RU" sz="1200" kern="0" dirty="0">
                <a:cs typeface="Arial"/>
              </a:rPr>
              <a:t> годового отчета об исполнении бюджета за отчетный финансовый год 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не позднее 1 апреля текущего года</a:t>
            </a:r>
          </a:p>
        </p:txBody>
      </p:sp>
      <p:sp>
        <p:nvSpPr>
          <p:cNvPr id="19" name="AutoShape 4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588224" y="2420888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20" name="AutoShape 4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21" name="AutoShape 4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660232" y="3645024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22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139952" y="692696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32656"/>
            <a:ext cx="8280920" cy="5328592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5000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Планирование</a:t>
            </a:r>
            <a:r>
              <a:rPr lang="ru-RU" sz="5000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уточнение, корректировки бюджета </a:t>
            </a:r>
            <a:r>
              <a:rPr lang="ru-RU" sz="5000" dirty="0" err="1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Капальского</a:t>
            </a:r>
            <a:r>
              <a:rPr lang="ru-RU" sz="5000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сельского округа</a:t>
            </a:r>
            <a:endParaRPr lang="ru-RU" sz="5000" dirty="0"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9595"/>
              </p:ext>
            </p:extLst>
          </p:nvPr>
        </p:nvGraphicFramePr>
        <p:xfrm>
          <a:off x="287524" y="2226601"/>
          <a:ext cx="8568951" cy="4010711"/>
        </p:xfrm>
        <a:graphic>
          <a:graphicData uri="http://schemas.openxmlformats.org/drawingml/2006/table">
            <a:tbl>
              <a:tblPr/>
              <a:tblGrid>
                <a:gridCol w="49473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77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59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79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40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08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35 556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36 978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38 457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001 «Услуги </a:t>
                      </a:r>
                      <a:r>
                        <a:rPr kumimoji="0" lang="kk-KZ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обеспечению деятельности акима города районного значения, села, поселка, сельского округа»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23 426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24 303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25 275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9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 </a:t>
                      </a:r>
                      <a:r>
                        <a:rPr kumimoji="0" lang="kk-KZ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«Освещение улиц населенных пунктов»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2 370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2 464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99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009 «Обеспечение </a:t>
                      </a:r>
                      <a:r>
                        <a:rPr kumimoji="0" lang="kk-KZ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санитарии населенных пунктов»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2 163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567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011 «Благоустройство </a:t>
                      </a:r>
                      <a:r>
                        <a:rPr kumimoji="0" lang="ru-RU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озеленение населенных пунктов»</a:t>
                      </a:r>
                      <a:r>
                        <a:rPr kumimoji="0" lang="kk-KZ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6 552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6 814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013 «Обеспечение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функционирования автомобильных дорог в городах районного значения, селах, поселках, сельских округах»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1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022 «Капитальные </a:t>
                      </a:r>
                      <a:r>
                        <a:rPr kumimoji="0" lang="kk-KZ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государственного органа»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76672"/>
            <a:ext cx="8286808" cy="20882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“Аппарат акима Капальского сельского округа” акимата Аксуского района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55273420"/>
              </p:ext>
            </p:extLst>
          </p:nvPr>
        </p:nvGraphicFramePr>
        <p:xfrm>
          <a:off x="323528" y="2348880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395536" y="260648"/>
            <a:ext cx="8319868" cy="18722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Расходная часть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Гражданского бюджета </a:t>
            </a:r>
          </a:p>
          <a:p>
            <a:pPr algn="ctr">
              <a:spcBef>
                <a:spcPct val="50000"/>
              </a:spcBef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“Аппарат акима Капальского сельского округа” акимата Аксуского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2021-2023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215206" y="2060848"/>
            <a:ext cx="1438284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тыс. тенге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727</TotalTime>
  <Words>517</Words>
  <Application>Microsoft Office PowerPoint</Application>
  <PresentationFormat>Экран (4:3)</PresentationFormat>
  <Paragraphs>91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      Проект расхода Гражданского бюджета  при формирования исполнения  бюджета  на 2021 -2023год ГУ «Аппарат акима Капальского сельского округа» акимата Аксуского района </vt:lpstr>
      <vt:lpstr>Уважаемые жители село Капал !</vt:lpstr>
      <vt:lpstr>Законодательная база бюджетного процесса</vt:lpstr>
      <vt:lpstr>   Законодательная база бюджетного процесса</vt:lpstr>
      <vt:lpstr>СХЕМА БЮДЖЕТНОГО ПРОЦЕССА </vt:lpstr>
      <vt:lpstr>Планирование, уточнение, корректировки бюджета Капальского сельского округа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Пользователь Windows</cp:lastModifiedBy>
  <cp:revision>62</cp:revision>
  <dcterms:created xsi:type="dcterms:W3CDTF">2019-10-29T05:55:48Z</dcterms:created>
  <dcterms:modified xsi:type="dcterms:W3CDTF">2021-01-27T07:58:37Z</dcterms:modified>
</cp:coreProperties>
</file>