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442" r:id="rId2"/>
    <p:sldId id="485" r:id="rId3"/>
    <p:sldId id="483" r:id="rId4"/>
    <p:sldId id="460" r:id="rId5"/>
    <p:sldId id="458" r:id="rId6"/>
    <p:sldId id="462" r:id="rId7"/>
    <p:sldId id="482" r:id="rId8"/>
    <p:sldId id="471" r:id="rId9"/>
    <p:sldId id="465" r:id="rId10"/>
  </p:sldIdLst>
  <p:sldSz cx="9906000" cy="6858000" type="A4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41" userDrawn="1">
          <p15:clr>
            <a:srgbClr val="A4A3A4"/>
          </p15:clr>
        </p15:guide>
        <p15:guide id="2" pos="24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FF"/>
    <a:srgbClr val="0A259A"/>
    <a:srgbClr val="FFCCCC"/>
    <a:srgbClr val="66FF99"/>
    <a:srgbClr val="66FF66"/>
    <a:srgbClr val="57D6E7"/>
    <a:srgbClr val="7DFFB8"/>
    <a:srgbClr val="66CCFF"/>
    <a:srgbClr val="99CCFF"/>
    <a:srgbClr val="CC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1808" autoAdjust="0"/>
    <p:restoredTop sz="98772" autoAdjust="0"/>
  </p:normalViewPr>
  <p:slideViewPr>
    <p:cSldViewPr snapToGrid="0">
      <p:cViewPr>
        <p:scale>
          <a:sx n="63" d="100"/>
          <a:sy n="63" d="100"/>
        </p:scale>
        <p:origin x="-1152" y="-300"/>
      </p:cViewPr>
      <p:guideLst>
        <p:guide orient="horz" pos="2341"/>
        <p:guide pos="2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464825855452723E-2"/>
          <c:y val="1.52990261339491E-3"/>
          <c:w val="0.92718169943072781"/>
          <c:h val="0.739659074877712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DD3D3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0"/>
            <c:spPr>
              <a:solidFill>
                <a:srgbClr val="FFCC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spPr>
              <a:solidFill>
                <a:srgbClr val="99CC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spPr>
              <a:solidFill>
                <a:srgbClr val="66FF99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3"/>
            <c:spPr>
              <a:solidFill>
                <a:srgbClr val="0A259A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38323.4</c:v>
                </c:pt>
                <c:pt idx="1">
                  <c:v>36738</c:v>
                </c:pt>
                <c:pt idx="2">
                  <c:v>46840.5</c:v>
                </c:pt>
                <c:pt idx="3">
                  <c:v>50615</c:v>
                </c:pt>
              </c:numCache>
            </c:numRef>
          </c:val>
        </c:ser>
        <c:axId val="76352128"/>
        <c:axId val="76370304"/>
      </c:barChart>
      <c:catAx>
        <c:axId val="763521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76370304"/>
        <c:crosses val="autoZero"/>
        <c:auto val="1"/>
        <c:lblAlgn val="ctr"/>
        <c:lblOffset val="100"/>
      </c:catAx>
      <c:valAx>
        <c:axId val="76370304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76352128"/>
        <c:crosses val="autoZero"/>
        <c:crossBetween val="between"/>
      </c:valAx>
      <c:spPr>
        <a:noFill/>
        <a:ln w="48599">
          <a:noFill/>
        </a:ln>
      </c:spPr>
    </c:plotArea>
    <c:plotVisOnly val="1"/>
    <c:dispBlanksAs val="gap"/>
  </c:chart>
  <c:txPr>
    <a:bodyPr/>
    <a:lstStyle/>
    <a:p>
      <a:pPr>
        <a:defRPr sz="3444">
          <a:solidFill>
            <a:schemeClr val="bg1"/>
          </a:solidFill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rotY val="178"/>
      <c:perspective val="110"/>
    </c:view3D>
    <c:plotArea>
      <c:layout>
        <c:manualLayout>
          <c:layoutTarget val="inner"/>
          <c:xMode val="edge"/>
          <c:yMode val="edge"/>
          <c:x val="1.851851851851857E-2"/>
          <c:y val="5.568705549013777E-2"/>
          <c:w val="0.96604938271604934"/>
          <c:h val="0.944312944509861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etal">
              <a:bevelT w="165100" prst="coolSlant"/>
            </a:sp3d>
          </c:spPr>
          <c:explosion val="10"/>
          <c:dPt>
            <c:idx val="0"/>
            <c:spPr>
              <a:solidFill>
                <a:srgbClr val="0A259A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1"/>
            <c:spPr>
              <a:solidFill>
                <a:srgbClr val="99CC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2"/>
            <c:spPr>
              <a:solidFill>
                <a:srgbClr val="66FF66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3"/>
            <c:spPr>
              <a:solidFill>
                <a:srgbClr val="FFCCCC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cat>
            <c:strRef>
              <c:f>Лист1!$A$2:$A$5</c:f>
              <c:strCache>
                <c:ptCount val="4"/>
                <c:pt idx="0">
                  <c:v>ИПН</c:v>
                </c:pt>
                <c:pt idx="1">
                  <c:v>СОЦ НАЛОГ</c:v>
                </c:pt>
                <c:pt idx="2">
                  <c:v>НАЛОГ</c:v>
                </c:pt>
                <c:pt idx="3">
                  <c:v>ПР.РЕС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2558.8000000000002</c:v>
                </c:pt>
                <c:pt idx="1">
                  <c:v>1953.7</c:v>
                </c:pt>
                <c:pt idx="2">
                  <c:v>246.2</c:v>
                </c:pt>
                <c:pt idx="3">
                  <c:v>103.2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2818190995356524E-2"/>
          <c:y val="7.0777292106432924E-2"/>
          <c:w val="0.92718169943072781"/>
          <c:h val="0.739659074877712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DD3D3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0"/>
            <c:spPr>
              <a:solidFill>
                <a:srgbClr val="FFCC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spPr>
              <a:solidFill>
                <a:srgbClr val="57D6E7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spPr>
              <a:solidFill>
                <a:srgbClr val="66FF66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3"/>
            <c:spPr>
              <a:solidFill>
                <a:srgbClr val="0A259A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11284</c:v>
                </c:pt>
                <c:pt idx="1">
                  <c:v>12588.3</c:v>
                </c:pt>
                <c:pt idx="2">
                  <c:v>12861.9</c:v>
                </c:pt>
                <c:pt idx="3">
                  <c:v>17025.7</c:v>
                </c:pt>
              </c:numCache>
            </c:numRef>
          </c:val>
        </c:ser>
        <c:axId val="147120512"/>
        <c:axId val="147122048"/>
      </c:barChart>
      <c:catAx>
        <c:axId val="1471205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147122048"/>
        <c:crosses val="autoZero"/>
        <c:auto val="1"/>
        <c:lblAlgn val="ctr"/>
        <c:lblOffset val="100"/>
      </c:catAx>
      <c:valAx>
        <c:axId val="147122048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147120512"/>
        <c:crosses val="autoZero"/>
        <c:crossBetween val="between"/>
      </c:valAx>
      <c:spPr>
        <a:noFill/>
        <a:ln w="48599">
          <a:noFill/>
        </a:ln>
      </c:spPr>
    </c:plotArea>
    <c:plotVisOnly val="1"/>
    <c:dispBlanksAs val="gap"/>
  </c:chart>
  <c:txPr>
    <a:bodyPr/>
    <a:lstStyle/>
    <a:p>
      <a:pPr>
        <a:defRPr sz="3444">
          <a:solidFill>
            <a:schemeClr val="bg1"/>
          </a:solidFill>
        </a:defRPr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0.10362</cdr:x>
      <cdr:y>0.3226</cdr:y>
    </cdr:from>
    <cdr:to>
      <cdr:x>0.27769</cdr:x>
      <cdr:y>0.38821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026448" y="1664541"/>
          <a:ext cx="1724338" cy="3385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 marL="0" marR="0" indent="0" algn="l" defTabSz="914400" rtl="0" fontAlgn="auto" latinLnBrk="1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defRPr>
          </a:defPPr>
          <a:lvl1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1pPr>
          <a:lvl2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2pPr>
          <a:lvl3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3pPr>
          <a:lvl4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4pPr>
          <a:lvl5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5pPr>
          <a:lvl6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6pPr>
          <a:lvl7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7pPr>
          <a:lvl8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8pPr>
          <a:lvl9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361,4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0.33529</cdr:x>
      <cdr:y>0.27946</cdr:y>
    </cdr:from>
    <cdr:to>
      <cdr:x>0.50937</cdr:x>
      <cdr:y>0.34508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321383" y="1441977"/>
          <a:ext cx="1724436" cy="3385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1542,3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0.56498</cdr:x>
      <cdr:y>0.26401</cdr:y>
    </cdr:from>
    <cdr:to>
      <cdr:x>0.73905</cdr:x>
      <cdr:y>0.32963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596692" y="1362223"/>
          <a:ext cx="1724337" cy="3385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2036,8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0.79765</cdr:x>
      <cdr:y>0.11067</cdr:y>
    </cdr:from>
    <cdr:to>
      <cdr:x>0.97172</cdr:x>
      <cdr:y>0.17628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7901509" y="571020"/>
          <a:ext cx="1724338" cy="3385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1660,5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xfrm>
            <a:off x="712788" y="744538"/>
            <a:ext cx="5372100" cy="3721100"/>
          </a:xfrm>
          <a:prstGeom prst="rect">
            <a:avLst/>
          </a:prstGeom>
        </p:spPr>
        <p:txBody>
          <a:bodyPr lIns="91420" tIns="45710" rIns="91420" bIns="45710"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xfrm>
            <a:off x="906357" y="4715909"/>
            <a:ext cx="4984962" cy="4467700"/>
          </a:xfrm>
          <a:prstGeom prst="rect">
            <a:avLst/>
          </a:prstGeom>
        </p:spPr>
        <p:txBody>
          <a:bodyPr lIns="91420" tIns="45710" rIns="91420" bIns="4571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361762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7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872970" y="273050"/>
            <a:ext cx="5537730" cy="585311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495297" y="1435101"/>
            <a:ext cx="3259010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600073" indent="-142873">
              <a:spcBef>
                <a:spcPts val="300"/>
              </a:spcBef>
              <a:buFontTx/>
              <a:defRPr sz="1400"/>
            </a:lvl2pPr>
            <a:lvl3pPr marL="1047750" indent="-133350">
              <a:spcBef>
                <a:spcPts val="300"/>
              </a:spcBef>
              <a:buFontTx/>
              <a:defRPr sz="1400"/>
            </a:lvl3pPr>
            <a:lvl4pPr marL="1531619" indent="-160019">
              <a:spcBef>
                <a:spcPts val="300"/>
              </a:spcBef>
              <a:buFontTx/>
              <a:defRPr sz="1400"/>
            </a:lvl4pPr>
            <a:lvl5pPr marL="1988820" indent="-160020">
              <a:spcBef>
                <a:spcPts val="300"/>
              </a:spcBef>
              <a:buFontTx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35630" y="6400415"/>
            <a:ext cx="275071" cy="27699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9146723" y="6404294"/>
            <a:ext cx="263978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1" r:id="rId5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дзаголовок 6"/>
          <p:cNvSpPr>
            <a:spLocks noGrp="1"/>
          </p:cNvSpPr>
          <p:nvPr>
            <p:ph type="ctrTitle"/>
          </p:nvPr>
        </p:nvSpPr>
        <p:spPr>
          <a:xfrm>
            <a:off x="4328931" y="1992086"/>
            <a:ext cx="4992555" cy="3135085"/>
          </a:xfrm>
        </p:spPr>
        <p:txBody>
          <a:bodyPr>
            <a:noAutofit/>
          </a:bodyPr>
          <a:lstStyle/>
          <a:p>
            <a:pPr algn="l"/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Жағатал ауылдық округінің </a:t>
            </a:r>
            <a:b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жылғы 1 мамырға арналған азаматтық бюджет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дзаголовок 6"/>
          <p:cNvSpPr txBox="1">
            <a:spLocks/>
          </p:cNvSpPr>
          <p:nvPr/>
        </p:nvSpPr>
        <p:spPr>
          <a:xfrm>
            <a:off x="3392827" y="6453336"/>
            <a:ext cx="2886321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а.Қазақстан</a:t>
            </a:r>
            <a:r>
              <a:rPr lang="ru-RU" b="1" dirty="0" smtClean="0">
                <a:solidFill>
                  <a:srgbClr val="0A259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2020ж.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0" name="AutoShape 249"/>
          <p:cNvCxnSpPr>
            <a:cxnSpLocks noChangeShapeType="1"/>
          </p:cNvCxnSpPr>
          <p:nvPr/>
        </p:nvCxnSpPr>
        <p:spPr bwMode="auto">
          <a:xfrm flipV="1">
            <a:off x="0" y="570017"/>
            <a:ext cx="9906000" cy="16086"/>
          </a:xfrm>
          <a:prstGeom prst="straightConnector1">
            <a:avLst/>
          </a:prstGeom>
          <a:ln>
            <a:solidFill>
              <a:srgbClr val="0A259A"/>
            </a:solidFill>
            <a:headEnd/>
            <a:tailEnd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AutoShape 249"/>
          <p:cNvCxnSpPr>
            <a:cxnSpLocks noChangeShapeType="1"/>
          </p:cNvCxnSpPr>
          <p:nvPr/>
        </p:nvCxnSpPr>
        <p:spPr bwMode="auto">
          <a:xfrm flipV="1">
            <a:off x="0" y="6244443"/>
            <a:ext cx="9906000" cy="16086"/>
          </a:xfrm>
          <a:prstGeom prst="straightConnector1">
            <a:avLst/>
          </a:prstGeom>
          <a:ln>
            <a:solidFill>
              <a:srgbClr val="CCFFFF"/>
            </a:solidFill>
            <a:headEnd/>
            <a:tailEnd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4473" y="-130629"/>
            <a:ext cx="8073347" cy="1077214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/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Бюджеттердің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деңгейлері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бюджеттік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процесс</a:t>
            </a: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35469" y="6318002"/>
            <a:ext cx="731290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10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жалғасы</a:t>
            </a:r>
            <a:endParaRPr lang="ru-RU" sz="1050" b="1" dirty="0">
              <a:solidFill>
                <a:srgbClr val="C00000"/>
              </a:solidFill>
              <a:latin typeface="Arial" pitchFamily="34" charset="0"/>
              <a:ea typeface="SimSun" panose="02010600030101010101" pitchFamily="2" charset="-122"/>
              <a:cs typeface="Arial" pitchFamily="34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4739499" y="6569793"/>
            <a:ext cx="379499" cy="288207"/>
          </a:xfrm>
          <a:prstGeom prst="triangle">
            <a:avLst/>
          </a:prstGeom>
          <a:solidFill>
            <a:srgbClr val="44F261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65018" y="889365"/>
            <a:ext cx="7362701" cy="510774"/>
          </a:xfrm>
          <a:prstGeom prst="roundRect">
            <a:avLst/>
          </a:prstGeom>
          <a:solidFill>
            <a:srgbClr val="0A259A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38100" dist="23000" dir="5400000" rotWithShape="0">
              <a:srgbClr val="000000">
                <a:alpha val="35000"/>
              </a:srgbClr>
            </a:outerShdw>
          </a:effectLst>
          <a:scene3d>
            <a:camera prst="perspectiveAbove"/>
            <a:lightRig rig="threePt" dir="t"/>
          </a:scene3d>
          <a:sp3d>
            <a:bevelT w="165100" prst="coolSlan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lvl="0" algn="ctr"/>
            <a:r>
              <a:rPr lang="en-US" altLang="ru-RU" sz="2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1) </a:t>
            </a:r>
            <a:r>
              <a:rPr lang="ru-RU" altLang="ru-RU" sz="2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Республикалық</a:t>
            </a:r>
            <a:r>
              <a:rPr lang="ru-RU" altLang="ru-RU" sz="2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 бюджет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39387" y="1858733"/>
            <a:ext cx="7362701" cy="919396"/>
          </a:xfrm>
          <a:prstGeom prst="roundRect">
            <a:avLst/>
          </a:prstGeom>
          <a:solidFill>
            <a:srgbClr val="57D6E7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38100" dist="23000" dir="5400000" rotWithShape="0">
              <a:srgbClr val="000000">
                <a:alpha val="35000"/>
              </a:srgbClr>
            </a:outerShdw>
          </a:effectLst>
          <a:scene3d>
            <a:camera prst="perspectiveAbove"/>
            <a:lightRig rig="threePt" dir="t"/>
          </a:scene3d>
          <a:sp3d>
            <a:bevelT w="165100" prst="coolSlan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lvl="0" algn="ctr"/>
            <a:r>
              <a:rPr lang="ru-RU" altLang="ru-RU" sz="24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2) </a:t>
            </a:r>
            <a:r>
              <a:rPr lang="ru-RU" altLang="ru-RU" sz="2400" b="1" dirty="0" err="1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Облыстық</a:t>
            </a:r>
            <a:r>
              <a:rPr lang="ru-RU" altLang="ru-RU" sz="24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 бюджет, </a:t>
            </a:r>
            <a:r>
              <a:rPr lang="ru-RU" altLang="ru-RU" sz="2400" b="1" dirty="0" err="1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республикалық</a:t>
            </a:r>
            <a:r>
              <a:rPr lang="ru-RU" altLang="ru-RU" sz="24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 </a:t>
            </a:r>
            <a:r>
              <a:rPr lang="ru-RU" altLang="ru-RU" sz="2400" b="1" dirty="0" err="1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маңызы</a:t>
            </a:r>
            <a:r>
              <a:rPr lang="ru-RU" altLang="ru-RU" sz="24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 бар </a:t>
            </a:r>
            <a:r>
              <a:rPr lang="ru-RU" altLang="ru-RU" sz="2400" b="1" dirty="0" err="1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қаланың</a:t>
            </a:r>
            <a:r>
              <a:rPr lang="ru-RU" altLang="ru-RU" sz="24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, </a:t>
            </a:r>
            <a:r>
              <a:rPr lang="ru-RU" altLang="ru-RU" sz="2400" b="1" dirty="0" err="1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астананың</a:t>
            </a:r>
            <a:r>
              <a:rPr lang="ru-RU" altLang="ru-RU" sz="24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 </a:t>
            </a:r>
            <a:r>
              <a:rPr lang="ru-RU" altLang="ru-RU" sz="2400" b="1" dirty="0" err="1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бюджеттері</a:t>
            </a:r>
            <a:endParaRPr lang="ru-RU" altLang="ru-RU" sz="2400" b="1" dirty="0" smtClean="0">
              <a:ln w="0"/>
              <a:solidFill>
                <a:srgbClr val="0A259A"/>
              </a:solidFill>
              <a:latin typeface="Arial" pitchFamily="34" charset="0"/>
              <a:cs typeface="Arial" pitchFamily="34" charset="0"/>
              <a:sym typeface="Myriad Pro Semibold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01879" y="3319398"/>
            <a:ext cx="7362701" cy="919396"/>
          </a:xfrm>
          <a:prstGeom prst="roundRect">
            <a:avLst/>
          </a:prstGeom>
          <a:solidFill>
            <a:srgbClr val="66FF99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38100" dist="23000" dir="5400000" rotWithShape="0">
              <a:srgbClr val="000000">
                <a:alpha val="35000"/>
              </a:srgbClr>
            </a:outerShdw>
          </a:effectLst>
          <a:scene3d>
            <a:camera prst="perspectiveAbove"/>
            <a:lightRig rig="threePt" dir="t"/>
          </a:scene3d>
          <a:sp3d>
            <a:bevelT w="165100" prst="coolSlan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lvl="0" algn="ctr"/>
            <a:r>
              <a:rPr lang="ru-RU" altLang="ru-RU" sz="24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3) </a:t>
            </a:r>
            <a:r>
              <a:rPr lang="ru-RU" altLang="ru-RU" sz="2400" b="1" dirty="0" err="1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Аудандық</a:t>
            </a:r>
            <a:r>
              <a:rPr lang="ru-RU" altLang="ru-RU" sz="24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 (</a:t>
            </a:r>
            <a:r>
              <a:rPr lang="ru-RU" altLang="ru-RU" sz="2400" b="1" dirty="0" err="1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облыстық</a:t>
            </a:r>
            <a:r>
              <a:rPr lang="ru-RU" altLang="ru-RU" sz="24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 </a:t>
            </a:r>
            <a:r>
              <a:rPr lang="ru-RU" altLang="ru-RU" sz="2400" b="1" dirty="0" err="1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маңызы</a:t>
            </a:r>
            <a:r>
              <a:rPr lang="ru-RU" altLang="ru-RU" sz="24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 бар </a:t>
            </a:r>
            <a:r>
              <a:rPr lang="ru-RU" altLang="ru-RU" sz="2400" b="1" dirty="0" err="1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қаланың</a:t>
            </a:r>
            <a:r>
              <a:rPr lang="ru-RU" altLang="ru-RU" sz="24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) </a:t>
            </a:r>
            <a:r>
              <a:rPr lang="ru-RU" altLang="ru-RU" sz="2400" b="1" dirty="0" err="1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бюджеті</a:t>
            </a:r>
            <a:endParaRPr lang="ru-RU" altLang="ru-RU" sz="2400" b="1" dirty="0" smtClean="0">
              <a:ln w="0"/>
              <a:solidFill>
                <a:srgbClr val="0A259A"/>
              </a:solidFill>
              <a:latin typeface="Arial" pitchFamily="34" charset="0"/>
              <a:cs typeface="Arial" pitchFamily="34" charset="0"/>
              <a:sym typeface="Myriad Pro Semibold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0" y="4601275"/>
            <a:ext cx="7362701" cy="1532330"/>
          </a:xfrm>
          <a:prstGeom prst="roundRect">
            <a:avLst/>
          </a:prstGeom>
          <a:solidFill>
            <a:srgbClr val="FFCCCC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38100" dist="23000" dir="5400000" rotWithShape="0">
              <a:srgbClr val="000000">
                <a:alpha val="35000"/>
              </a:srgbClr>
            </a:outerShdw>
          </a:effectLst>
          <a:scene3d>
            <a:camera prst="perspectiveAbove"/>
            <a:lightRig rig="threePt" dir="t"/>
          </a:scene3d>
          <a:sp3d>
            <a:bevelT w="165100" prst="coolSlan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>
              <a:defRPr/>
            </a:pPr>
            <a:r>
              <a:rPr lang="ru-RU" altLang="ru-RU" sz="28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4)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Аудандық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маңызы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бар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қаланың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ауылдың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кенттің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ауылдық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округінің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бюджеті</a:t>
            </a:r>
            <a:endParaRPr lang="ru-RU" altLang="ru-RU" sz="2800" b="1" dirty="0" smtClean="0">
              <a:solidFill>
                <a:srgbClr val="0A259A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" name="Diagram group"/>
          <p:cNvGrpSpPr>
            <a:grpSpLocks noChangeAspect="1"/>
          </p:cNvGrpSpPr>
          <p:nvPr/>
        </p:nvGrpSpPr>
        <p:grpSpPr>
          <a:xfrm>
            <a:off x="3134986" y="4199905"/>
            <a:ext cx="540000" cy="540000"/>
            <a:chOff x="3632" y="0"/>
            <a:chExt cx="2179320" cy="2113280"/>
          </a:xfrm>
          <a:scene3d>
            <a:camera prst="isometricOffAxis2Left" zoom="95000"/>
            <a:lightRig rig="flat" dir="t"/>
          </a:scene3d>
        </p:grpSpPr>
        <p:sp>
          <p:nvSpPr>
            <p:cNvPr id="35" name="Стрелка вверх 34"/>
            <p:cNvSpPr/>
            <p:nvPr/>
          </p:nvSpPr>
          <p:spPr>
            <a:xfrm>
              <a:off x="3632" y="0"/>
              <a:ext cx="2179320" cy="2113280"/>
            </a:xfrm>
            <a:prstGeom prst="upArrow">
              <a:avLst/>
            </a:prstGeom>
            <a:solidFill>
              <a:srgbClr val="66CCFF"/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36" name="Diagram group"/>
          <p:cNvGrpSpPr>
            <a:grpSpLocks noChangeAspect="1"/>
          </p:cNvGrpSpPr>
          <p:nvPr/>
        </p:nvGrpSpPr>
        <p:grpSpPr>
          <a:xfrm>
            <a:off x="4702532" y="4223657"/>
            <a:ext cx="540000" cy="540000"/>
            <a:chOff x="1120555" y="2123135"/>
            <a:chExt cx="2179320" cy="2113280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isometricOffAxis2Left" zoom="95000"/>
            <a:lightRig rig="flat" dir="t"/>
          </a:scene3d>
        </p:grpSpPr>
        <p:sp>
          <p:nvSpPr>
            <p:cNvPr id="37" name="Стрелка вниз 36"/>
            <p:cNvSpPr/>
            <p:nvPr/>
          </p:nvSpPr>
          <p:spPr>
            <a:xfrm>
              <a:off x="1120555" y="2123135"/>
              <a:ext cx="2179320" cy="2113280"/>
            </a:xfrm>
            <a:prstGeom prst="downArrow">
              <a:avLst/>
            </a:prstGeom>
            <a:solidFill>
              <a:srgbClr val="66FF99"/>
            </a:solidFill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11" name="Diagram group"/>
          <p:cNvGrpSpPr>
            <a:grpSpLocks noChangeAspect="1"/>
          </p:cNvGrpSpPr>
          <p:nvPr/>
        </p:nvGrpSpPr>
        <p:grpSpPr>
          <a:xfrm>
            <a:off x="3198321" y="1377536"/>
            <a:ext cx="540000" cy="540000"/>
            <a:chOff x="3632" y="0"/>
            <a:chExt cx="2179320" cy="2113280"/>
          </a:xfrm>
          <a:scene3d>
            <a:camera prst="isometricOffAxis2Left" zoom="95000"/>
            <a:lightRig rig="flat" dir="t"/>
          </a:scene3d>
        </p:grpSpPr>
        <p:sp>
          <p:nvSpPr>
            <p:cNvPr id="12" name="Стрелка вверх 11"/>
            <p:cNvSpPr/>
            <p:nvPr/>
          </p:nvSpPr>
          <p:spPr>
            <a:xfrm>
              <a:off x="3632" y="0"/>
              <a:ext cx="2179320" cy="2113280"/>
            </a:xfrm>
            <a:prstGeom prst="upArrow">
              <a:avLst/>
            </a:prstGeom>
            <a:solidFill>
              <a:srgbClr val="66CCFF"/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13" name="Diagram group"/>
          <p:cNvGrpSpPr>
            <a:grpSpLocks noChangeAspect="1"/>
          </p:cNvGrpSpPr>
          <p:nvPr/>
        </p:nvGrpSpPr>
        <p:grpSpPr>
          <a:xfrm>
            <a:off x="4670865" y="1401289"/>
            <a:ext cx="540000" cy="540000"/>
            <a:chOff x="1120555" y="2123135"/>
            <a:chExt cx="2179320" cy="2113280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isometricOffAxis2Left" zoom="95000"/>
            <a:lightRig rig="flat" dir="t"/>
          </a:scene3d>
        </p:grpSpPr>
        <p:sp>
          <p:nvSpPr>
            <p:cNvPr id="14" name="Стрелка вниз 13"/>
            <p:cNvSpPr/>
            <p:nvPr/>
          </p:nvSpPr>
          <p:spPr>
            <a:xfrm>
              <a:off x="1120555" y="2123135"/>
              <a:ext cx="2179320" cy="2113280"/>
            </a:xfrm>
            <a:prstGeom prst="downArrow">
              <a:avLst/>
            </a:prstGeom>
            <a:solidFill>
              <a:srgbClr val="66FF99"/>
            </a:solidFill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30" name="Diagram group"/>
          <p:cNvGrpSpPr>
            <a:grpSpLocks noChangeAspect="1"/>
          </p:cNvGrpSpPr>
          <p:nvPr/>
        </p:nvGrpSpPr>
        <p:grpSpPr>
          <a:xfrm>
            <a:off x="3184465" y="2812471"/>
            <a:ext cx="540000" cy="540000"/>
            <a:chOff x="3632" y="0"/>
            <a:chExt cx="2179320" cy="2113280"/>
          </a:xfrm>
          <a:scene3d>
            <a:camera prst="isometricOffAxis2Left" zoom="95000"/>
            <a:lightRig rig="flat" dir="t"/>
          </a:scene3d>
        </p:grpSpPr>
        <p:sp>
          <p:nvSpPr>
            <p:cNvPr id="31" name="Стрелка вверх 30"/>
            <p:cNvSpPr/>
            <p:nvPr/>
          </p:nvSpPr>
          <p:spPr>
            <a:xfrm>
              <a:off x="3632" y="0"/>
              <a:ext cx="2179320" cy="2113280"/>
            </a:xfrm>
            <a:prstGeom prst="upArrow">
              <a:avLst/>
            </a:prstGeom>
            <a:solidFill>
              <a:srgbClr val="66CCFF"/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32" name="Diagram group"/>
          <p:cNvGrpSpPr>
            <a:grpSpLocks noChangeAspect="1"/>
          </p:cNvGrpSpPr>
          <p:nvPr/>
        </p:nvGrpSpPr>
        <p:grpSpPr>
          <a:xfrm>
            <a:off x="4645135" y="2824349"/>
            <a:ext cx="540000" cy="540000"/>
            <a:chOff x="1120555" y="2123135"/>
            <a:chExt cx="2179320" cy="2113280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isometricOffAxis2Left" zoom="95000"/>
            <a:lightRig rig="flat" dir="t"/>
          </a:scene3d>
        </p:grpSpPr>
        <p:sp>
          <p:nvSpPr>
            <p:cNvPr id="33" name="Стрелка вниз 32"/>
            <p:cNvSpPr/>
            <p:nvPr/>
          </p:nvSpPr>
          <p:spPr>
            <a:xfrm>
              <a:off x="1120555" y="2123135"/>
              <a:ext cx="2179320" cy="2113280"/>
            </a:xfrm>
            <a:prstGeom prst="downArrow">
              <a:avLst/>
            </a:prstGeom>
            <a:solidFill>
              <a:srgbClr val="66FF99"/>
            </a:solidFill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38" name="Rectangle 2"/>
          <p:cNvSpPr txBox="1">
            <a:spLocks noChangeArrowheads="1"/>
          </p:cNvSpPr>
          <p:nvPr/>
        </p:nvSpPr>
        <p:spPr>
          <a:xfrm>
            <a:off x="7447808" y="4326681"/>
            <a:ext cx="2458192" cy="400105"/>
          </a:xfrm>
          <a:prstGeom prst="rect">
            <a:avLst/>
          </a:prstGeom>
          <a:noFill/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lvl="0" algn="ctr" fontAlgn="ctr" hangingPunct="1">
              <a:defRPr/>
            </a:pPr>
            <a:r>
              <a:rPr lang="ru-RU" altLang="ru-RU" sz="2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Ескертпе</a:t>
            </a:r>
            <a:endParaRPr lang="ru-RU" altLang="ru-RU" sz="2000" b="1" dirty="0" smtClean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Diagram group"/>
          <p:cNvGrpSpPr>
            <a:grpSpLocks noChangeAspect="1"/>
          </p:cNvGrpSpPr>
          <p:nvPr/>
        </p:nvGrpSpPr>
        <p:grpSpPr>
          <a:xfrm>
            <a:off x="7336872" y="4815442"/>
            <a:ext cx="540000" cy="540000"/>
            <a:chOff x="3632" y="0"/>
            <a:chExt cx="2179320" cy="2113280"/>
          </a:xfrm>
          <a:scene3d>
            <a:camera prst="isometricOffAxis2Left" zoom="95000"/>
            <a:lightRig rig="flat" dir="t"/>
          </a:scene3d>
        </p:grpSpPr>
        <p:sp>
          <p:nvSpPr>
            <p:cNvPr id="40" name="Стрелка вверх 39"/>
            <p:cNvSpPr/>
            <p:nvPr/>
          </p:nvSpPr>
          <p:spPr>
            <a:xfrm>
              <a:off x="3632" y="0"/>
              <a:ext cx="2179320" cy="2113280"/>
            </a:xfrm>
            <a:prstGeom prst="upArrow">
              <a:avLst/>
            </a:prstGeom>
            <a:solidFill>
              <a:srgbClr val="66CCFF"/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41" name="Diagram group"/>
          <p:cNvGrpSpPr>
            <a:grpSpLocks noChangeAspect="1"/>
          </p:cNvGrpSpPr>
          <p:nvPr/>
        </p:nvGrpSpPr>
        <p:grpSpPr>
          <a:xfrm>
            <a:off x="7325000" y="5522354"/>
            <a:ext cx="540000" cy="540000"/>
            <a:chOff x="1120555" y="2123135"/>
            <a:chExt cx="2179320" cy="2113280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isometricOffAxis2Left" zoom="95000"/>
            <a:lightRig rig="flat" dir="t"/>
          </a:scene3d>
        </p:grpSpPr>
        <p:sp>
          <p:nvSpPr>
            <p:cNvPr id="42" name="Стрелка вниз 41"/>
            <p:cNvSpPr/>
            <p:nvPr/>
          </p:nvSpPr>
          <p:spPr>
            <a:xfrm>
              <a:off x="1120555" y="2123135"/>
              <a:ext cx="2179320" cy="2113280"/>
            </a:xfrm>
            <a:prstGeom prst="downArrow">
              <a:avLst/>
            </a:prstGeom>
            <a:solidFill>
              <a:srgbClr val="66FF99"/>
            </a:solidFill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43" name="Прямоугольник 42"/>
          <p:cNvSpPr/>
          <p:nvPr/>
        </p:nvSpPr>
        <p:spPr>
          <a:xfrm>
            <a:off x="7858321" y="5526931"/>
            <a:ext cx="243758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k-KZ" altLang="ru-RU" sz="11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бюджеттік субвенциялар</a:t>
            </a:r>
            <a:endParaRPr lang="ru-RU" altLang="ru-RU" sz="1100" b="1" dirty="0" smtClean="0">
              <a:solidFill>
                <a:srgbClr val="0A259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856343" y="4943061"/>
            <a:ext cx="243758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11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бюджеттік</a:t>
            </a:r>
            <a:r>
              <a:rPr lang="ru-RU" altLang="ru-RU" sz="11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1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тәркілеулер</a:t>
            </a:r>
            <a:endParaRPr lang="ru-RU" altLang="ru-RU" sz="1100" b="1" dirty="0" smtClean="0">
              <a:solidFill>
                <a:srgbClr val="0A259A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7998773" y="5628905"/>
            <a:ext cx="207076" cy="11875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068045" y="5080660"/>
            <a:ext cx="207076" cy="11875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Рисунок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5632" y="2232561"/>
            <a:ext cx="2060367" cy="1901877"/>
          </a:xfrm>
          <a:prstGeom prst="rect">
            <a:avLst/>
          </a:prstGeom>
        </p:spPr>
      </p:pic>
      <p:sp>
        <p:nvSpPr>
          <p:cNvPr id="50" name="Прямоугольник 49"/>
          <p:cNvSpPr/>
          <p:nvPr/>
        </p:nvSpPr>
        <p:spPr>
          <a:xfrm>
            <a:off x="9271000" y="6229350"/>
            <a:ext cx="635000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 3"/>
          <p:cNvSpPr/>
          <p:nvPr/>
        </p:nvSpPr>
        <p:spPr>
          <a:xfrm rot="1506038">
            <a:off x="5704555" y="3442553"/>
            <a:ext cx="2035551" cy="2201060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  <a:solidFill>
            <a:srgbClr val="7DFFB8"/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381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2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3" name="Группа 22"/>
          <p:cNvGrpSpPr>
            <a:grpSpLocks noChangeAspect="1"/>
          </p:cNvGrpSpPr>
          <p:nvPr/>
        </p:nvGrpSpPr>
        <p:grpSpPr>
          <a:xfrm>
            <a:off x="7017864" y="2034187"/>
            <a:ext cx="2520000" cy="2520000"/>
            <a:chOff x="3586447" y="1237112"/>
            <a:chExt cx="1512025" cy="1512025"/>
          </a:xfrm>
          <a:solidFill>
            <a:srgbClr val="0A259A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4" name=" 3"/>
            <p:cNvSpPr/>
            <p:nvPr/>
          </p:nvSpPr>
          <p:spPr>
            <a:xfrm>
              <a:off x="3586447" y="1237112"/>
              <a:ext cx="1512025" cy="1512025"/>
            </a:xfrm>
            <a:prstGeom prst="gear9">
              <a:avLst/>
            </a:prstGeom>
            <a:grpFill/>
            <a:sp3d prstMaterial="plastic">
              <a:bevelT w="127000" h="25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 4"/>
            <p:cNvSpPr/>
            <p:nvPr/>
          </p:nvSpPr>
          <p:spPr>
            <a:xfrm>
              <a:off x="3890430" y="1591298"/>
              <a:ext cx="904059" cy="777211"/>
            </a:xfrm>
            <a:prstGeom prst="rect">
              <a:avLst/>
            </a:prstGeom>
            <a:grpFill/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6000" kern="1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4</a:t>
              </a:r>
              <a:endParaRPr lang="ru-RU" sz="6000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26" name="Круговая стрелка 25"/>
          <p:cNvSpPr/>
          <p:nvPr/>
        </p:nvSpPr>
        <p:spPr>
          <a:xfrm rot="17499606">
            <a:off x="6541323" y="1591295"/>
            <a:ext cx="3450629" cy="3431969"/>
          </a:xfrm>
          <a:prstGeom prst="circularArrow">
            <a:avLst>
              <a:gd name="adj1" fmla="val 4687"/>
              <a:gd name="adj2" fmla="val 299029"/>
              <a:gd name="adj3" fmla="val 2467490"/>
              <a:gd name="adj4" fmla="val 15970426"/>
              <a:gd name="adj5" fmla="val 5469"/>
            </a:avLst>
          </a:prstGeom>
          <a:solidFill>
            <a:srgbClr val="0A259A"/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381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 4"/>
          <p:cNvSpPr/>
          <p:nvPr/>
        </p:nvSpPr>
        <p:spPr>
          <a:xfrm rot="20994896">
            <a:off x="2769438" y="3403548"/>
            <a:ext cx="1251238" cy="929084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300" kern="1200"/>
          </a:p>
        </p:txBody>
      </p:sp>
      <p:grpSp>
        <p:nvGrpSpPr>
          <p:cNvPr id="32" name="Группа 31"/>
          <p:cNvGrpSpPr>
            <a:grpSpLocks noChangeAspect="1"/>
          </p:cNvGrpSpPr>
          <p:nvPr/>
        </p:nvGrpSpPr>
        <p:grpSpPr>
          <a:xfrm>
            <a:off x="6051569" y="3959480"/>
            <a:ext cx="1800000" cy="1800000"/>
            <a:chOff x="3586447" y="1237112"/>
            <a:chExt cx="1512025" cy="1512025"/>
          </a:xfrm>
          <a:solidFill>
            <a:srgbClr val="7DFFB8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3" name=" 3"/>
            <p:cNvSpPr/>
            <p:nvPr/>
          </p:nvSpPr>
          <p:spPr>
            <a:xfrm>
              <a:off x="3586447" y="1237112"/>
              <a:ext cx="1512025" cy="1512025"/>
            </a:xfrm>
            <a:prstGeom prst="gear9">
              <a:avLst/>
            </a:prstGeom>
            <a:grpFill/>
            <a:sp3d prstMaterial="plastic">
              <a:bevelT w="127000" h="25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 4"/>
            <p:cNvSpPr/>
            <p:nvPr/>
          </p:nvSpPr>
          <p:spPr>
            <a:xfrm>
              <a:off x="3890430" y="1591298"/>
              <a:ext cx="904059" cy="777211"/>
            </a:xfrm>
            <a:prstGeom prst="rect">
              <a:avLst/>
            </a:prstGeom>
            <a:grpFill/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6000" kern="1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3</a:t>
              </a:r>
              <a:endParaRPr lang="ru-RU" sz="6000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38" name="Группа 37"/>
          <p:cNvGrpSpPr>
            <a:grpSpLocks noChangeAspect="1"/>
          </p:cNvGrpSpPr>
          <p:nvPr/>
        </p:nvGrpSpPr>
        <p:grpSpPr>
          <a:xfrm>
            <a:off x="4366158" y="4879870"/>
            <a:ext cx="1800000" cy="1800000"/>
            <a:chOff x="3586447" y="1237112"/>
            <a:chExt cx="1512025" cy="1512025"/>
          </a:xfrm>
          <a:solidFill>
            <a:srgbClr val="99CCFF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9" name=" 3"/>
            <p:cNvSpPr/>
            <p:nvPr/>
          </p:nvSpPr>
          <p:spPr>
            <a:xfrm>
              <a:off x="3586447" y="1237112"/>
              <a:ext cx="1512025" cy="1512025"/>
            </a:xfrm>
            <a:prstGeom prst="gear9">
              <a:avLst/>
            </a:prstGeom>
            <a:grpFill/>
            <a:sp3d prstMaterial="plastic">
              <a:bevelT w="127000" h="25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 4"/>
            <p:cNvSpPr/>
            <p:nvPr/>
          </p:nvSpPr>
          <p:spPr>
            <a:xfrm>
              <a:off x="3890430" y="1591298"/>
              <a:ext cx="904059" cy="777211"/>
            </a:xfrm>
            <a:prstGeom prst="rect">
              <a:avLst/>
            </a:prstGeom>
            <a:grpFill/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6000" kern="1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2</a:t>
              </a:r>
              <a:endParaRPr lang="ru-RU" sz="6000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50" name="Прямоугольник 49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7" name="Группа 26"/>
          <p:cNvGrpSpPr>
            <a:grpSpLocks noChangeAspect="1"/>
          </p:cNvGrpSpPr>
          <p:nvPr/>
        </p:nvGrpSpPr>
        <p:grpSpPr>
          <a:xfrm>
            <a:off x="2630382" y="4547362"/>
            <a:ext cx="1800000" cy="1800000"/>
            <a:chOff x="3586447" y="1237112"/>
            <a:chExt cx="1512025" cy="1512025"/>
          </a:xfrm>
          <a:solidFill>
            <a:srgbClr val="FFCCCC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8" name=" 3"/>
            <p:cNvSpPr/>
            <p:nvPr/>
          </p:nvSpPr>
          <p:spPr>
            <a:xfrm>
              <a:off x="3586447" y="1237112"/>
              <a:ext cx="1512025" cy="1512025"/>
            </a:xfrm>
            <a:prstGeom prst="gear9">
              <a:avLst/>
            </a:prstGeom>
            <a:grpFill/>
            <a:sp3d prstMaterial="plastic">
              <a:bevelT w="127000" h="25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 4"/>
            <p:cNvSpPr/>
            <p:nvPr/>
          </p:nvSpPr>
          <p:spPr>
            <a:xfrm>
              <a:off x="3890430" y="1591298"/>
              <a:ext cx="904059" cy="777211"/>
            </a:xfrm>
            <a:prstGeom prst="rect">
              <a:avLst/>
            </a:prstGeom>
            <a:grpFill/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6000" kern="1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1</a:t>
              </a:r>
              <a:endParaRPr lang="ru-RU" sz="6000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31" name=" 3"/>
          <p:cNvSpPr/>
          <p:nvPr/>
        </p:nvSpPr>
        <p:spPr>
          <a:xfrm rot="21343496">
            <a:off x="2004752" y="3789654"/>
            <a:ext cx="3453618" cy="3765790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  <a:solidFill>
            <a:srgbClr val="FFCCCC"/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381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2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Прямоугольник 34"/>
          <p:cNvSpPr/>
          <p:nvPr/>
        </p:nvSpPr>
        <p:spPr>
          <a:xfrm>
            <a:off x="2058390" y="6223467"/>
            <a:ext cx="2378714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бюджетті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орындау</a:t>
            </a:r>
            <a:endParaRPr lang="ru-RU" sz="16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449277" y="5413207"/>
            <a:ext cx="2456723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sz="1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Бюджетті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орындау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есепті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қалыптастыру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қарау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бекіту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4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" y="-130629"/>
            <a:ext cx="8588828" cy="1077214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/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Бюджеттердің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деңгейлері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бюджеттік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процесс</a:t>
            </a: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>
          <a:xfrm>
            <a:off x="-213756" y="3542910"/>
            <a:ext cx="8073347" cy="400105"/>
          </a:xfrm>
          <a:prstGeom prst="rect">
            <a:avLst/>
          </a:prstGeom>
          <a:noFill/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lvl="0" algn="ctr" fontAlgn="ctr" hangingPunct="1">
              <a:defRPr/>
            </a:pPr>
            <a:r>
              <a:rPr lang="ru-RU" altLang="ru-RU" sz="2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Бюджеттік</a:t>
            </a:r>
            <a:r>
              <a:rPr lang="ru-RU" altLang="ru-RU" sz="2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процесстің</a:t>
            </a:r>
            <a:r>
              <a:rPr lang="ru-RU" altLang="ru-RU" sz="2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кезеңі</a:t>
            </a:r>
            <a:endParaRPr lang="ru-RU" altLang="ru-RU" sz="2000" b="1" dirty="0" smtClean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 3"/>
          <p:cNvSpPr/>
          <p:nvPr/>
        </p:nvSpPr>
        <p:spPr>
          <a:xfrm rot="10800000">
            <a:off x="4526921" y="4818110"/>
            <a:ext cx="2035551" cy="2201060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  <a:solidFill>
            <a:srgbClr val="CCFFFF"/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381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2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</p:sp>
      <p:sp>
        <p:nvSpPr>
          <p:cNvPr id="54" name="Прямоугольник 53"/>
          <p:cNvSpPr/>
          <p:nvPr/>
        </p:nvSpPr>
        <p:spPr>
          <a:xfrm>
            <a:off x="0" y="1389781"/>
            <a:ext cx="7433953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Әлеуметтік-экономикалық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даму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болжамы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оның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негізінде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бюджеттік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бағдарламалар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әзірленеді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);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0" y="1940585"/>
            <a:ext cx="6344567" cy="566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Республикалық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бюджет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заң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жергілікті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бюджет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мәслихаттың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шешімі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;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0" y="2491383"/>
            <a:ext cx="6543304" cy="566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altLang="ru-RU" sz="1400" b="1" dirty="0" err="1" smtClean="0">
                <a:solidFill>
                  <a:srgbClr val="0A259A"/>
                </a:solidFill>
                <a:latin typeface="Century Gothic" panose="020B0502020202020204" pitchFamily="34" charset="0"/>
              </a:rPr>
              <a:t>Бюджетті</a:t>
            </a:r>
            <a:r>
              <a:rPr lang="ru-RU" altLang="ru-RU" sz="1400" b="1" dirty="0" smtClean="0">
                <a:solidFill>
                  <a:srgbClr val="0A259A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Century Gothic" panose="020B0502020202020204" pitchFamily="34" charset="0"/>
              </a:rPr>
              <a:t>бекіту</a:t>
            </a:r>
            <a:r>
              <a:rPr lang="ru-RU" altLang="ru-RU" sz="1400" b="1" dirty="0" smtClean="0">
                <a:solidFill>
                  <a:srgbClr val="0A259A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Century Gothic" panose="020B0502020202020204" pitchFamily="34" charset="0"/>
              </a:rPr>
              <a:t>туралы</a:t>
            </a:r>
            <a:r>
              <a:rPr lang="ru-RU" altLang="ru-RU" sz="1400" b="1" dirty="0" smtClean="0">
                <a:solidFill>
                  <a:srgbClr val="0A259A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Century Gothic" panose="020B0502020202020204" pitchFamily="34" charset="0"/>
              </a:rPr>
              <a:t>мәслихаттың</a:t>
            </a:r>
            <a:r>
              <a:rPr lang="ru-RU" altLang="ru-RU" sz="1400" b="1" dirty="0" smtClean="0">
                <a:solidFill>
                  <a:srgbClr val="0A259A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Century Gothic" panose="020B0502020202020204" pitchFamily="34" charset="0"/>
              </a:rPr>
              <a:t>шешімін</a:t>
            </a:r>
            <a:r>
              <a:rPr lang="ru-RU" altLang="ru-RU" sz="1400" b="1" dirty="0" smtClean="0">
                <a:solidFill>
                  <a:srgbClr val="0A259A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Century Gothic" panose="020B0502020202020204" pitchFamily="34" charset="0"/>
              </a:rPr>
              <a:t>іске</a:t>
            </a:r>
            <a:r>
              <a:rPr lang="ru-RU" altLang="ru-RU" sz="1400" b="1" dirty="0" smtClean="0">
                <a:solidFill>
                  <a:srgbClr val="0A259A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Century Gothic" panose="020B0502020202020204" pitchFamily="34" charset="0"/>
              </a:rPr>
              <a:t>асыру</a:t>
            </a:r>
            <a:r>
              <a:rPr lang="ru-RU" altLang="ru-RU" sz="1400" b="1" dirty="0" smtClean="0">
                <a:solidFill>
                  <a:srgbClr val="0A259A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Century Gothic" panose="020B0502020202020204" pitchFamily="34" charset="0"/>
              </a:rPr>
              <a:t>туралы</a:t>
            </a:r>
            <a:r>
              <a:rPr lang="ru-RU" altLang="ru-RU" sz="1400" b="1" dirty="0" smtClean="0">
                <a:solidFill>
                  <a:srgbClr val="0A259A"/>
                </a:solidFill>
                <a:latin typeface="Century Gothic" panose="020B0502020202020204" pitchFamily="34" charset="0"/>
              </a:rPr>
              <a:t> ЖАО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Century Gothic" panose="020B0502020202020204" pitchFamily="34" charset="0"/>
              </a:rPr>
              <a:t>қаулысы</a:t>
            </a:r>
            <a:r>
              <a:rPr lang="ru-RU" altLang="ru-RU" sz="1400" b="1" dirty="0" smtClean="0">
                <a:solidFill>
                  <a:srgbClr val="0A259A"/>
                </a:solidFill>
                <a:latin typeface="Century Gothic" panose="020B0502020202020204" pitchFamily="34" charset="0"/>
              </a:rPr>
              <a:t> (а/о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Century Gothic" panose="020B0502020202020204" pitchFamily="34" charset="0"/>
              </a:rPr>
              <a:t>әкімінің</a:t>
            </a:r>
            <a:r>
              <a:rPr lang="ru-RU" altLang="ru-RU" sz="1400" b="1" dirty="0" smtClean="0">
                <a:solidFill>
                  <a:srgbClr val="0A259A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Century Gothic" panose="020B0502020202020204" pitchFamily="34" charset="0"/>
              </a:rPr>
              <a:t>шешімі</a:t>
            </a:r>
            <a:r>
              <a:rPr lang="ru-RU" altLang="ru-RU" sz="1400" b="1" dirty="0" smtClean="0">
                <a:solidFill>
                  <a:srgbClr val="0A259A"/>
                </a:solidFill>
                <a:latin typeface="Century Gothic" panose="020B0502020202020204" pitchFamily="34" charset="0"/>
              </a:rPr>
              <a:t>); </a:t>
            </a:r>
            <a:endParaRPr lang="ru-RU" sz="1400" b="1" dirty="0">
              <a:solidFill>
                <a:srgbClr val="0A259A"/>
              </a:solidFill>
              <a:latin typeface="Century Gothic" panose="020B0502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0" y="3081537"/>
            <a:ext cx="4446494" cy="318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altLang="ru-RU" sz="1400" b="1" dirty="0" err="1" smtClean="0">
                <a:solidFill>
                  <a:srgbClr val="0A259A"/>
                </a:solidFill>
                <a:latin typeface="Century Gothic" panose="020B0502020202020204" pitchFamily="34" charset="0"/>
              </a:rPr>
              <a:t>Бюджеттік</a:t>
            </a:r>
            <a:r>
              <a:rPr lang="ru-RU" altLang="ru-RU" sz="1400" b="1" dirty="0" smtClean="0">
                <a:solidFill>
                  <a:srgbClr val="0A259A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Century Gothic" panose="020B0502020202020204" pitchFamily="34" charset="0"/>
              </a:rPr>
              <a:t>бағғдарламалар</a:t>
            </a:r>
            <a:r>
              <a:rPr lang="ru-RU" altLang="ru-RU" sz="1400" b="1" dirty="0" smtClean="0">
                <a:solidFill>
                  <a:srgbClr val="0A259A"/>
                </a:solidFill>
                <a:latin typeface="Century Gothic" panose="020B0502020202020204" pitchFamily="34" charset="0"/>
              </a:rPr>
              <a:t>;</a:t>
            </a:r>
            <a:endParaRPr lang="ru-RU" sz="1400" b="1" dirty="0">
              <a:solidFill>
                <a:srgbClr val="0A259A"/>
              </a:solidFill>
              <a:latin typeface="Century Gothic" panose="020B0502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0" y="914768"/>
            <a:ext cx="8051470" cy="383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alt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Бюджеттік</a:t>
            </a:r>
            <a:r>
              <a:rPr lang="ru-RU" alt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процессте</a:t>
            </a:r>
            <a:r>
              <a:rPr lang="ru-RU" alt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келесі</a:t>
            </a:r>
            <a:r>
              <a:rPr lang="ru-RU" alt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құжаттар</a:t>
            </a:r>
            <a:r>
              <a:rPr lang="ru-RU" alt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пайдаланылады</a:t>
            </a:r>
            <a:r>
              <a:rPr lang="ru-RU" alt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pic>
        <p:nvPicPr>
          <p:cNvPr id="59" name="Рисунок 58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10854" y="4620835"/>
            <a:ext cx="1095146" cy="9190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411188"/>
            <a:ext cx="1838696" cy="16972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" name="Picture 2" descr="Ð¸ÐºÐ¾Ð½ÐºÐ° tick, Ð³Ð°Ð»Ð¾ÑÐºÐ°, Ð¾ÑÐ¼ÐµÑÐºÐ°,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2362" y="1688177"/>
            <a:ext cx="247650" cy="2286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Ð¸ÐºÐ¾Ð½ÐºÐ° tick, Ð³Ð°Ð»Ð¾ÑÐºÐ°, Ð¾ÑÐ¼ÐµÑÐºÐ°,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50692" y="2220586"/>
            <a:ext cx="247650" cy="2286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Ð¸ÐºÐ¾Ð½ÐºÐ° tick, Ð³Ð°Ð»Ð¾ÑÐºÐ°, Ð¾ÑÐ¼ÐµÑÐºÐ°,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3073" y="2768831"/>
            <a:ext cx="247650" cy="2286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Ð¸ÐºÐ¾Ð½ÐºÐ° tick, Ð³Ð°Ð»Ð¾ÑÐºÐ°, Ð¾ÑÐ¼ÐµÑÐºÐ°,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1024" y="3125091"/>
            <a:ext cx="247650" cy="2286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 rot="19204302">
            <a:off x="7691825" y="4385592"/>
            <a:ext cx="2378714" cy="351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Нәтижелерді</a:t>
            </a:r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бағалау</a:t>
            </a:r>
            <a:endParaRPr lang="ru-RU" sz="1600" b="1" dirty="0" smtClean="0">
              <a:solidFill>
                <a:srgbClr val="0A259A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" name="Рисунок 40" descr="getNewsImage.php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105400"/>
            <a:ext cx="1927861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82894" y="6246397"/>
            <a:ext cx="319956" cy="584771"/>
          </a:xfrm>
        </p:spPr>
        <p:txBody>
          <a:bodyPr/>
          <a:lstStyle/>
          <a:p>
            <a:pPr algn="ctr"/>
            <a:r>
              <a:rPr lang="kk-KZ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" y="0"/>
            <a:ext cx="8142515" cy="2308320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/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мамырдағы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Жағатал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округінің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бюджет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құрылымы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4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altLang="ru-RU" sz="2400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628800"/>
            <a:ext cx="2158282" cy="1992260"/>
          </a:xfrm>
          <a:prstGeom prst="rect">
            <a:avLst/>
          </a:prstGeom>
        </p:spPr>
      </p:pic>
      <p:pic>
        <p:nvPicPr>
          <p:cNvPr id="25" name="Picture 2" descr="http://wpc-spb.ru/wp-content/uploads/2016/12/%D1%87%D0%B5%D0%BB%D0%BE%D0%B2%D0%B5%D1%87%D0%B5%D0%BA-%D1%81-%D0%BA%D0%B0%D1%80%D0%B0%D0%BD%D0%B4%D0%B0%D1%88%D0%BE%D0%BC-768x111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07373" y="4005064"/>
            <a:ext cx="1488569" cy="200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Пятиугольник 28"/>
          <p:cNvSpPr/>
          <p:nvPr/>
        </p:nvSpPr>
        <p:spPr>
          <a:xfrm>
            <a:off x="1949116" y="1772816"/>
            <a:ext cx="7956884" cy="1800200"/>
          </a:xfrm>
          <a:prstGeom prst="homePlate">
            <a:avLst/>
          </a:prstGeom>
          <a:solidFill>
            <a:srgbClr val="66CCFF"/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altLang="ru-RU" sz="48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ТҮСІМДЕР</a:t>
            </a:r>
          </a:p>
          <a:p>
            <a:pPr lvl="0" algn="ctr"/>
            <a:r>
              <a:rPr lang="ru-RU" altLang="ru-RU" sz="48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9237,6 млн. те</a:t>
            </a:r>
            <a:r>
              <a:rPr lang="kk-KZ" altLang="ru-RU" sz="48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ң</a:t>
            </a:r>
            <a:r>
              <a:rPr lang="ru-RU" altLang="ru-RU" sz="4800" b="1" dirty="0" err="1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ге</a:t>
            </a:r>
            <a:endParaRPr lang="ru-RU" altLang="ru-RU" sz="4800" b="1" dirty="0" smtClean="0">
              <a:ln w="0"/>
              <a:solidFill>
                <a:srgbClr val="0A259A"/>
              </a:solidFill>
              <a:latin typeface="Arial" pitchFamily="34" charset="0"/>
              <a:cs typeface="Arial" pitchFamily="34" charset="0"/>
              <a:sym typeface="Myriad Pro Semibold"/>
            </a:endParaRPr>
          </a:p>
        </p:txBody>
      </p:sp>
      <p:sp>
        <p:nvSpPr>
          <p:cNvPr id="30" name="Пятиугольник 29"/>
          <p:cNvSpPr/>
          <p:nvPr/>
        </p:nvSpPr>
        <p:spPr>
          <a:xfrm>
            <a:off x="328773" y="4118257"/>
            <a:ext cx="7956884" cy="1800200"/>
          </a:xfrm>
          <a:prstGeom prst="homePlate">
            <a:avLst/>
          </a:prstGeom>
          <a:solidFill>
            <a:srgbClr val="0A259A"/>
          </a:solidFill>
          <a:ln>
            <a:solidFill>
              <a:srgbClr val="0A259A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48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ШЫҒЫНДАР</a:t>
            </a:r>
          </a:p>
          <a:p>
            <a:pPr algn="ctr"/>
            <a:r>
              <a:rPr lang="ru-RU" altLang="ru-RU" sz="48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8784,9 млн. </a:t>
            </a:r>
            <a:r>
              <a:rPr lang="ru-RU" altLang="ru-RU" sz="48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теңге</a:t>
            </a:r>
            <a:endParaRPr lang="ru-RU" altLang="ru-RU" sz="4800" b="1" dirty="0" smtClean="0">
              <a:ln w="0"/>
              <a:solidFill>
                <a:schemeClr val="bg1"/>
              </a:solidFill>
              <a:latin typeface="Arial" pitchFamily="34" charset="0"/>
              <a:cs typeface="Arial" pitchFamily="34" charset="0"/>
              <a:sym typeface="Myriad Pro Semibold"/>
            </a:endParaRPr>
          </a:p>
        </p:txBody>
      </p:sp>
      <p:cxnSp>
        <p:nvCxnSpPr>
          <p:cNvPr id="18" name="AutoShape 249"/>
          <p:cNvCxnSpPr>
            <a:cxnSpLocks noChangeShapeType="1"/>
          </p:cNvCxnSpPr>
          <p:nvPr/>
        </p:nvCxnSpPr>
        <p:spPr bwMode="auto">
          <a:xfrm flipV="1">
            <a:off x="0" y="6127669"/>
            <a:ext cx="9906000" cy="16086"/>
          </a:xfrm>
          <a:prstGeom prst="straightConnector1">
            <a:avLst/>
          </a:prstGeom>
          <a:ln>
            <a:solidFill>
              <a:srgbClr val="0A259A"/>
            </a:solidFill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AutoShape 249"/>
          <p:cNvCxnSpPr>
            <a:cxnSpLocks noChangeShapeType="1"/>
          </p:cNvCxnSpPr>
          <p:nvPr/>
        </p:nvCxnSpPr>
        <p:spPr bwMode="auto">
          <a:xfrm flipV="1">
            <a:off x="0" y="1755570"/>
            <a:ext cx="9906000" cy="16086"/>
          </a:xfrm>
          <a:prstGeom prst="straightConnector1">
            <a:avLst/>
          </a:prstGeom>
          <a:ln>
            <a:solidFill>
              <a:srgbClr val="CCFFFF"/>
            </a:solidFill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6774020"/>
              </p:ext>
            </p:extLst>
          </p:nvPr>
        </p:nvGraphicFramePr>
        <p:xfrm>
          <a:off x="1" y="1743595"/>
          <a:ext cx="9906000" cy="2603023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3450770"/>
                <a:gridCol w="1668917"/>
                <a:gridCol w="1585912"/>
                <a:gridCol w="1632857"/>
                <a:gridCol w="1567544"/>
              </a:tblGrid>
              <a:tr h="646551"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Атауы</a:t>
                      </a:r>
                      <a:endParaRPr lang="ru-RU" sz="16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01.05.2017  </a:t>
                      </a:r>
                      <a:r>
                        <a:rPr lang="ru-RU" sz="16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жылға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01.05.2018 </a:t>
                      </a:r>
                      <a:r>
                        <a:rPr lang="ru-RU" sz="16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жылға</a:t>
                      </a: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01.05.2019 </a:t>
                      </a:r>
                      <a:r>
                        <a:rPr lang="ru-RU" sz="16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жылға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01.05.2020 </a:t>
                      </a:r>
                      <a:r>
                        <a:rPr lang="ru-RU" sz="16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жылға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646551"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ОБЛЫС БЮДЖЕТІНІҢ ТҮСІМДЕРІ: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7259,9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8374,3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8069,8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9237,5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403325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Салық</a:t>
                      </a: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  <a:r>
                        <a:rPr lang="ru-RU" sz="16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түсімдері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345,9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1542,3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2036,8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1660,5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361840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Трансферттердің</a:t>
                      </a: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  <a:r>
                        <a:rPr lang="ru-RU" sz="16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түсімі</a:t>
                      </a: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6914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6832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6033,0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7577,0</a:t>
                      </a:r>
                    </a:p>
                  </a:txBody>
                  <a:tcPr anchor="b"/>
                </a:tc>
              </a:tr>
              <a:tr h="544756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394370" y="6313714"/>
            <a:ext cx="511629" cy="54428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620982" cy="1496291"/>
          </a:xfrm>
          <a:prstGeom prst="rect">
            <a:avLst/>
          </a:prstGeom>
        </p:spPr>
      </p:pic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1363" y="0"/>
            <a:ext cx="7718718" cy="1798320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b">
            <a:spAutoFit/>
          </a:bodyPr>
          <a:lstStyle/>
          <a:p>
            <a:pPr fontAlgn="ctr"/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2017-2020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жж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наурызға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Жағатал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округі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бюджетінің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түсімдер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құрылымы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млн.теңге</a:t>
            </a:r>
            <a: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2800" b="1" dirty="0">
              <a:ln w="0"/>
              <a:solidFill>
                <a:srgbClr val="0A259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158282" cy="1992260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96519" y="6277174"/>
            <a:ext cx="292705" cy="523216"/>
          </a:xfrm>
        </p:spPr>
        <p:txBody>
          <a:bodyPr/>
          <a:lstStyle/>
          <a:p>
            <a:pPr algn="ctr"/>
            <a:r>
              <a:rPr lang="kk-KZ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372" y="0"/>
            <a:ext cx="9089571" cy="1508101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 hangingPunct="0"/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– 2020  </a:t>
            </a: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жж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 </a:t>
            </a: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наурызға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түсімдер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динамикасы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мың.теңге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4" name="Диаграмма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36492689"/>
              </p:ext>
            </p:extLst>
          </p:nvPr>
        </p:nvGraphicFramePr>
        <p:xfrm>
          <a:off x="0" y="1555669"/>
          <a:ext cx="9037320" cy="4768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2" name="Прямоугольник 51"/>
          <p:cNvSpPr/>
          <p:nvPr/>
        </p:nvSpPr>
        <p:spPr>
          <a:xfrm rot="10800000" flipV="1">
            <a:off x="1085224" y="2291715"/>
            <a:ext cx="17951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7259,9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452227" y="2301240"/>
            <a:ext cx="14398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8374,4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728711" y="1798320"/>
            <a:ext cx="12054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8069,8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989525" y="1645920"/>
            <a:ext cx="127639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9237,5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40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6290" y="4101951"/>
            <a:ext cx="1829710" cy="1602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82894" y="6246397"/>
            <a:ext cx="319956" cy="584771"/>
          </a:xfrm>
        </p:spPr>
        <p:txBody>
          <a:bodyPr/>
          <a:lstStyle/>
          <a:p>
            <a:pPr algn="ctr"/>
            <a:r>
              <a:rPr lang="kk-KZ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59428" y="5657671"/>
            <a:ext cx="25056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жер</a:t>
            </a: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салығы</a:t>
            </a:r>
            <a:endParaRPr lang="ru-RU" sz="1400" b="1" dirty="0" smtClean="0">
              <a:solidFill>
                <a:srgbClr val="0A259A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78,0 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мың.теңге</a:t>
            </a:r>
            <a:endParaRPr lang="en-US" sz="1600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088086" y="5446302"/>
            <a:ext cx="18179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мүлік</a:t>
            </a: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салығы</a:t>
            </a:r>
            <a:endParaRPr lang="ru-RU" sz="1400" b="1" dirty="0" smtClean="0">
              <a:solidFill>
                <a:srgbClr val="0A259A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1 5,4 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мың.теңге</a:t>
            </a:r>
            <a:endParaRPr lang="en-US" sz="1600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-595744" y="3903836"/>
            <a:ext cx="236516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ЖТС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1019,9</a:t>
            </a:r>
          </a:p>
          <a:p>
            <a:pPr algn="ctr"/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мың.теңге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902525" y="636716"/>
          <a:ext cx="8229600" cy="5017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0" y="276998"/>
            <a:ext cx="9613900" cy="1508101"/>
          </a:xfrm>
          <a:prstGeom prst="rect">
            <a:avLst/>
          </a:prstGeom>
          <a:noFill/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 </a:t>
            </a:r>
            <a: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2020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мамырға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түсімдерінің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негізгі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</a:t>
            </a:r>
            <a: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, </a:t>
            </a:r>
            <a:r>
              <a:rPr kumimoji="0" lang="ru-RU" alt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мың.теңге</a:t>
            </a: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/>
            </a:r>
            <a:b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</a:br>
            <a:endParaRPr kumimoji="0" lang="ru-RU" altLang="ru-RU" sz="32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5564579" y="5369904"/>
            <a:ext cx="2458192" cy="1594279"/>
          </a:xfrm>
          <a:prstGeom prst="rect">
            <a:avLst/>
          </a:prstGeom>
          <a:solidFill>
            <a:srgbClr val="CCFFFF"/>
          </a:solidFill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ЕСКЕРТПЕ:</a:t>
            </a:r>
          </a:p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2020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жылғы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мамырға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арналған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салық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түсімдерінің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барлығы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1660,5 </a:t>
            </a:r>
            <a:r>
              <a:rPr lang="ru-RU" sz="1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мың.теңге</a:t>
            </a:r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жалпы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түсімдерден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34,6 %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1046142" y="3864429"/>
            <a:ext cx="619372" cy="436790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918857" y="4441371"/>
            <a:ext cx="1295400" cy="1230087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412677" y="4619501"/>
            <a:ext cx="2034637" cy="964870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7871760" y="2804160"/>
            <a:ext cx="1790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Көлік</a:t>
            </a:r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құралдарына</a:t>
            </a:r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салынатын</a:t>
            </a:r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салық</a:t>
            </a:r>
            <a:endParaRPr lang="ru-RU" sz="1600" b="1" dirty="0" smtClean="0">
              <a:solidFill>
                <a:srgbClr val="0A259A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547,3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мың.теңге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8428082" y="3480545"/>
            <a:ext cx="541747" cy="133512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Рисунок 42" descr="gallery_2d9bf59dd28ca273e04461ece80f15e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623348"/>
            <a:ext cx="2363190" cy="2234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" name="Picture 2" descr="Ð¸ÐºÐ¾Ð½ÐºÐ° ÑÑÐ°Ð»ÐµÑ, toilet,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699" y="2862334"/>
            <a:ext cx="902146" cy="97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Рисунок 26" descr="getNewsImage.ph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39058" y="5745690"/>
            <a:ext cx="1223542" cy="11123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6" name="Picture 8" descr="Ð¸ÐºÐ¾Ð½ÐºÐ° diesel locomotive, Ð»Ð¾ÐºÐ¾Ð¼Ð¾ÑÐ¸Ð², Ð¿Ð¾ÐµÐ·Ð´,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99120" y="1706879"/>
            <a:ext cx="1325880" cy="1084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36492689"/>
              </p:ext>
            </p:extLst>
          </p:nvPr>
        </p:nvGraphicFramePr>
        <p:xfrm>
          <a:off x="0" y="1698171"/>
          <a:ext cx="9906000" cy="5159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43348" y="191417"/>
            <a:ext cx="67245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2017 – 2020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жылғы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мамырға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арналған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динамикадағы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салық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түсімдері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мың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теңге</a:t>
            </a:r>
            <a:endParaRPr lang="en-US" altLang="ru-RU" sz="2800" b="1" dirty="0" smtClean="0">
              <a:solidFill>
                <a:srgbClr val="0A259A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158282" cy="1992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388"/>
            <a:ext cx="9906000" cy="1908211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indent="0" algn="ctr" fontAlgn="ctr">
              <a:buNone/>
            </a:pP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  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2017-2020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жж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. 1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мамырға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арналған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шығындар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бойынша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бюджетті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атқару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,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мың.теңге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/>
            </a:r>
            <a:b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  <a:sym typeface="Myriad Pro Semibold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9698680"/>
              </p:ext>
            </p:extLst>
          </p:nvPr>
        </p:nvGraphicFramePr>
        <p:xfrm>
          <a:off x="141516" y="1005839"/>
          <a:ext cx="9764485" cy="6598919"/>
        </p:xfrm>
        <a:graphic>
          <a:graphicData uri="http://schemas.openxmlformats.org/drawingml/2006/table">
            <a:tbl>
              <a:tblPr/>
              <a:tblGrid>
                <a:gridCol w="304800"/>
                <a:gridCol w="3113313"/>
                <a:gridCol w="1284515"/>
                <a:gridCol w="1186542"/>
                <a:gridCol w="1219200"/>
                <a:gridCol w="1068783"/>
                <a:gridCol w="845393"/>
                <a:gridCol w="741939"/>
              </a:tblGrid>
              <a:tr h="571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Атауы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1.05.</a:t>
                      </a:r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2017 </a:t>
                      </a:r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жылға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1.05.2018 </a:t>
                      </a:r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жылға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1.05.2019 </a:t>
                      </a:r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жылға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2020 </a:t>
                      </a:r>
                      <a:r>
                        <a:rPr lang="ru-RU" sz="1400" b="1" i="0" u="none" strike="noStrike" baseline="0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жылғы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 1 </a:t>
                      </a:r>
                      <a:r>
                        <a:rPr lang="ru-RU" sz="1400" b="1" i="0" u="none" strike="noStrike" baseline="0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мамырға</a:t>
                      </a:r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baseline="0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арналған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8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жыл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кезең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Бюджет </a:t>
                      </a:r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барлығы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7259,9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7276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7586,0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26530,0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8883,0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8784,8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соның</a:t>
                      </a:r>
                      <a:r>
                        <a:rPr lang="ru-RU" sz="1400" b="1" i="1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1" u="none" strike="noStrike" baseline="0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ішінде</a:t>
                      </a:r>
                      <a:r>
                        <a:rPr lang="ru-RU" sz="1400" b="1" i="1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ru-RU" sz="1400" b="1" i="1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2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Аудандық маңызы бар қала, ауыл, кент, ауылдық округ әкімінің қызметін қамтамасыз ету жөніндегі қызметтер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6336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6068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6379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18368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7428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7411,4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Елді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мекендердегі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көшелерді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жарықтандыру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210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149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68,4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Елдi мекендердiң санитариясын қамтамасыз ету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132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140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4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Елді мекендерді абаттандыру мен көгалдандыру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213,9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227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438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652,2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Аудандық маңызы бар қалаларда, кенттерде, ауылдарда, ауылдық округтерде автомобиль жолдарының жұмыс істеуін қамтамасыз ету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329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324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084"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Мемлекеттік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органның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күрделі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шығыстары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77,7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209315" y="0"/>
            <a:ext cx="696686" cy="5987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8CCE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2639783</TotalTime>
  <Words>408</Words>
  <Application>Microsoft Office PowerPoint</Application>
  <PresentationFormat>Лист A4 (210x297 мм)</PresentationFormat>
  <Paragraphs>152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Жағатал ауылдық округінің  2020 жылғы 1 мамырға арналған азаматтық бюджет </vt:lpstr>
      <vt:lpstr>Бюджеттердің деңгейлері және бюджеттік процесс</vt:lpstr>
      <vt:lpstr>Бюджеттердің деңгейлері және бюджеттік процесс</vt:lpstr>
      <vt:lpstr>2020 жылғы 1 мамырдағы жағдай бойынша Жағатал ауылдық округінің бюджет құрылымы   </vt:lpstr>
      <vt:lpstr>2017-2020 жж. 1 наурызға арналған  Жағатал ауылдық округі бюджетінің түсімдер құрылымы, млн.теңге </vt:lpstr>
      <vt:lpstr>2017 – 2020  жж. 1 наурызға арналған  түсімдер динамикасы, мың.теңге </vt:lpstr>
      <vt:lpstr>Слайд 7</vt:lpstr>
      <vt:lpstr>Слайд 8</vt:lpstr>
      <vt:lpstr>  2017-2020 жж. 1 мамырға арналған шығындар бойынша бюджетті атқару, мың.теңге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РЕАЛИЗАЦИИ  ПРОГРАММЫ РАЗВИТИЯ «АЛМАТЫ-2020» ЗА 2016 ГОД</dc:title>
  <dc:creator>Indira</dc:creator>
  <cp:keywords>Бесконечная работа</cp:keywords>
  <cp:lastModifiedBy>Пользователь</cp:lastModifiedBy>
  <cp:revision>1474</cp:revision>
  <cp:lastPrinted>2017-04-28T05:08:38Z</cp:lastPrinted>
  <dcterms:modified xsi:type="dcterms:W3CDTF">2020-05-06T06:55:46Z</dcterms:modified>
</cp:coreProperties>
</file>