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8"/>
  </p:notesMasterIdLst>
  <p:sldIdLst>
    <p:sldId id="256" r:id="rId3"/>
    <p:sldId id="279" r:id="rId4"/>
    <p:sldId id="290" r:id="rId5"/>
    <p:sldId id="285" r:id="rId6"/>
    <p:sldId id="274" r:id="rId7"/>
  </p:sldIdLst>
  <p:sldSz cx="9144000" cy="6858000" type="screen4x3"/>
  <p:notesSz cx="7559675" cy="1069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5pPr>
    <a:lvl6pPr marL="22860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6pPr>
    <a:lvl7pPr marL="27432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7pPr>
    <a:lvl8pPr marL="32004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8pPr>
    <a:lvl9pPr marL="3657600" algn="l" defTabSz="914400" rtl="0" eaLnBrk="1" latinLnBrk="0" hangingPunct="1">
      <a:defRPr i="1" kern="1200">
        <a:solidFill>
          <a:srgbClr val="FFFFFF"/>
        </a:solidFill>
        <a:latin typeface="Times New Roman" pitchFamily="18" charset="0"/>
        <a:ea typeface="DejaVu Sans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99FF"/>
    <a:srgbClr val="3399FF"/>
    <a:srgbClr val="FFFFFF"/>
    <a:srgbClr val="990099"/>
    <a:srgbClr val="FF0000"/>
    <a:srgbClr val="FF33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281488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20B715C8-CAEE-4E11-9FAE-48E463A936F9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801688"/>
            <a:ext cx="5346700" cy="401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281488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6B0422D1-6E40-4554-B244-E8749B409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solidFill>
                    <a:schemeClr val="tx1"/>
                  </a:solidFill>
                  <a:cs typeface="DejaVu Sans"/>
                </a:endParaRPr>
              </a:p>
            </p:txBody>
          </p:sp>
        </p:grpSp>
      </p:grpSp>
      <p:sp>
        <p:nvSpPr>
          <p:cNvPr id="1208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08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17C3A-D8B3-45F7-A8DC-98411CD5AE05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B30B-EB9F-4897-8237-F95A0D990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841E0-DCEA-4BD4-8EA3-0C4183A1D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6DB6-49B9-40C8-B50F-BCB3EA200A00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70B50-C9BF-4AB5-ADB3-012AD6864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EF61-0C39-4A6D-851F-342E30D54BB5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CED18-DBCE-402D-816D-9252928AD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B5E34-0548-41B3-8B2F-8D8102B98301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C571-246C-4313-884B-403758128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B2515-FB95-4A3D-9A0F-8691604DE615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E526F-897C-4BAE-83ED-7DD3921EC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2577F-9ED5-47DA-9182-074B38A7D0B7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33DFD-E77E-40BA-8858-C7B11D5B2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E6E6D-8AC6-42E0-957E-C5494D84F2F5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D9B54-3C66-4E2F-9679-36D247EFA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88E68-B53E-49FE-B266-4B09BFB6D712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EF06F-7E20-49C0-BC7F-E7C315F10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46871-B068-48F1-8E85-B30E3E9B11B0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F5292-7D04-4CD3-81EE-7705CE3D2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E70A2-6F00-486F-B838-CE4A8671E3CD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F547E-8BFF-4AAA-AC52-ED7DD5A9D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3DF8E-B76F-444B-9EAA-CE5137B36C5D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982080" y="457200"/>
            <a:ext cx="7704360" cy="91828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1560" cy="6857640"/>
          </a:xfrm>
        </p:grpSpPr>
        <p:sp>
          <p:nvSpPr>
            <p:cNvPr id="13" name="CustomShape 2"/>
            <p:cNvSpPr/>
            <p:nvPr/>
          </p:nvSpPr>
          <p:spPr>
            <a:xfrm>
              <a:off x="0" y="0"/>
              <a:ext cx="1072922" cy="5290860"/>
            </a:xfrm>
            <a:custGeom>
              <a:avLst/>
              <a:gdLst/>
              <a:ahLst/>
              <a:cxnLst/>
              <a:rect l="l" t="t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0" y="0"/>
              <a:ext cx="758664" cy="4624145"/>
            </a:xfrm>
            <a:custGeom>
              <a:avLst/>
              <a:gdLst/>
              <a:ahLst/>
              <a:cxnLst/>
              <a:rect l="l" t="t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0" y="5662316"/>
              <a:ext cx="906270" cy="1195324"/>
            </a:xfrm>
            <a:custGeom>
              <a:avLst/>
              <a:gdLst/>
              <a:ahLst/>
              <a:cxnLst/>
              <a:rect l="l" t="t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0" y="5295622"/>
              <a:ext cx="1487172" cy="1562018"/>
            </a:xfrm>
            <a:custGeom>
              <a:avLst/>
              <a:gdLst/>
              <a:ahLst/>
              <a:cxnLst/>
              <a:rect l="l" t="t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0" y="5257524"/>
              <a:ext cx="2131560" cy="1600116"/>
            </a:xfrm>
            <a:custGeom>
              <a:avLst/>
              <a:gdLst/>
              <a:ahLst/>
              <a:cxnLst/>
              <a:rect l="l" t="t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0" y="5357532"/>
              <a:ext cx="1377657" cy="1500108"/>
            </a:xfrm>
            <a:custGeom>
              <a:avLst/>
              <a:gdLst/>
              <a:ahLst/>
              <a:cxnLst/>
              <a:rect l="l" t="t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27" name="PlaceHolder 8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текста заглавия щёлкните мышью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1987550" y="6116638"/>
            <a:ext cx="5313363" cy="363537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i="0" spc="-1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PlaceHolder 10"/>
          <p:cNvSpPr>
            <a:spLocks noGrp="1"/>
          </p:cNvSpPr>
          <p:nvPr>
            <p:ph type="dt"/>
          </p:nvPr>
        </p:nvSpPr>
        <p:spPr>
          <a:xfrm>
            <a:off x="7358063" y="6116638"/>
            <a:ext cx="857250" cy="363537"/>
          </a:xfrm>
          <a:prstGeom prst="rect">
            <a:avLst/>
          </a:prstGeom>
        </p:spPr>
        <p:txBody>
          <a:bodyPr lIns="0" tIns="0" rIns="0" bIns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0" spc="-1">
                <a:solidFill>
                  <a:srgbClr val="8B8B8B"/>
                </a:solidFill>
                <a:latin typeface="Corbel"/>
                <a:ea typeface="+mn-ea"/>
                <a:cs typeface="+mn-cs"/>
              </a:defRPr>
            </a:lvl1pPr>
          </a:lstStyle>
          <a:p>
            <a:pPr>
              <a:defRPr/>
            </a:pPr>
            <a:fld id="{6A877DCB-8CEC-4904-9BFF-A2679C1B26C1}" type="datetimeFigureOut">
              <a:rPr lang="ru-RU"/>
              <a:pPr>
                <a:defRPr/>
              </a:pPr>
              <a:t>30.12.2020</a:t>
            </a:fld>
            <a:endParaRPr lang="ru-RU"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sldNum"/>
          </p:nvPr>
        </p:nvSpPr>
        <p:spPr>
          <a:xfrm>
            <a:off x="8272463" y="6116638"/>
            <a:ext cx="414337" cy="363537"/>
          </a:xfrm>
          <a:prstGeom prst="rect">
            <a:avLst/>
          </a:prstGeom>
        </p:spPr>
        <p:txBody>
          <a:bodyPr lIns="0" tIns="0" rIns="0" bIns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i="0" spc="-1">
                <a:solidFill>
                  <a:srgbClr val="8B8B8B"/>
                </a:solidFill>
                <a:latin typeface="Corbel"/>
                <a:ea typeface="+mn-ea"/>
                <a:cs typeface="+mn-cs"/>
              </a:defRPr>
            </a:lvl1pPr>
          </a:lstStyle>
          <a:p>
            <a:pPr>
              <a:defRPr/>
            </a:pPr>
            <a:fld id="{B01C8EEB-E614-4CF5-8B7A-E2D40AE61C01}" type="slidenum">
              <a:rPr lang="ru-RU"/>
              <a:pPr>
                <a:defRPr/>
              </a:pPr>
              <a:t>‹#›</a:t>
            </a:fld>
            <a:endParaRPr lang="ru-RU"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>
                <a:solidFill>
                  <a:schemeClr val="tx1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Arial Black" pitchFamily="34" charset="0"/>
                <a:cs typeface="DejaVu Sans"/>
              </a:defRPr>
            </a:lvl1pPr>
          </a:lstStyle>
          <a:p>
            <a:pPr>
              <a:defRPr/>
            </a:pPr>
            <a:fld id="{EE57F371-6199-4576-8317-DC07F19CD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98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1198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1198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hlink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solidFill>
                  <a:schemeClr val="tx1"/>
                </a:solidFill>
                <a:cs typeface="DejaVu Sans"/>
              </a:endParaRPr>
            </a:p>
          </p:txBody>
        </p:sp>
        <p:sp>
          <p:nvSpPr>
            <p:cNvPr id="1198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  <p:sp>
          <p:nvSpPr>
            <p:cNvPr id="1198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solidFill>
                  <a:schemeClr val="accent2"/>
                </a:solidFill>
                <a:latin typeface="Arial" charset="0"/>
                <a:cs typeface="DejaVu Sans"/>
              </a:endParaRPr>
            </a:p>
          </p:txBody>
        </p:sp>
      </p:grpSp>
      <p:sp>
        <p:nvSpPr>
          <p:cNvPr id="1331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98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latin typeface="Arial" charset="0"/>
                <a:cs typeface="DejaVu Sans"/>
              </a:defRPr>
            </a:lvl1pPr>
          </a:lstStyle>
          <a:p>
            <a:pPr>
              <a:defRPr/>
            </a:pPr>
            <a:fld id="{676C6697-DAB8-41E9-B403-B4ADFF100A8A}" type="datetimeFigureOut">
              <a:rPr lang="ru-RU"/>
              <a:pPr>
                <a:defRPr/>
              </a:pPr>
              <a:t>30.12.2020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Shape 1"/>
          <p:cNvSpPr txBox="1">
            <a:spLocks noChangeArrowheads="1"/>
          </p:cNvSpPr>
          <p:nvPr/>
        </p:nvSpPr>
        <p:spPr bwMode="auto">
          <a:xfrm>
            <a:off x="611188" y="981075"/>
            <a:ext cx="8305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600" rIns="0" bIns="0" anchor="ctr"/>
          <a:lstStyle/>
          <a:p>
            <a:pPr marL="11113" algn="ctr">
              <a:spcBef>
                <a:spcPts val="100"/>
              </a:spcBef>
            </a:pPr>
            <a:endParaRPr lang="ru-RU" sz="4800">
              <a:solidFill>
                <a:srgbClr val="000000"/>
              </a:solidFill>
              <a:latin typeface="Arial" charset="0"/>
              <a:cs typeface="DejaVu Sans"/>
            </a:endParaRPr>
          </a:p>
          <a:p>
            <a:pPr marL="11113" algn="ctr">
              <a:spcBef>
                <a:spcPts val="100"/>
              </a:spcBef>
            </a:pPr>
            <a:endParaRPr lang="ru-RU" sz="3600" u="sng">
              <a:solidFill>
                <a:srgbClr val="000000"/>
              </a:solidFill>
              <a:latin typeface="Arial" charset="0"/>
              <a:cs typeface="DejaVu Sans"/>
            </a:endParaRPr>
          </a:p>
          <a:p>
            <a:pPr marL="11113" algn="ctr">
              <a:spcBef>
                <a:spcPts val="100"/>
              </a:spcBef>
            </a:pPr>
            <a:endParaRPr lang="ru-RU" sz="4800" i="0">
              <a:solidFill>
                <a:srgbClr val="000000"/>
              </a:solidFill>
              <a:cs typeface="DejaVu Sans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1042988" y="1628775"/>
            <a:ext cx="7345362" cy="21605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marL="11113" algn="ctr">
              <a:spcBef>
                <a:spcPts val="100"/>
              </a:spcBef>
              <a:defRPr/>
            </a:pP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Утвержденный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бюджет</a:t>
            </a:r>
            <a:endParaRPr lang="ru-RU" sz="3200" b="1" i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r>
              <a:rPr lang="ru-RU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ГУ «</a:t>
            </a:r>
            <a:r>
              <a:rPr lang="ru-RU" sz="32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DejaVu Sans"/>
                <a:cs typeface="DejaVu Sans"/>
              </a:rPr>
              <a:t>Управление по инспекции труда</a:t>
            </a:r>
            <a:r>
              <a:rPr lang="ru-RU" sz="32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 </a:t>
            </a:r>
            <a:endParaRPr lang="ru-RU" sz="3200" b="1" i="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ea typeface="DejaVu Sans"/>
              <a:cs typeface="DejaVu Sans"/>
            </a:endParaRPr>
          </a:p>
          <a:p>
            <a:pPr marL="11113" algn="ctr">
              <a:spcBef>
                <a:spcPts val="100"/>
              </a:spcBef>
              <a:defRPr/>
            </a:pPr>
            <a:r>
              <a:rPr lang="ru-RU" sz="3200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Алматинской</a:t>
            </a:r>
            <a:r>
              <a:rPr lang="ru-RU" sz="32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 области» </a:t>
            </a:r>
          </a:p>
          <a:p>
            <a:pPr marL="11113" algn="ctr">
              <a:spcBef>
                <a:spcPts val="100"/>
              </a:spcBef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на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2021-2023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DejaVu Sans"/>
                <a:cs typeface="DejaVu Sans"/>
              </a:rPr>
              <a:t>годы</a:t>
            </a:r>
          </a:p>
        </p:txBody>
      </p:sp>
      <p:sp>
        <p:nvSpPr>
          <p:cNvPr id="26628" name="Rectangle 687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600" b="1" i="0" dirty="0" smtClean="0">
              <a:latin typeface="Arial" charset="0"/>
              <a:cs typeface="DejaVu Sans"/>
            </a:endParaRPr>
          </a:p>
          <a:p>
            <a:pPr algn="ctr"/>
            <a:r>
              <a:rPr lang="ru-RU" sz="3600" b="1" i="0" dirty="0" smtClean="0">
                <a:latin typeface="Arial" charset="0"/>
                <a:cs typeface="DejaVu Sans"/>
              </a:rPr>
              <a:t>Гражданский </a:t>
            </a:r>
            <a:r>
              <a:rPr lang="ru-RU" sz="3600" b="1" i="0" dirty="0">
                <a:latin typeface="Arial" charset="0"/>
                <a:cs typeface="DejaVu Sans"/>
              </a:rPr>
              <a:t>бюджет</a:t>
            </a:r>
            <a:br>
              <a:rPr lang="ru-RU" sz="3600" b="1" i="0" dirty="0">
                <a:latin typeface="Arial" charset="0"/>
                <a:cs typeface="DejaVu Sans"/>
              </a:rPr>
            </a:br>
            <a:endParaRPr lang="ru-RU" sz="2400" u="sng" dirty="0"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58"/>
          <p:cNvSpPr>
            <a:spLocks noChangeArrowheads="1"/>
          </p:cNvSpPr>
          <p:nvPr/>
        </p:nvSpPr>
        <p:spPr bwMode="auto">
          <a:xfrm>
            <a:off x="323850" y="836613"/>
            <a:ext cx="8459788" cy="5688012"/>
          </a:xfrm>
          <a:prstGeom prst="foldedCorner">
            <a:avLst>
              <a:gd name="adj" fmla="val 17491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indent="266700" algn="ctr"/>
            <a:r>
              <a:rPr lang="ru-RU" altLang="zh-CN" sz="2600" b="1" i="0" dirty="0" smtClean="0">
                <a:solidFill>
                  <a:schemeClr val="accent2"/>
                </a:solidFill>
                <a:cs typeface="DejaVu Sans"/>
              </a:rPr>
              <a:t>Гражданский  </a:t>
            </a:r>
            <a:r>
              <a:rPr lang="ru-RU" altLang="zh-CN" sz="2600" b="1" i="0" dirty="0">
                <a:solidFill>
                  <a:schemeClr val="accent2"/>
                </a:solidFill>
                <a:cs typeface="DejaVu Sans"/>
              </a:rPr>
              <a:t>бюджет</a:t>
            </a:r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  </a:t>
            </a:r>
          </a:p>
          <a:p>
            <a:pPr indent="266700" algn="ctr"/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государственного учреждения </a:t>
            </a:r>
          </a:p>
          <a:p>
            <a:pPr indent="266700" algn="ctr"/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 «</a:t>
            </a:r>
            <a:r>
              <a:rPr lang="ru-RU" altLang="zh-CN" sz="2600" i="0" dirty="0" smtClean="0">
                <a:solidFill>
                  <a:schemeClr val="accent2"/>
                </a:solidFill>
                <a:cs typeface="DejaVu Sans"/>
              </a:rPr>
              <a:t>Управление  </a:t>
            </a:r>
            <a:r>
              <a:rPr lang="ru-RU" altLang="zh-CN" sz="2600" i="0" dirty="0" smtClean="0">
                <a:solidFill>
                  <a:schemeClr val="accent2"/>
                </a:solidFill>
                <a:cs typeface="DejaVu Sans"/>
              </a:rPr>
              <a:t>по инспекции труда</a:t>
            </a:r>
          </a:p>
          <a:p>
            <a:pPr indent="266700" algn="ctr"/>
            <a:r>
              <a:rPr lang="ru-RU" altLang="zh-CN" sz="2600" i="0" dirty="0" smtClean="0">
                <a:solidFill>
                  <a:schemeClr val="accent2"/>
                </a:solidFill>
                <a:cs typeface="DejaVu Sans"/>
              </a:rPr>
              <a:t>  </a:t>
            </a:r>
            <a:r>
              <a:rPr lang="ru-RU" altLang="zh-CN" sz="2600" i="0" dirty="0" err="1">
                <a:solidFill>
                  <a:schemeClr val="accent2"/>
                </a:solidFill>
                <a:cs typeface="DejaVu Sans"/>
              </a:rPr>
              <a:t>Алматинской</a:t>
            </a:r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  области»</a:t>
            </a:r>
          </a:p>
          <a:p>
            <a:pPr indent="266700" algn="ctr"/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на </a:t>
            </a:r>
            <a:r>
              <a:rPr lang="ru-RU" altLang="zh-CN" sz="2600" b="1" i="0" dirty="0" smtClean="0">
                <a:solidFill>
                  <a:schemeClr val="accent2"/>
                </a:solidFill>
                <a:cs typeface="DejaVu Sans"/>
              </a:rPr>
              <a:t>2021-2023</a:t>
            </a:r>
            <a:r>
              <a:rPr lang="ru-RU" altLang="zh-CN" sz="2600" i="0" dirty="0" smtClean="0">
                <a:solidFill>
                  <a:schemeClr val="accent2"/>
                </a:solidFill>
                <a:cs typeface="DejaVu Sans"/>
              </a:rPr>
              <a:t> </a:t>
            </a:r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годы,  </a:t>
            </a:r>
          </a:p>
          <a:p>
            <a:pPr indent="266700" algn="ctr"/>
            <a:r>
              <a:rPr lang="ru-RU" altLang="zh-CN" sz="2600" i="0" dirty="0" smtClean="0">
                <a:solidFill>
                  <a:schemeClr val="accent2"/>
                </a:solidFill>
                <a:cs typeface="DejaVu Sans"/>
              </a:rPr>
              <a:t>информация </a:t>
            </a:r>
            <a:endParaRPr lang="ru-RU" altLang="zh-CN" sz="2600" i="0" dirty="0">
              <a:solidFill>
                <a:schemeClr val="accent2"/>
              </a:solidFill>
              <a:cs typeface="DejaVu Sans"/>
            </a:endParaRPr>
          </a:p>
          <a:p>
            <a:pPr indent="266700" algn="ctr"/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о направлениях расходования </a:t>
            </a:r>
          </a:p>
          <a:p>
            <a:pPr indent="266700" algn="ctr"/>
            <a:r>
              <a:rPr lang="ru-RU" altLang="zh-CN" sz="2600" i="0" dirty="0">
                <a:solidFill>
                  <a:schemeClr val="accent2"/>
                </a:solidFill>
                <a:cs typeface="DejaVu Sans"/>
              </a:rPr>
              <a:t>бюджетных средств.</a:t>
            </a:r>
            <a:endParaRPr lang="kk-KZ" altLang="zh-CN" sz="2600" i="0" dirty="0">
              <a:solidFill>
                <a:schemeClr val="accent2"/>
              </a:solidFill>
              <a:cs typeface="DejaVu Sans"/>
            </a:endParaRPr>
          </a:p>
        </p:txBody>
      </p:sp>
      <p:sp>
        <p:nvSpPr>
          <p:cNvPr id="27650" name="Rectangle 687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u="sng">
              <a:latin typeface="Arial" charset="0"/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03" name="Group 59"/>
          <p:cNvGraphicFramePr>
            <a:graphicFrameLocks noGrp="1"/>
          </p:cNvGraphicFramePr>
          <p:nvPr/>
        </p:nvGraphicFramePr>
        <p:xfrm>
          <a:off x="0" y="1557338"/>
          <a:ext cx="9144000" cy="3433953"/>
        </p:xfrm>
        <a:graphic>
          <a:graphicData uri="http://schemas.openxmlformats.org/drawingml/2006/table">
            <a:tbl>
              <a:tblPr/>
              <a:tblGrid>
                <a:gridCol w="4568825"/>
                <a:gridCol w="1528763"/>
                <a:gridCol w="1527175"/>
                <a:gridCol w="1519237"/>
              </a:tblGrid>
              <a:tr h="287338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333375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на обеспечение деятельности управления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76241,0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77571,0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kk-K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80290,0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635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прямого результата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91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Осуществление функции и полномочия управления в полном объеме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 конечного результата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Эффективное исполнение возложенных на управление функций и задач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17" name="Rectangle 687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i="0" dirty="0">
                <a:latin typeface="Arial" charset="0"/>
                <a:cs typeface="DejaVu Sans"/>
              </a:rPr>
              <a:t>1. БЮДЖЕТНАЯ ПРОГРАММА</a:t>
            </a:r>
            <a:br>
              <a:rPr lang="ru-RU" b="1" i="0" dirty="0">
                <a:latin typeface="Arial" charset="0"/>
                <a:cs typeface="DejaVu Sans"/>
              </a:rPr>
            </a:br>
            <a:r>
              <a:rPr lang="ru-RU" sz="1700" b="1" i="0" dirty="0" smtClean="0">
                <a:latin typeface="Arial" charset="0"/>
                <a:cs typeface="DejaVu Sans"/>
              </a:rPr>
              <a:t>270 </a:t>
            </a:r>
            <a:r>
              <a:rPr lang="ru-RU" sz="1700" b="1" i="0" dirty="0">
                <a:latin typeface="Arial" charset="0"/>
                <a:cs typeface="DejaVu Sans"/>
              </a:rPr>
              <a:t>001 </a:t>
            </a:r>
            <a:r>
              <a:rPr lang="kk-KZ" sz="2000" i="0" u="sng" dirty="0" smtClean="0"/>
              <a:t>"Услуги по реализации государственной политики на местном уровне в области регулирования трудовых </a:t>
            </a:r>
            <a:r>
              <a:rPr lang="kk-KZ" sz="2000" i="0" u="sng" dirty="0" smtClean="0"/>
              <a:t>отношений”</a:t>
            </a:r>
            <a:r>
              <a:rPr lang="kk-KZ" sz="2000" i="0" dirty="0" smtClean="0"/>
              <a:t>      </a:t>
            </a:r>
            <a:endParaRPr lang="ru-RU" sz="2000" i="0" dirty="0" smtClean="0"/>
          </a:p>
          <a:p>
            <a:pPr algn="ctr"/>
            <a:endParaRPr lang="ru-RU" sz="1700" b="1" i="0" dirty="0">
              <a:latin typeface="Arial" charset="0"/>
              <a:cs typeface="DejaVu Sans"/>
            </a:endParaRPr>
          </a:p>
        </p:txBody>
      </p:sp>
      <p:sp>
        <p:nvSpPr>
          <p:cNvPr id="32818" name="Rectangle 52"/>
          <p:cNvSpPr>
            <a:spLocks noChangeArrowheads="1"/>
          </p:cNvSpPr>
          <p:nvPr/>
        </p:nvSpPr>
        <p:spPr bwMode="auto">
          <a:xfrm>
            <a:off x="179388" y="5229225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500" b="1" dirty="0">
                <a:solidFill>
                  <a:schemeClr val="accent2"/>
                </a:solidFill>
                <a:cs typeface="DejaVu Sans"/>
              </a:rPr>
              <a:t>Цель бюджетной программы:</a:t>
            </a:r>
            <a:r>
              <a:rPr lang="ru-RU" sz="1500" dirty="0">
                <a:solidFill>
                  <a:schemeClr val="tx1"/>
                </a:solidFill>
                <a:cs typeface="DejaVu Sans"/>
              </a:rPr>
              <a:t>  </a:t>
            </a:r>
            <a:r>
              <a:rPr lang="kk-KZ" sz="1600" u="sng" dirty="0" smtClean="0">
                <a:solidFill>
                  <a:schemeClr val="tx1"/>
                </a:solidFill>
              </a:rPr>
              <a:t>Совершенствование системы государственного управления, повышение эффективности информационно-аналитического и организационно-правового обеспечения деятельности управления</a:t>
            </a:r>
            <a:endParaRPr lang="kk-KZ" sz="1500" dirty="0">
              <a:solidFill>
                <a:schemeClr val="tx1"/>
              </a:solidFill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49" name="Group 57"/>
          <p:cNvGraphicFramePr>
            <a:graphicFrameLocks noGrp="1"/>
          </p:cNvGraphicFramePr>
          <p:nvPr/>
        </p:nvGraphicFramePr>
        <p:xfrm>
          <a:off x="0" y="1125538"/>
          <a:ext cx="9144000" cy="3499168"/>
        </p:xfrm>
        <a:graphic>
          <a:graphicData uri="http://schemas.openxmlformats.org/drawingml/2006/table">
            <a:tbl>
              <a:tblPr/>
              <a:tblGrid>
                <a:gridCol w="4549775"/>
                <a:gridCol w="1535113"/>
                <a:gridCol w="1533525"/>
                <a:gridCol w="1525587"/>
              </a:tblGrid>
              <a:tr h="215900">
                <a:tc rowSpan="2"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Плановый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2022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2023 год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373063">
                <a:tc gridSpan="4"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Расходы по бюджетной программе, всего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(тыс. тенге)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8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Капитальные расходы управления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2850,0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/>
                          <a:cs typeface="Times New Roman" pitchFamily="18" charset="0"/>
                        </a:rPr>
                        <a:t>,0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587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прямого результата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(100%)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Приобретение машин, оборудования, инструментов, производственного и хозяйственного инвентаря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gridSpan="4"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Показатели  конечного результата                            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(%)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638">
                <a:tc>
                  <a:txBody>
                    <a:bodyPr/>
                    <a:lstStyle/>
                    <a:p>
                      <a:pPr marL="66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Оборудование рабочих мест, укрепление материально-технической базы управления</a:t>
                      </a:r>
                      <a:endParaRPr kumimoji="0" lang="ru-RU" sz="1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100</a:t>
                      </a: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865" name="Rectangle 687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0" dirty="0">
                <a:latin typeface="Arial" charset="0"/>
                <a:cs typeface="DejaVu Sans"/>
              </a:rPr>
              <a:t/>
            </a:r>
            <a:br>
              <a:rPr lang="ru-RU" sz="2000" b="1" i="0" dirty="0">
                <a:latin typeface="Arial" charset="0"/>
                <a:cs typeface="DejaVu Sans"/>
              </a:rPr>
            </a:br>
            <a:r>
              <a:rPr lang="ru-RU" sz="1600" b="1" i="0" dirty="0">
                <a:latin typeface="Arial" charset="0"/>
                <a:cs typeface="DejaVu Sans"/>
              </a:rPr>
              <a:t>2</a:t>
            </a:r>
            <a:r>
              <a:rPr lang="ru-RU" sz="2000" b="1" i="0" dirty="0" smtClean="0">
                <a:latin typeface="Arial" charset="0"/>
                <a:cs typeface="DejaVu Sans"/>
              </a:rPr>
              <a:t>. </a:t>
            </a:r>
            <a:r>
              <a:rPr lang="ru-RU" b="1" i="0" dirty="0">
                <a:latin typeface="Arial" charset="0"/>
                <a:cs typeface="DejaVu Sans"/>
              </a:rPr>
              <a:t>БЮДЖЕТНАЯ ПРОГРАММА</a:t>
            </a:r>
            <a:br>
              <a:rPr lang="ru-RU" b="1" i="0" dirty="0">
                <a:latin typeface="Arial" charset="0"/>
                <a:cs typeface="DejaVu Sans"/>
              </a:rPr>
            </a:br>
            <a:r>
              <a:rPr lang="ru-RU" sz="1700" b="1" i="0" dirty="0" smtClean="0">
                <a:latin typeface="Arial" charset="0"/>
                <a:cs typeface="DejaVu Sans"/>
              </a:rPr>
              <a:t>270 003 </a:t>
            </a:r>
            <a:r>
              <a:rPr lang="kk-KZ" sz="1700" b="1" i="0" dirty="0">
                <a:latin typeface="Arial" charset="0"/>
                <a:cs typeface="DejaVu Sans"/>
              </a:rPr>
              <a:t>«</a:t>
            </a:r>
            <a:r>
              <a:rPr lang="ru-RU" sz="1700" b="1" i="0" dirty="0">
                <a:cs typeface="DejaVu Sans"/>
              </a:rPr>
              <a:t>Капитальные расходы  государственного органа</a:t>
            </a:r>
            <a:r>
              <a:rPr lang="kk-KZ" sz="1700" b="1" i="0" dirty="0">
                <a:latin typeface="Arial" charset="0"/>
                <a:cs typeface="DejaVu Sans"/>
              </a:rPr>
              <a:t>»</a:t>
            </a:r>
            <a:r>
              <a:rPr lang="ru-RU" sz="1700" b="1" i="0" dirty="0">
                <a:latin typeface="Arial" charset="0"/>
                <a:cs typeface="DejaVu Sans"/>
              </a:rPr>
              <a:t/>
            </a:r>
            <a:br>
              <a:rPr lang="ru-RU" sz="1700" b="1" i="0" dirty="0">
                <a:latin typeface="Arial" charset="0"/>
                <a:cs typeface="DejaVu Sans"/>
              </a:rPr>
            </a:br>
            <a:endParaRPr lang="ru-RU" sz="1700" b="1" i="0" dirty="0">
              <a:latin typeface="Arial" charset="0"/>
              <a:cs typeface="DejaVu Sans"/>
            </a:endParaRPr>
          </a:p>
        </p:txBody>
      </p:sp>
      <p:sp>
        <p:nvSpPr>
          <p:cNvPr id="34866" name="Rectangle 58"/>
          <p:cNvSpPr>
            <a:spLocks noChangeArrowheads="1"/>
          </p:cNvSpPr>
          <p:nvPr/>
        </p:nvSpPr>
        <p:spPr bwMode="auto">
          <a:xfrm>
            <a:off x="250825" y="5300663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500" b="1" dirty="0">
                <a:solidFill>
                  <a:schemeClr val="accent2"/>
                </a:solidFill>
                <a:cs typeface="DejaVu Sans"/>
              </a:rPr>
              <a:t>Цель бюджетной программы:</a:t>
            </a:r>
            <a:r>
              <a:rPr lang="ru-RU" sz="1500" dirty="0">
                <a:solidFill>
                  <a:schemeClr val="tx1"/>
                </a:solidFill>
                <a:cs typeface="DejaVu Sans"/>
              </a:rPr>
              <a:t> </a:t>
            </a:r>
            <a:r>
              <a:rPr lang="kk-KZ" sz="1600" u="sng" dirty="0" smtClean="0">
                <a:solidFill>
                  <a:schemeClr val="tx1"/>
                </a:solidFill>
              </a:rPr>
              <a:t>осуществление капитальных затрат</a:t>
            </a:r>
            <a:r>
              <a:rPr lang="ru-RU" sz="1500" dirty="0" smtClean="0">
                <a:solidFill>
                  <a:schemeClr val="tx1"/>
                </a:solidFill>
                <a:cs typeface="DejaVu Sans"/>
              </a:rPr>
              <a:t>.</a:t>
            </a:r>
            <a:r>
              <a:rPr lang="ru-RU" dirty="0" smtClean="0">
                <a:solidFill>
                  <a:schemeClr val="tx1"/>
                </a:solidFill>
                <a:cs typeface="DejaVu Sans"/>
              </a:rPr>
              <a:t> </a:t>
            </a:r>
            <a:endParaRPr lang="kk-KZ" dirty="0">
              <a:solidFill>
                <a:schemeClr val="tx1"/>
              </a:solidFill>
              <a:cs typeface="DejaVu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2"/>
          <p:cNvSpPr/>
          <p:nvPr/>
        </p:nvSpPr>
        <p:spPr>
          <a:xfrm>
            <a:off x="6267450" y="6184900"/>
            <a:ext cx="2876550" cy="714375"/>
          </a:xfrm>
          <a:custGeom>
            <a:avLst/>
            <a:gdLst/>
            <a:ahLst/>
            <a:cxnLst/>
            <a:rect l="l" t="t" r="r" b="b"/>
            <a:pathLst>
              <a:path w="2876550" h="714375">
                <a:moveTo>
                  <a:pt x="2876410" y="0"/>
                </a:moveTo>
                <a:lnTo>
                  <a:pt x="2870034" y="0"/>
                </a:lnTo>
                <a:lnTo>
                  <a:pt x="2748851" y="20091"/>
                </a:lnTo>
                <a:lnTo>
                  <a:pt x="2625547" y="42405"/>
                </a:lnTo>
                <a:lnTo>
                  <a:pt x="2370442" y="91516"/>
                </a:lnTo>
                <a:lnTo>
                  <a:pt x="2102561" y="149555"/>
                </a:lnTo>
                <a:lnTo>
                  <a:pt x="1821941" y="216509"/>
                </a:lnTo>
                <a:lnTo>
                  <a:pt x="1564703" y="281241"/>
                </a:lnTo>
                <a:lnTo>
                  <a:pt x="841882" y="444182"/>
                </a:lnTo>
                <a:lnTo>
                  <a:pt x="620775" y="488823"/>
                </a:lnTo>
                <a:lnTo>
                  <a:pt x="199847" y="566953"/>
                </a:lnTo>
                <a:lnTo>
                  <a:pt x="0" y="600430"/>
                </a:lnTo>
                <a:lnTo>
                  <a:pt x="270001" y="638378"/>
                </a:lnTo>
                <a:lnTo>
                  <a:pt x="397560" y="653999"/>
                </a:lnTo>
                <a:lnTo>
                  <a:pt x="644169" y="680783"/>
                </a:lnTo>
                <a:lnTo>
                  <a:pt x="873772" y="698639"/>
                </a:lnTo>
                <a:lnTo>
                  <a:pt x="984313" y="705345"/>
                </a:lnTo>
                <a:lnTo>
                  <a:pt x="1092746" y="709803"/>
                </a:lnTo>
                <a:lnTo>
                  <a:pt x="1296835" y="714273"/>
                </a:lnTo>
                <a:lnTo>
                  <a:pt x="1394625" y="714273"/>
                </a:lnTo>
                <a:lnTo>
                  <a:pt x="1583829" y="709803"/>
                </a:lnTo>
                <a:lnTo>
                  <a:pt x="1673123" y="705345"/>
                </a:lnTo>
                <a:lnTo>
                  <a:pt x="1843201" y="691946"/>
                </a:lnTo>
                <a:lnTo>
                  <a:pt x="1926107" y="683018"/>
                </a:lnTo>
                <a:lnTo>
                  <a:pt x="2083434" y="660692"/>
                </a:lnTo>
                <a:lnTo>
                  <a:pt x="2232253" y="633907"/>
                </a:lnTo>
                <a:lnTo>
                  <a:pt x="2372563" y="602665"/>
                </a:lnTo>
                <a:lnTo>
                  <a:pt x="2506497" y="566953"/>
                </a:lnTo>
                <a:lnTo>
                  <a:pt x="2634056" y="526770"/>
                </a:lnTo>
                <a:lnTo>
                  <a:pt x="2755239" y="482130"/>
                </a:lnTo>
                <a:lnTo>
                  <a:pt x="2872155" y="435254"/>
                </a:lnTo>
                <a:lnTo>
                  <a:pt x="2876410" y="433019"/>
                </a:lnTo>
                <a:lnTo>
                  <a:pt x="2876410" y="0"/>
                </a:lnTo>
                <a:close/>
              </a:path>
            </a:pathLst>
          </a:custGeom>
          <a:solidFill>
            <a:srgbClr val="C6E7FC">
              <a:alpha val="3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44107" name="Group 75"/>
          <p:cNvGraphicFramePr>
            <a:graphicFrameLocks noGrp="1"/>
          </p:cNvGraphicFramePr>
          <p:nvPr/>
        </p:nvGraphicFramePr>
        <p:xfrm>
          <a:off x="107950" y="1412875"/>
          <a:ext cx="8820150" cy="2717802"/>
        </p:xfrm>
        <a:graphic>
          <a:graphicData uri="http://schemas.openxmlformats.org/drawingml/2006/table">
            <a:tbl>
              <a:tblPr/>
              <a:tblGrid>
                <a:gridCol w="436563"/>
                <a:gridCol w="139700"/>
                <a:gridCol w="574675"/>
                <a:gridCol w="4968875"/>
                <a:gridCol w="1296987"/>
                <a:gridCol w="1403350"/>
              </a:tblGrid>
              <a:tr h="358775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ФГ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КБП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Наименование  бюджетной программы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2019 год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77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план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факт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1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2 </a:t>
                      </a:r>
                    </a:p>
                  </a:txBody>
                  <a:tcPr marL="5455" marR="5455" marT="591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3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4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5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Всего по АБП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81383,0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81357,1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1.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Государственные услуги общего характера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81383,0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81357,1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001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 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kk-KZ" sz="120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политики на местном уровне в области регулирования трудовых отношений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DejaVu Sans"/>
                          <a:cs typeface="Calibri" pitchFamily="34" charset="0"/>
                        </a:rPr>
                        <a:t>75264,0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DejaVu Sans"/>
                          <a:cs typeface="Calibri" pitchFamily="34" charset="0"/>
                        </a:rPr>
                        <a:t>75263,3 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ejaVu Sans"/>
                        <a:cs typeface="DejaVu Sans"/>
                      </a:endParaRP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DejaVu Sans"/>
                        </a:rPr>
                        <a:t>003</a:t>
                      </a:r>
                    </a:p>
                  </a:txBody>
                  <a:tcPr marL="5455" marR="5455" marT="591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6119,0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6093,8</a:t>
                      </a:r>
                    </a:p>
                  </a:txBody>
                  <a:tcPr marL="72000" marR="72000" marT="72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28" name="Rectangle 687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0066FF"/>
          </a:solidFill>
          <a:ln w="9525" algn="ctr">
            <a:solidFill>
              <a:srgbClr val="33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0" dirty="0">
                <a:latin typeface="Arial" charset="0"/>
                <a:cs typeface="DejaVu Sans"/>
              </a:rPr>
              <a:t/>
            </a:r>
            <a:br>
              <a:rPr lang="ru-RU" sz="2000" b="1" i="0" dirty="0">
                <a:latin typeface="Arial" charset="0"/>
                <a:cs typeface="DejaVu Sans"/>
              </a:rPr>
            </a:br>
            <a:r>
              <a:rPr lang="ru-RU" b="1" i="0" dirty="0">
                <a:latin typeface="Arial" charset="0"/>
                <a:cs typeface="DejaVu Sans"/>
              </a:rPr>
              <a:t>БЮДЖЕТНЫЕ  ПРОГРАМЫ,</a:t>
            </a:r>
          </a:p>
          <a:p>
            <a:pPr algn="ctr"/>
            <a:r>
              <a:rPr lang="ru-RU" b="1" i="0" dirty="0">
                <a:latin typeface="Arial" charset="0"/>
                <a:cs typeface="DejaVu Sans"/>
              </a:rPr>
              <a:t>реализованные государственным учреждением</a:t>
            </a:r>
          </a:p>
          <a:p>
            <a:pPr algn="ctr"/>
            <a:r>
              <a:rPr lang="ru-RU" b="1" i="0" dirty="0">
                <a:latin typeface="Arial" charset="0"/>
                <a:cs typeface="DejaVu Sans"/>
              </a:rPr>
              <a:t> «Управления </a:t>
            </a:r>
            <a:r>
              <a:rPr lang="ru-RU" b="1" i="0" dirty="0" smtClean="0">
                <a:latin typeface="Arial" charset="0"/>
                <a:cs typeface="DejaVu Sans"/>
              </a:rPr>
              <a:t>инспекции труда </a:t>
            </a:r>
            <a:r>
              <a:rPr lang="ru-RU" b="1" i="0" dirty="0" err="1" smtClean="0">
                <a:latin typeface="Arial" charset="0"/>
                <a:cs typeface="DejaVu Sans"/>
              </a:rPr>
              <a:t>Алматинской</a:t>
            </a:r>
            <a:r>
              <a:rPr lang="ru-RU" b="1" i="0" dirty="0" smtClean="0">
                <a:latin typeface="Arial" charset="0"/>
                <a:cs typeface="DejaVu Sans"/>
              </a:rPr>
              <a:t> </a:t>
            </a:r>
            <a:r>
              <a:rPr lang="ru-RU" b="1" i="0" dirty="0">
                <a:latin typeface="Arial" charset="0"/>
                <a:cs typeface="DejaVu Sans"/>
              </a:rPr>
              <a:t>области» в </a:t>
            </a:r>
            <a:r>
              <a:rPr lang="ru-RU" b="1" i="0" dirty="0" smtClean="0">
                <a:latin typeface="Arial" charset="0"/>
                <a:cs typeface="DejaVu Sans"/>
              </a:rPr>
              <a:t>2020 </a:t>
            </a:r>
            <a:r>
              <a:rPr lang="ru-RU" b="1" i="0" dirty="0">
                <a:latin typeface="Arial" charset="0"/>
                <a:cs typeface="DejaVu Sans"/>
              </a:rPr>
              <a:t>году</a:t>
            </a:r>
            <a:r>
              <a:rPr lang="ru-RU" sz="2000" b="1" i="0" dirty="0">
                <a:latin typeface="Arial" charset="0"/>
                <a:cs typeface="DejaVu Sans"/>
              </a:rPr>
              <a:t> </a:t>
            </a:r>
            <a:br>
              <a:rPr lang="ru-RU" sz="2000" b="1" i="0" dirty="0">
                <a:latin typeface="Arial" charset="0"/>
                <a:cs typeface="DejaVu Sans"/>
              </a:rPr>
            </a:br>
            <a:endParaRPr lang="ru-RU" sz="2000" b="1" i="0" u="sng" dirty="0">
              <a:latin typeface="Arial" charset="0"/>
              <a:cs typeface="DejaVu Sans"/>
            </a:endParaRPr>
          </a:p>
        </p:txBody>
      </p:sp>
      <p:sp>
        <p:nvSpPr>
          <p:cNvPr id="45129" name="Text Box 307"/>
          <p:cNvSpPr txBox="1">
            <a:spLocks noChangeArrowheads="1"/>
          </p:cNvSpPr>
          <p:nvPr/>
        </p:nvSpPr>
        <p:spPr bwMode="auto">
          <a:xfrm>
            <a:off x="7596188" y="1125538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chemeClr val="tx1"/>
                </a:solidFill>
                <a:latin typeface="Arial" charset="0"/>
                <a:cs typeface="DejaVu Sans"/>
              </a:rPr>
              <a:t>в тыс</a:t>
            </a:r>
            <a:r>
              <a:rPr lang="ru-RU" sz="1200">
                <a:solidFill>
                  <a:schemeClr val="tx1"/>
                </a:solidFill>
                <a:latin typeface="Arial" charset="0"/>
                <a:cs typeface="DejaVu Sans"/>
              </a:rPr>
              <a:t>.</a:t>
            </a:r>
            <a:r>
              <a:rPr lang="ru-RU" sz="1200">
                <a:latin typeface="Arial" charset="0"/>
                <a:cs typeface="DejaVu Sans"/>
              </a:rPr>
              <a:t> </a:t>
            </a:r>
            <a:r>
              <a:rPr lang="ru-RU" sz="1200" b="1">
                <a:solidFill>
                  <a:schemeClr val="tx1"/>
                </a:solidFill>
                <a:latin typeface="Arial" charset="0"/>
                <a:cs typeface="DejaVu Sans"/>
              </a:rPr>
              <a:t>тенге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666666"/>
        </a:dk2>
        <a:lt2>
          <a:srgbClr val="D2D2D2"/>
        </a:lt2>
        <a:accent1>
          <a:srgbClr val="FF388C"/>
        </a:accent1>
        <a:accent2>
          <a:srgbClr val="E40059"/>
        </a:accent2>
        <a:accent3>
          <a:srgbClr val="FFFFFF"/>
        </a:accent3>
        <a:accent4>
          <a:srgbClr val="000000"/>
        </a:accent4>
        <a:accent5>
          <a:srgbClr val="FFAEC5"/>
        </a:accent5>
        <a:accent6>
          <a:srgbClr val="CF0050"/>
        </a:accent6>
        <a:hlink>
          <a:srgbClr val="17BBFD"/>
        </a:hlink>
        <a:folHlink>
          <a:srgbClr val="FF79C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790571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D6DD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FFFF66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67710D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5D660B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FFFF00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E7E700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0000CC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0000B9"/>
        </a:accent6>
        <a:hlink>
          <a:srgbClr val="FFFF00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иксел">
  <a:themeElements>
    <a:clrScheme name="">
      <a:dk1>
        <a:srgbClr val="000000"/>
      </a:dk1>
      <a:lt1>
        <a:srgbClr val="0066FF"/>
      </a:lt1>
      <a:dk2>
        <a:srgbClr val="0066CC"/>
      </a:dk2>
      <a:lt2>
        <a:srgbClr val="3333FF"/>
      </a:lt2>
      <a:accent1>
        <a:srgbClr val="0000FF"/>
      </a:accent1>
      <a:accent2>
        <a:srgbClr val="0000CC"/>
      </a:accent2>
      <a:accent3>
        <a:srgbClr val="AAB8FF"/>
      </a:accent3>
      <a:accent4>
        <a:srgbClr val="000000"/>
      </a:accent4>
      <a:accent5>
        <a:srgbClr val="AAAAFF"/>
      </a:accent5>
      <a:accent6>
        <a:srgbClr val="0000B9"/>
      </a:accent6>
      <a:hlink>
        <a:srgbClr val="FFFF00"/>
      </a:hlink>
      <a:folHlink>
        <a:srgbClr val="99CCFF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3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790571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4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D6DD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5">
        <a:dk1>
          <a:srgbClr val="000000"/>
        </a:dk1>
        <a:lt1>
          <a:srgbClr val="0066FF"/>
        </a:lt1>
        <a:dk2>
          <a:srgbClr val="000000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6">
        <a:dk1>
          <a:srgbClr val="000000"/>
        </a:dk1>
        <a:lt1>
          <a:srgbClr val="0066FF"/>
        </a:lt1>
        <a:dk2>
          <a:srgbClr val="0066CC"/>
        </a:dk2>
        <a:lt2>
          <a:srgbClr val="3333FF"/>
        </a:lt2>
        <a:accent1>
          <a:srgbClr val="0000FF"/>
        </a:accent1>
        <a:accent2>
          <a:srgbClr val="1D1767"/>
        </a:accent2>
        <a:accent3>
          <a:srgbClr val="AAB8FF"/>
        </a:accent3>
        <a:accent4>
          <a:srgbClr val="000000"/>
        </a:accent4>
        <a:accent5>
          <a:srgbClr val="AAAAFF"/>
        </a:accent5>
        <a:accent6>
          <a:srgbClr val="19145D"/>
        </a:accent6>
        <a:hlink>
          <a:srgbClr val="00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5629</TotalTime>
  <Words>245</Words>
  <Application>Microsoft Office PowerPoint</Application>
  <PresentationFormat>Экран (4:3)</PresentationFormat>
  <Paragraphs>98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Office Theme</vt:lpstr>
      <vt:lpstr>Пиксел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</dc:title>
  <dc:creator>Назарчук</dc:creator>
  <cp:lastModifiedBy>888</cp:lastModifiedBy>
  <cp:revision>310</cp:revision>
  <cp:lastPrinted>2018-10-16T09:27:48Z</cp:lastPrinted>
  <dcterms:created xsi:type="dcterms:W3CDTF">2018-06-11T11:37:09Z</dcterms:created>
  <dcterms:modified xsi:type="dcterms:W3CDTF">2020-12-30T12:41:13Z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reated">
    <vt:filetime>2018-03-07T00:00:00Z</vt:filetime>
  </property>
  <property fmtid="{D5CDD505-2E9C-101B-9397-08002B2CF9AE}" pid="4" name="Creator">
    <vt:lpwstr>Acrobat PDFMaker 10.1 для PowerPoint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2018-06-11T00:00:00Z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Экран (4:3)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15</vt:i4>
  </property>
</Properties>
</file>