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103711784414421E-2"/>
          <c:y val="0.17676881000511838"/>
          <c:w val="0.83674758573554975"/>
          <c:h val="0.744886646227658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F3-4395-8415-D3D272156A5B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F3-4395-8415-D3D272156A5B}"/>
              </c:ext>
            </c:extLst>
          </c:dPt>
          <c:dPt>
            <c:idx val="2"/>
            <c:bubble3D val="0"/>
            <c:explosion val="2"/>
            <c:spPr>
              <a:solidFill>
                <a:srgbClr val="33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DF3-4395-8415-D3D272156A5B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DF3-4395-8415-D3D272156A5B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DF3-4395-8415-D3D272156A5B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DF3-4395-8415-D3D272156A5B}"/>
              </c:ext>
            </c:extLst>
          </c:dPt>
          <c:dPt>
            <c:idx val="6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733-40A1-B734-1279BD346CEC}"/>
              </c:ext>
            </c:extLst>
          </c:dPt>
          <c:dLbls>
            <c:delete val="1"/>
          </c:dLbls>
          <c:cat>
            <c:strRef>
              <c:f>Sheet1!$B$1:$H$1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0.05</c:v>
                </c:pt>
                <c:pt idx="1">
                  <c:v>0.1</c:v>
                </c:pt>
                <c:pt idx="2">
                  <c:v>0.81</c:v>
                </c:pt>
                <c:pt idx="3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DF3-4395-8415-D3D272156A5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ru-RU"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«Аппарат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акима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Байшегирского</a:t>
            </a:r>
            <a:r>
              <a:rPr lang="ru-RU" sz="1800" baseline="0" dirty="0" smtClean="0">
                <a:latin typeface="+mj-lt"/>
              </a:rPr>
              <a:t> сельского округа</a:t>
            </a:r>
            <a:r>
              <a:rPr lang="ru-RU" sz="1800" dirty="0" smtClean="0">
                <a:latin typeface="+mj-lt"/>
              </a:rPr>
              <a:t>  </a:t>
            </a:r>
            <a:r>
              <a:rPr lang="ru-RU" sz="1800" dirty="0" err="1" smtClean="0">
                <a:latin typeface="+mj-lt"/>
              </a:rPr>
              <a:t>Каратальскогорайона</a:t>
            </a:r>
            <a:r>
              <a:rPr lang="ru-RU" sz="1800" dirty="0" smtClean="0">
                <a:latin typeface="+mj-lt"/>
              </a:rPr>
              <a:t>» на 2020-2022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16946391489071"/>
          <c:y val="1.30334740148038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545352638355396E-2"/>
          <c:y val="0.11210467020468"/>
          <c:w val="0.900116902000893"/>
          <c:h val="0.81727421973224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19827</c:v>
                </c:pt>
                <c:pt idx="1">
                  <c:v>20818</c:v>
                </c:pt>
                <c:pt idx="2">
                  <c:v>21859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415760"/>
        <c:axId val="300416544"/>
      </c:barChart>
      <c:catAx>
        <c:axId val="30041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416544"/>
        <c:crosses val="autoZero"/>
        <c:auto val="1"/>
        <c:lblAlgn val="ctr"/>
        <c:lblOffset val="100"/>
        <c:noMultiLvlLbl val="0"/>
      </c:catAx>
      <c:valAx>
        <c:axId val="300416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41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lang="ru-RU"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F071E-22C3-4A79-B13E-1373D98FAA3A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9A291-0A4B-422C-AF61-F51410E00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7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702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85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090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830" indent="-229870" defTabSz="89027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793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67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80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5885" indent="-229870" defTabSz="8902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7713"/>
            <a:ext cx="4968875" cy="3727450"/>
          </a:xfrm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0489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46185" y="930276"/>
            <a:ext cx="8212015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5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0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185" y="2060848"/>
            <a:ext cx="8609815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b="1" dirty="0"/>
              <a:t>Гражданский бюджет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kk-KZ" sz="3200" b="1" dirty="0"/>
              <a:t>Аппарат акима </a:t>
            </a:r>
            <a:r>
              <a:rPr lang="kk-KZ" sz="3200" b="1" dirty="0" smtClean="0"/>
              <a:t>Байшегирского сельского </a:t>
            </a:r>
            <a:r>
              <a:rPr lang="kk-KZ" sz="3200" b="1" dirty="0"/>
              <a:t>округа </a:t>
            </a:r>
            <a:r>
              <a:rPr lang="kk-KZ" sz="3200" b="1" dirty="0" smtClean="0"/>
              <a:t>Каратальского </a:t>
            </a:r>
            <a:r>
              <a:rPr lang="kk-KZ" sz="3200" b="1" dirty="0"/>
              <a:t>района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kk-KZ" sz="3200" b="1" dirty="0"/>
              <a:t>  на 2020 год</a:t>
            </a:r>
            <a:endParaRPr lang="ru-RU" sz="320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79954928"/>
              </p:ext>
            </p:extLst>
          </p:nvPr>
        </p:nvGraphicFramePr>
        <p:xfrm>
          <a:off x="1263095" y="1809545"/>
          <a:ext cx="6742235" cy="4463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248555" y="437899"/>
            <a:ext cx="6447486" cy="8596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662" b="1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Удельный вес бюджета на 2020 год ГУ “Аппарат акима  </a:t>
            </a:r>
            <a:r>
              <a:rPr lang="kk-KZ" sz="1662" b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Байшегирского сельского </a:t>
            </a:r>
            <a:r>
              <a:rPr lang="kk-KZ" sz="1662" b="1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округа </a:t>
            </a:r>
            <a:r>
              <a:rPr lang="kk-KZ" sz="1662" b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Каратальского </a:t>
            </a:r>
            <a:r>
              <a:rPr lang="kk-KZ" sz="1662" b="1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района”. Всего </a:t>
            </a:r>
            <a:r>
              <a:rPr lang="kk-KZ" sz="1662" b="1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– </a:t>
            </a:r>
            <a:r>
              <a:rPr lang="ru-RU" sz="1662" b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19827 </a:t>
            </a:r>
            <a:r>
              <a:rPr lang="kk-KZ" sz="1662" b="1" dirty="0" smtClean="0">
                <a:solidFill>
                  <a:schemeClr val="tx2">
                    <a:lumMod val="25000"/>
                  </a:schemeClr>
                </a:solidFill>
                <a:latin typeface="+mj-lt"/>
              </a:rPr>
              <a:t>тысяч </a:t>
            </a:r>
            <a:r>
              <a:rPr lang="kk-KZ" sz="1662" b="1" dirty="0">
                <a:solidFill>
                  <a:schemeClr val="tx2">
                    <a:lumMod val="25000"/>
                  </a:schemeClr>
                </a:solidFill>
                <a:latin typeface="+mj-lt"/>
              </a:rPr>
              <a:t>тенге</a:t>
            </a:r>
            <a:endParaRPr lang="ru-RU" sz="1662" b="1" dirty="0">
              <a:solidFill>
                <a:schemeClr val="tx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2744104" y="5559101"/>
            <a:ext cx="2060537" cy="831397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>
                <a:latin typeface="+mj-lt"/>
              </a:rPr>
              <a:t>Освещение и улиц </a:t>
            </a: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>
                <a:latin typeface="+mj-lt"/>
              </a:rPr>
              <a:t>населенных пунктов</a:t>
            </a: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 smtClean="0">
                <a:latin typeface="+mj-lt"/>
              </a:rPr>
              <a:t>638 </a:t>
            </a:r>
            <a:r>
              <a:rPr lang="ru-RU" sz="1292" dirty="0">
                <a:latin typeface="+mj-lt"/>
              </a:rPr>
              <a:t>тысяч тенге </a:t>
            </a:r>
            <a:r>
              <a:rPr lang="kk-KZ" sz="1292" dirty="0" smtClean="0">
                <a:latin typeface="+mj-lt"/>
              </a:rPr>
              <a:t>4</a:t>
            </a:r>
            <a:r>
              <a:rPr lang="ru-RU" sz="1292" dirty="0" smtClean="0">
                <a:latin typeface="+mj-lt"/>
              </a:rPr>
              <a:t>%</a:t>
            </a:r>
            <a:endParaRPr lang="ru-RU" sz="1292" dirty="0">
              <a:latin typeface="+mj-lt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 flipH="1">
            <a:off x="610010" y="4625442"/>
            <a:ext cx="2366736" cy="731036"/>
          </a:xfrm>
          <a:prstGeom prst="wedgeRoundRectCallout">
            <a:avLst>
              <a:gd name="adj1" fmla="val -86416"/>
              <a:gd name="adj2" fmla="val -6041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>
                <a:latin typeface="+mj-lt"/>
              </a:rPr>
              <a:t>Благоустройства и  озеленение</a:t>
            </a: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>
                <a:latin typeface="+mj-lt"/>
              </a:rPr>
              <a:t>населенных пунктов</a:t>
            </a:r>
          </a:p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92" dirty="0" smtClean="0">
                <a:latin typeface="+mj-lt"/>
              </a:rPr>
              <a:t>1808 тысяч  </a:t>
            </a:r>
            <a:r>
              <a:rPr lang="ru-RU" sz="1292" dirty="0">
                <a:latin typeface="+mj-lt"/>
              </a:rPr>
              <a:t>тенге </a:t>
            </a:r>
            <a:r>
              <a:rPr lang="ru-RU" sz="1292" dirty="0" smtClean="0">
                <a:latin typeface="+mj-lt"/>
              </a:rPr>
              <a:t>8%  </a:t>
            </a:r>
            <a:endParaRPr lang="ru-RU" sz="1292" dirty="0">
              <a:latin typeface="+mj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 flipH="1">
            <a:off x="6304772" y="4965228"/>
            <a:ext cx="2428980" cy="666891"/>
          </a:xfrm>
          <a:prstGeom prst="wedgeRoundRectCallout">
            <a:avLst>
              <a:gd name="adj1" fmla="val 109582"/>
              <a:gd name="adj2" fmla="val -6319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r>
              <a:rPr lang="kk-KZ" sz="1292" dirty="0">
                <a:latin typeface="+mj-lt"/>
              </a:rPr>
              <a:t>Обеспечение </a:t>
            </a:r>
            <a:endParaRPr lang="kk-KZ" sz="1292" dirty="0">
              <a:latin typeface="+mj-lt"/>
            </a:endParaRPr>
          </a:p>
          <a:p>
            <a:r>
              <a:rPr lang="kk-KZ" sz="1292" dirty="0">
                <a:latin typeface="+mj-lt"/>
              </a:rPr>
              <a:t>санитарии населенных</a:t>
            </a:r>
          </a:p>
          <a:p>
            <a:r>
              <a:rPr lang="kk-KZ" sz="1292" dirty="0">
                <a:latin typeface="+mj-lt"/>
              </a:rPr>
              <a:t> пунктов </a:t>
            </a:r>
            <a:r>
              <a:rPr lang="kk-KZ" sz="1292" dirty="0" smtClean="0">
                <a:latin typeface="+mj-lt"/>
              </a:rPr>
              <a:t>300 </a:t>
            </a:r>
            <a:r>
              <a:rPr lang="kk-KZ" sz="1292" dirty="0">
                <a:latin typeface="+mj-lt"/>
              </a:rPr>
              <a:t>тысяч </a:t>
            </a:r>
            <a:r>
              <a:rPr lang="kk-KZ" sz="1292" dirty="0">
                <a:latin typeface="+mj-lt"/>
              </a:rPr>
              <a:t>тенге </a:t>
            </a:r>
            <a:r>
              <a:rPr lang="kk-KZ" sz="1292" dirty="0" smtClean="0">
                <a:latin typeface="+mj-lt"/>
              </a:rPr>
              <a:t>2%                             </a:t>
            </a:r>
            <a:endParaRPr lang="ru-RU" sz="1292" dirty="0">
              <a:latin typeface="+mj-lt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 bwMode="auto">
          <a:xfrm flipH="1">
            <a:off x="6109922" y="1584517"/>
            <a:ext cx="2547565" cy="1024282"/>
          </a:xfrm>
          <a:prstGeom prst="wedgeRoundRectCallout">
            <a:avLst>
              <a:gd name="adj1" fmla="val 97478"/>
              <a:gd name="adj2" fmla="val 10746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4406" tIns="42203" rIns="84406" bIns="42203" numCol="1" rtlCol="0" anchor="t" anchorCtr="0" compatLnSpc="1">
            <a:prstTxWarp prst="textNoShape">
              <a:avLst/>
            </a:prstTxWarp>
          </a:bodyPr>
          <a:lstStyle/>
          <a:p>
            <a:r>
              <a:rPr lang="kk-KZ" sz="1292" dirty="0">
                <a:latin typeface="+mj-lt"/>
              </a:rPr>
              <a:t>На содержание </a:t>
            </a:r>
            <a:endParaRPr lang="kk-KZ" sz="1292" dirty="0">
              <a:latin typeface="+mj-lt"/>
            </a:endParaRPr>
          </a:p>
          <a:p>
            <a:r>
              <a:rPr lang="kk-KZ" sz="1292" dirty="0">
                <a:latin typeface="+mj-lt"/>
              </a:rPr>
              <a:t>а</a:t>
            </a:r>
            <a:r>
              <a:rPr lang="kk-KZ" sz="1292" dirty="0">
                <a:latin typeface="+mj-lt"/>
              </a:rPr>
              <a:t>ппарата </a:t>
            </a:r>
            <a:r>
              <a:rPr lang="kk-KZ" sz="1292" dirty="0" smtClean="0">
                <a:latin typeface="+mj-lt"/>
              </a:rPr>
              <a:t>17081 </a:t>
            </a:r>
            <a:r>
              <a:rPr lang="kk-KZ" sz="1292" dirty="0">
                <a:latin typeface="+mj-lt"/>
              </a:rPr>
              <a:t>тысяч </a:t>
            </a:r>
            <a:endParaRPr lang="kk-KZ" sz="1292" dirty="0">
              <a:latin typeface="+mj-lt"/>
            </a:endParaRPr>
          </a:p>
          <a:p>
            <a:r>
              <a:rPr lang="kk-KZ" sz="1292" dirty="0">
                <a:latin typeface="+mj-lt"/>
              </a:rPr>
              <a:t>тенге </a:t>
            </a:r>
            <a:r>
              <a:rPr lang="kk-KZ" sz="1292" dirty="0">
                <a:latin typeface="+mj-lt"/>
              </a:rPr>
              <a:t> </a:t>
            </a:r>
            <a:r>
              <a:rPr lang="kk-KZ" sz="1292" dirty="0" smtClean="0">
                <a:latin typeface="+mj-lt"/>
              </a:rPr>
              <a:t>86%</a:t>
            </a:r>
            <a:endParaRPr lang="ru-RU" sz="1292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53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82566" y="438151"/>
            <a:ext cx="7177454" cy="60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60" b="1" dirty="0">
                <a:latin typeface="+mj-lt"/>
                <a:cs typeface="Arial" panose="020B0604020202020204" pitchFamily="34" charset="0"/>
              </a:rPr>
              <a:t>Бюджет ГУ </a:t>
            </a:r>
            <a:r>
              <a:rPr lang="en-US" sz="1290" b="1" dirty="0">
                <a:latin typeface="+mj-lt"/>
              </a:rPr>
              <a:t>“Аппарат </a:t>
            </a:r>
            <a:r>
              <a:rPr lang="en-US" sz="1290" b="1" dirty="0" smtClean="0">
                <a:latin typeface="+mj-lt"/>
              </a:rPr>
              <a:t>акима Байшегирского </a:t>
            </a:r>
            <a:r>
              <a:rPr lang="en-US" sz="1290" b="1" dirty="0">
                <a:latin typeface="+mj-lt"/>
              </a:rPr>
              <a:t>сельского округа </a:t>
            </a:r>
            <a:r>
              <a:rPr lang="en-US" sz="1290" b="1" dirty="0" smtClean="0">
                <a:latin typeface="+mj-lt"/>
              </a:rPr>
              <a:t>Каратальского </a:t>
            </a:r>
            <a:r>
              <a:rPr lang="en-US" sz="1290" b="1" dirty="0">
                <a:latin typeface="+mj-lt"/>
              </a:rPr>
              <a:t>района</a:t>
            </a:r>
            <a:r>
              <a:rPr lang="en-US" sz="1660" b="1" dirty="0">
                <a:latin typeface="+mj-lt"/>
                <a:cs typeface="Arial" panose="020B0604020202020204" pitchFamily="34" charset="0"/>
              </a:rPr>
              <a:t>” на </a:t>
            </a:r>
            <a:endParaRPr lang="en-US" sz="1660" b="1" dirty="0" smtClean="0"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60" b="1" dirty="0" smtClean="0">
                <a:latin typeface="+mj-lt"/>
                <a:cs typeface="Arial" panose="020B0604020202020204" pitchFamily="34" charset="0"/>
              </a:rPr>
              <a:t>20</a:t>
            </a:r>
            <a:r>
              <a:rPr lang="ru-RU" sz="1660" b="1" dirty="0" smtClean="0">
                <a:latin typeface="+mj-lt"/>
                <a:cs typeface="Arial" panose="020B0604020202020204" pitchFamily="34" charset="0"/>
              </a:rPr>
              <a:t>20</a:t>
            </a:r>
            <a:r>
              <a:rPr lang="en-US" sz="166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1660" b="1" dirty="0">
                <a:latin typeface="+mj-lt"/>
                <a:cs typeface="Arial" panose="020B0604020202020204" pitchFamily="34" charset="0"/>
              </a:rPr>
              <a:t>год</a:t>
            </a:r>
            <a:endParaRPr lang="ru-RU" sz="166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35971195"/>
              </p:ext>
            </p:extLst>
          </p:nvPr>
        </p:nvGraphicFramePr>
        <p:xfrm>
          <a:off x="0" y="2166092"/>
          <a:ext cx="9144001" cy="4074380"/>
        </p:xfrm>
        <a:graphic>
          <a:graphicData uri="http://schemas.openxmlformats.org/drawingml/2006/table">
            <a:tbl>
              <a:tblPr/>
              <a:tblGrid>
                <a:gridCol w="5502565"/>
                <a:gridCol w="1129605"/>
                <a:gridCol w="1254850"/>
                <a:gridCol w="1256981"/>
              </a:tblGrid>
              <a:tr h="55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196" marB="42196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4406" marR="84406" marT="42196" marB="42196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4406" marR="84406" marT="42196" marB="42196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8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47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kk-KZ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19827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1" i="0" u="none" strike="noStrike" baseline="0" dirty="0" smtClean="0">
                          <a:effectLst/>
                          <a:latin typeface="+mj-lt"/>
                        </a:rPr>
                        <a:t>20818</a:t>
                      </a:r>
                      <a:endParaRPr lang="ru-RU" sz="13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21859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88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Услуги по обеспечению деятельности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акима района в городе, города районного значения, поселка, села, сельского округа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17081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17935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18832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6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Освещение улиц в населенных пунктах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baseline="0" dirty="0" smtClean="0">
                          <a:effectLst/>
                          <a:latin typeface="+mj-lt"/>
                        </a:rPr>
                        <a:t>638</a:t>
                      </a:r>
                      <a:endParaRPr lang="en-US" sz="13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670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300" dirty="0" smtClean="0">
                          <a:latin typeface="+mj-lt"/>
                        </a:rPr>
                        <a:t>704</a:t>
                      </a:r>
                      <a:endParaRPr lang="en-US" sz="1300" dirty="0" smtClean="0"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6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санитарии населенных пунктов</a:t>
                      </a:r>
                      <a:endParaRPr lang="ru-RU" sz="1300" dirty="0"/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300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315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331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61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Благоустройства и озеленение населенных пунктов</a:t>
                      </a:r>
                      <a:endParaRPr lang="ru-RU" sz="1300" dirty="0"/>
                    </a:p>
                  </a:txBody>
                  <a:tcPr marL="84406" marR="84406" marT="42196" marB="421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1808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1898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effectLst/>
                          <a:latin typeface="+mj-lt"/>
                        </a:rPr>
                        <a:t>1993</a:t>
                      </a:r>
                      <a:endParaRPr lang="ru-RU" sz="13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034" marR="7034" marT="703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7895492" y="263770"/>
            <a:ext cx="1248508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66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608" y="1434932"/>
            <a:ext cx="1437291" cy="930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20467133"/>
              </p:ext>
            </p:extLst>
          </p:nvPr>
        </p:nvGraphicFramePr>
        <p:xfrm>
          <a:off x="251520" y="2166091"/>
          <a:ext cx="8646295" cy="352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396" y="1235526"/>
            <a:ext cx="1462316" cy="731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155</Words>
  <Application>Microsoft Office PowerPoint</Application>
  <PresentationFormat>Экран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Crown</cp:lastModifiedBy>
  <cp:revision>16</cp:revision>
  <dcterms:created xsi:type="dcterms:W3CDTF">2019-11-01T12:54:00Z</dcterms:created>
  <dcterms:modified xsi:type="dcterms:W3CDTF">2020-01-31T09:31:52Z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1049-11.2.0.8942</vt:lpwstr>
  </property>
</Properties>
</file>