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63" r:id="rId3"/>
    <p:sldId id="261" r:id="rId4"/>
    <p:sldId id="262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4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18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103711784414421E-2"/>
          <c:y val="0.17676881000511838"/>
          <c:w val="0.83674758573554975"/>
          <c:h val="0.74488664622765888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DF3-4395-8415-D3D272156A5B}"/>
              </c:ext>
            </c:extLst>
          </c:dPt>
          <c:dPt>
            <c:idx val="1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DF3-4395-8415-D3D272156A5B}"/>
              </c:ext>
            </c:extLst>
          </c:dPt>
          <c:dPt>
            <c:idx val="2"/>
            <c:bubble3D val="0"/>
            <c:explosion val="2"/>
            <c:spPr>
              <a:solidFill>
                <a:srgbClr val="33CCCC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DF3-4395-8415-D3D272156A5B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DF3-4395-8415-D3D272156A5B}"/>
              </c:ext>
            </c:extLst>
          </c:dPt>
          <c:dPt>
            <c:idx val="4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DF3-4395-8415-D3D272156A5B}"/>
              </c:ext>
            </c:extLst>
          </c:dPt>
          <c:dPt>
            <c:idx val="5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DF3-4395-8415-D3D272156A5B}"/>
              </c:ext>
            </c:extLst>
          </c:dPt>
          <c:dPt>
            <c:idx val="6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A733-40A1-B734-1279BD346CEC}"/>
              </c:ext>
            </c:extLst>
          </c:dPt>
          <c:dLbls>
            <c:delete val="1"/>
          </c:dLbls>
          <c:cat>
            <c:strRef>
              <c:f>Sheet1!$B$1:$H$1</c:f>
              <c:strCache>
                <c:ptCount val="3"/>
                <c:pt idx="0">
                  <c:v>1 кв</c:v>
                </c:pt>
                <c:pt idx="1">
                  <c:v>2 кв</c:v>
                </c:pt>
                <c:pt idx="2">
                  <c:v>3 кв</c:v>
                </c:pt>
              </c:strCache>
            </c:strRef>
          </c:cat>
          <c:val>
            <c:numRef>
              <c:f>Sheet1!$B$2:$H$2</c:f>
              <c:numCache>
                <c:formatCode>0.00%</c:formatCode>
                <c:ptCount val="7"/>
                <c:pt idx="0">
                  <c:v>0.05</c:v>
                </c:pt>
                <c:pt idx="1">
                  <c:v>0.1</c:v>
                </c:pt>
                <c:pt idx="2">
                  <c:v>0.81</c:v>
                </c:pt>
                <c:pt idx="3">
                  <c:v>0.04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CDF3-4395-8415-D3D272156A5B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>
              <a:defRPr lang="ru-RU" sz="216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800" dirty="0" smtClean="0">
                <a:latin typeface="+mj-lt"/>
              </a:rPr>
              <a:t> Расходная</a:t>
            </a:r>
            <a:r>
              <a:rPr lang="ru-RU" sz="1800" baseline="0" dirty="0" smtClean="0">
                <a:latin typeface="+mj-lt"/>
              </a:rPr>
              <a:t> часть бюджета </a:t>
            </a:r>
            <a:r>
              <a:rPr lang="ru-RU" sz="1800" dirty="0" smtClean="0">
                <a:latin typeface="+mj-lt"/>
              </a:rPr>
              <a:t>ГУ «Аппарат</a:t>
            </a:r>
            <a:r>
              <a:rPr lang="ru-RU" sz="1800" baseline="0" dirty="0" smtClean="0">
                <a:latin typeface="+mj-lt"/>
              </a:rPr>
              <a:t> </a:t>
            </a:r>
            <a:r>
              <a:rPr lang="ru-RU" sz="1800" baseline="0" dirty="0" err="1" smtClean="0">
                <a:latin typeface="+mj-lt"/>
              </a:rPr>
              <a:t>акима</a:t>
            </a:r>
            <a:r>
              <a:rPr lang="ru-RU" sz="1800" baseline="0" dirty="0" smtClean="0">
                <a:latin typeface="+mj-lt"/>
              </a:rPr>
              <a:t> </a:t>
            </a:r>
            <a:r>
              <a:rPr lang="ru-RU" sz="1800" baseline="0" dirty="0" err="1" smtClean="0">
                <a:latin typeface="+mj-lt"/>
              </a:rPr>
              <a:t>Байшегирского</a:t>
            </a:r>
            <a:r>
              <a:rPr lang="ru-RU" sz="1800" baseline="0" dirty="0" smtClean="0">
                <a:latin typeface="+mj-lt"/>
              </a:rPr>
              <a:t> сельского округа</a:t>
            </a:r>
            <a:r>
              <a:rPr lang="ru-RU" sz="1800" dirty="0" smtClean="0">
                <a:latin typeface="+mj-lt"/>
              </a:rPr>
              <a:t>  </a:t>
            </a:r>
            <a:r>
              <a:rPr lang="ru-RU" sz="1800" dirty="0" err="1" smtClean="0">
                <a:latin typeface="+mj-lt"/>
              </a:rPr>
              <a:t>Каратальскогорайона</a:t>
            </a:r>
            <a:r>
              <a:rPr lang="ru-RU" sz="1800" dirty="0" smtClean="0">
                <a:latin typeface="+mj-lt"/>
              </a:rPr>
              <a:t>» на 2020-2022 годы</a:t>
            </a:r>
            <a:endParaRPr lang="ru-RU" sz="1800" dirty="0">
              <a:latin typeface="+mj-lt"/>
            </a:endParaRPr>
          </a:p>
        </c:rich>
      </c:tx>
      <c:layout>
        <c:manualLayout>
          <c:xMode val="edge"/>
          <c:yMode val="edge"/>
          <c:x val="0.116946391489071"/>
          <c:y val="1.303347401480389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9545352638355396E-2"/>
          <c:y val="0.11210467020468"/>
          <c:w val="0.900116902000893"/>
          <c:h val="0.81727421973224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95000"/>
                  </a:schemeClr>
                </a:gs>
                <a:gs pos="100000">
                  <a:schemeClr val="accent6">
                    <a:shade val="82000"/>
                    <a:satMod val="125000"/>
                    <a:lumMod val="74000"/>
                  </a:schemeClr>
                </a:gs>
              </a:gsLst>
              <a:lin ang="5400000" scaled="0"/>
            </a:gradFill>
            <a:ln>
              <a:noFill/>
            </a:ln>
            <a:effectLst>
              <a:reflection blurRad="38100" stA="26000" endPos="23000" dist="25400" dir="5400000" sy="-100000" rotWithShape="0"/>
            </a:effectLst>
            <a:scene3d>
              <a:camera prst="orthographicFront">
                <a:rot lat="0" lon="0" rev="0"/>
              </a:camera>
              <a:lightRig rig="balanced" dir="tr"/>
            </a:scene3d>
            <a:sp3d contourW="14605" prstMaterial="plastic">
              <a:bevelT w="50800"/>
              <a:contourClr>
                <a:schemeClr val="accent6">
                  <a:shade val="30000"/>
                  <a:satMod val="120000"/>
                </a:schemeClr>
              </a:contourClr>
            </a:sp3d>
          </c:spPr>
          <c:invertIfNegative val="0"/>
          <c:cat>
            <c:strRef>
              <c:f>Лист1!$A$2:$A$4</c:f>
              <c:strCache>
                <c:ptCount val="3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19827</c:v>
                </c:pt>
                <c:pt idx="1">
                  <c:v>20818</c:v>
                </c:pt>
                <c:pt idx="2">
                  <c:v>21859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0415760"/>
        <c:axId val="300416544"/>
      </c:barChart>
      <c:catAx>
        <c:axId val="3004157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0416544"/>
        <c:crosses val="autoZero"/>
        <c:auto val="1"/>
        <c:lblAlgn val="ctr"/>
        <c:lblOffset val="100"/>
        <c:noMultiLvlLbl val="0"/>
      </c:catAx>
      <c:valAx>
        <c:axId val="30041654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0415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txPr>
    <a:bodyPr/>
    <a:lstStyle/>
    <a:p>
      <a:pPr>
        <a:defRPr lang="ru-RU" sz="1800"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1F071E-22C3-4A79-B13E-1373D98FAA3A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49A291-0A4B-422C-AF61-F51410E009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578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9027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125" indent="-287020" defTabSz="89027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985" indent="-229870" defTabSz="89027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9090" indent="-229870" defTabSz="89027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8830" indent="-229870" defTabSz="89027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7935" indent="-229870" defTabSz="8902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7675" indent="-229870" defTabSz="8902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6780" indent="-229870" defTabSz="8902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5885" indent="-229870" defTabSz="8902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5A3AAD-768F-483D-B896-0AAC939E95D8}" type="slidenum">
              <a:rPr lang="ru-RU" smtClean="0">
                <a:latin typeface="Times New Roman" panose="02020603050405020304" pitchFamily="18" charset="0"/>
              </a:rPr>
              <a:t>3</a:t>
            </a:fld>
            <a:endParaRPr lang="ru-RU" smtClean="0">
              <a:latin typeface="Times New Roman" panose="02020603050405020304" pitchFamily="18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7738" y="747713"/>
            <a:ext cx="4968875" cy="3727450"/>
          </a:xfrm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82" y="4722332"/>
            <a:ext cx="5485439" cy="4477387"/>
          </a:xfrm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704892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246185" y="930276"/>
            <a:ext cx="8212015" cy="53324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B166A-DC41-40CD-9C9A-D4E090A68920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6185" y="930275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685800" y="2147888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DF6BC-B1A8-473F-A539-C26835537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801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4185" y="2060848"/>
            <a:ext cx="8609815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3200" b="1" dirty="0"/>
              <a:t>Гражданский бюджет 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kk-KZ" sz="3200" b="1" dirty="0"/>
              <a:t>Аппарат акима </a:t>
            </a:r>
            <a:r>
              <a:rPr lang="kk-KZ" sz="3200" b="1" dirty="0" smtClean="0"/>
              <a:t>Байшегирского сельского </a:t>
            </a:r>
            <a:r>
              <a:rPr lang="kk-KZ" sz="3200" b="1" dirty="0"/>
              <a:t>округа </a:t>
            </a:r>
            <a:r>
              <a:rPr lang="kk-KZ" sz="3200" b="1" dirty="0" smtClean="0"/>
              <a:t>Каратальского </a:t>
            </a:r>
            <a:r>
              <a:rPr lang="kk-KZ" sz="3200" b="1" dirty="0"/>
              <a:t>района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kk-KZ" sz="3200" b="1" dirty="0"/>
              <a:t>  на 2020 год</a:t>
            </a:r>
            <a:endParaRPr lang="ru-RU" sz="3200" i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4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579954928"/>
              </p:ext>
            </p:extLst>
          </p:nvPr>
        </p:nvGraphicFramePr>
        <p:xfrm>
          <a:off x="1263095" y="1809545"/>
          <a:ext cx="6742235" cy="4463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48" name="Text Box 11"/>
          <p:cNvSpPr txBox="1">
            <a:spLocks noChangeArrowheads="1"/>
          </p:cNvSpPr>
          <p:nvPr/>
        </p:nvSpPr>
        <p:spPr bwMode="auto">
          <a:xfrm>
            <a:off x="1248555" y="437899"/>
            <a:ext cx="6447486" cy="85965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kk-KZ" sz="1662" b="1" dirty="0">
                <a:solidFill>
                  <a:schemeClr val="tx2">
                    <a:lumMod val="25000"/>
                  </a:schemeClr>
                </a:solidFill>
                <a:latin typeface="+mj-lt"/>
              </a:rPr>
              <a:t>Удельный вес бюджета на 2020 год ГУ “Аппарат акима  </a:t>
            </a:r>
            <a:r>
              <a:rPr lang="kk-KZ" sz="1662" b="1" dirty="0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Байшегирского сельского </a:t>
            </a:r>
            <a:r>
              <a:rPr lang="kk-KZ" sz="1662" b="1" dirty="0">
                <a:solidFill>
                  <a:schemeClr val="tx2">
                    <a:lumMod val="25000"/>
                  </a:schemeClr>
                </a:solidFill>
                <a:latin typeface="+mj-lt"/>
              </a:rPr>
              <a:t>округа </a:t>
            </a:r>
            <a:r>
              <a:rPr lang="kk-KZ" sz="1662" b="1" dirty="0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Каратальского </a:t>
            </a:r>
            <a:r>
              <a:rPr lang="kk-KZ" sz="1662" b="1" dirty="0">
                <a:solidFill>
                  <a:schemeClr val="tx2">
                    <a:lumMod val="25000"/>
                  </a:schemeClr>
                </a:solidFill>
                <a:latin typeface="+mj-lt"/>
              </a:rPr>
              <a:t>района”. Всего </a:t>
            </a:r>
            <a:r>
              <a:rPr lang="kk-KZ" sz="1662" b="1" dirty="0">
                <a:solidFill>
                  <a:schemeClr val="tx2">
                    <a:lumMod val="25000"/>
                  </a:schemeClr>
                </a:solidFill>
                <a:latin typeface="+mj-lt"/>
              </a:rPr>
              <a:t>– </a:t>
            </a:r>
            <a:r>
              <a:rPr lang="ru-RU" sz="1662" b="1" dirty="0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19827 </a:t>
            </a:r>
            <a:r>
              <a:rPr lang="kk-KZ" sz="1662" b="1" dirty="0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тысяч </a:t>
            </a:r>
            <a:r>
              <a:rPr lang="kk-KZ" sz="1662" b="1" dirty="0">
                <a:solidFill>
                  <a:schemeClr val="tx2">
                    <a:lumMod val="25000"/>
                  </a:schemeClr>
                </a:solidFill>
                <a:latin typeface="+mj-lt"/>
              </a:rPr>
              <a:t>тенге</a:t>
            </a:r>
            <a:endParaRPr lang="ru-RU" sz="1662" b="1" dirty="0">
              <a:solidFill>
                <a:schemeClr val="tx2">
                  <a:lumMod val="25000"/>
                </a:schemeClr>
              </a:solidFill>
              <a:latin typeface="+mj-lt"/>
            </a:endParaRPr>
          </a:p>
        </p:txBody>
      </p:sp>
      <p:sp>
        <p:nvSpPr>
          <p:cNvPr id="13" name="Скругленная прямоугольная выноска 12"/>
          <p:cNvSpPr/>
          <p:nvPr/>
        </p:nvSpPr>
        <p:spPr bwMode="auto">
          <a:xfrm>
            <a:off x="2744104" y="5559101"/>
            <a:ext cx="2060537" cy="831397"/>
          </a:xfrm>
          <a:prstGeom prst="wedgeRoundRectCallout">
            <a:avLst>
              <a:gd name="adj1" fmla="val 18330"/>
              <a:gd name="adj2" fmla="val -141158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4406" tIns="42203" rIns="84406" bIns="42203" numCol="1" rtlCol="0" anchor="t" anchorCtr="0" compatLnSpc="1">
            <a:prstTxWarp prst="textNoShape">
              <a:avLst/>
            </a:prstTxWarp>
          </a:bodyPr>
          <a:lstStyle/>
          <a:p>
            <a:pPr defTabSz="8440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92" dirty="0">
                <a:latin typeface="+mj-lt"/>
              </a:rPr>
              <a:t>Освещение и улиц </a:t>
            </a:r>
          </a:p>
          <a:p>
            <a:pPr defTabSz="8440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92" dirty="0">
                <a:latin typeface="+mj-lt"/>
              </a:rPr>
              <a:t>населенных пунктов</a:t>
            </a:r>
          </a:p>
          <a:p>
            <a:pPr defTabSz="8440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92" dirty="0" smtClean="0">
                <a:latin typeface="+mj-lt"/>
              </a:rPr>
              <a:t>638 </a:t>
            </a:r>
            <a:r>
              <a:rPr lang="ru-RU" sz="1292" dirty="0">
                <a:latin typeface="+mj-lt"/>
              </a:rPr>
              <a:t>тысяч тенге </a:t>
            </a:r>
            <a:r>
              <a:rPr lang="kk-KZ" sz="1292" dirty="0" smtClean="0">
                <a:latin typeface="+mj-lt"/>
              </a:rPr>
              <a:t>4</a:t>
            </a:r>
            <a:r>
              <a:rPr lang="ru-RU" sz="1292" dirty="0" smtClean="0">
                <a:latin typeface="+mj-lt"/>
              </a:rPr>
              <a:t>%</a:t>
            </a:r>
            <a:endParaRPr lang="ru-RU" sz="1292" dirty="0">
              <a:latin typeface="+mj-lt"/>
            </a:endParaRPr>
          </a:p>
        </p:txBody>
      </p:sp>
      <p:sp>
        <p:nvSpPr>
          <p:cNvPr id="15" name="Скругленная прямоугольная выноска 14"/>
          <p:cNvSpPr/>
          <p:nvPr/>
        </p:nvSpPr>
        <p:spPr bwMode="auto">
          <a:xfrm flipH="1">
            <a:off x="610010" y="4625442"/>
            <a:ext cx="2366736" cy="731036"/>
          </a:xfrm>
          <a:prstGeom prst="wedgeRoundRectCallout">
            <a:avLst>
              <a:gd name="adj1" fmla="val -86416"/>
              <a:gd name="adj2" fmla="val -60415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4406" tIns="42203" rIns="84406" bIns="42203" numCol="1" rtlCol="0" anchor="t" anchorCtr="0" compatLnSpc="1">
            <a:prstTxWarp prst="textNoShape">
              <a:avLst/>
            </a:prstTxWarp>
          </a:bodyPr>
          <a:lstStyle/>
          <a:p>
            <a:pPr defTabSz="8440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92" dirty="0">
                <a:latin typeface="+mj-lt"/>
              </a:rPr>
              <a:t>Благоустройства и  озеленение</a:t>
            </a:r>
          </a:p>
          <a:p>
            <a:pPr defTabSz="8440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92" dirty="0">
                <a:latin typeface="+mj-lt"/>
              </a:rPr>
              <a:t>населенных пунктов</a:t>
            </a:r>
          </a:p>
          <a:p>
            <a:pPr defTabSz="84408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92" dirty="0" smtClean="0">
                <a:latin typeface="+mj-lt"/>
              </a:rPr>
              <a:t>1808 тысяч  </a:t>
            </a:r>
            <a:r>
              <a:rPr lang="ru-RU" sz="1292" dirty="0">
                <a:latin typeface="+mj-lt"/>
              </a:rPr>
              <a:t>тенге </a:t>
            </a:r>
            <a:r>
              <a:rPr lang="ru-RU" sz="1292" dirty="0" smtClean="0">
                <a:latin typeface="+mj-lt"/>
              </a:rPr>
              <a:t>8%  </a:t>
            </a:r>
            <a:endParaRPr lang="ru-RU" sz="1292" dirty="0">
              <a:latin typeface="+mj-lt"/>
            </a:endParaRPr>
          </a:p>
        </p:txBody>
      </p:sp>
      <p:sp>
        <p:nvSpPr>
          <p:cNvPr id="11" name="Скругленная прямоугольная выноска 10"/>
          <p:cNvSpPr/>
          <p:nvPr/>
        </p:nvSpPr>
        <p:spPr bwMode="auto">
          <a:xfrm flipH="1">
            <a:off x="6304772" y="4965228"/>
            <a:ext cx="2428980" cy="666891"/>
          </a:xfrm>
          <a:prstGeom prst="wedgeRoundRectCallout">
            <a:avLst>
              <a:gd name="adj1" fmla="val 109582"/>
              <a:gd name="adj2" fmla="val -63191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4406" tIns="42203" rIns="84406" bIns="42203" numCol="1" rtlCol="0" anchor="t" anchorCtr="0" compatLnSpc="1">
            <a:prstTxWarp prst="textNoShape">
              <a:avLst/>
            </a:prstTxWarp>
          </a:bodyPr>
          <a:lstStyle/>
          <a:p>
            <a:r>
              <a:rPr lang="kk-KZ" sz="1292" dirty="0">
                <a:latin typeface="+mj-lt"/>
              </a:rPr>
              <a:t>Обеспечение </a:t>
            </a:r>
            <a:endParaRPr lang="kk-KZ" sz="1292" dirty="0">
              <a:latin typeface="+mj-lt"/>
            </a:endParaRPr>
          </a:p>
          <a:p>
            <a:r>
              <a:rPr lang="kk-KZ" sz="1292" dirty="0">
                <a:latin typeface="+mj-lt"/>
              </a:rPr>
              <a:t>санитарии населенных</a:t>
            </a:r>
          </a:p>
          <a:p>
            <a:r>
              <a:rPr lang="kk-KZ" sz="1292" dirty="0">
                <a:latin typeface="+mj-lt"/>
              </a:rPr>
              <a:t> пунктов </a:t>
            </a:r>
            <a:r>
              <a:rPr lang="kk-KZ" sz="1292" dirty="0" smtClean="0">
                <a:latin typeface="+mj-lt"/>
              </a:rPr>
              <a:t>300 </a:t>
            </a:r>
            <a:r>
              <a:rPr lang="kk-KZ" sz="1292" dirty="0">
                <a:latin typeface="+mj-lt"/>
              </a:rPr>
              <a:t>тысяч </a:t>
            </a:r>
            <a:r>
              <a:rPr lang="kk-KZ" sz="1292" dirty="0">
                <a:latin typeface="+mj-lt"/>
              </a:rPr>
              <a:t>тенге </a:t>
            </a:r>
            <a:r>
              <a:rPr lang="kk-KZ" sz="1292" dirty="0" smtClean="0">
                <a:latin typeface="+mj-lt"/>
              </a:rPr>
              <a:t>2%                             </a:t>
            </a:r>
            <a:endParaRPr lang="ru-RU" sz="1292" dirty="0">
              <a:latin typeface="+mj-lt"/>
            </a:endParaRPr>
          </a:p>
        </p:txBody>
      </p:sp>
      <p:sp>
        <p:nvSpPr>
          <p:cNvPr id="16" name="Скругленная прямоугольная выноска 15"/>
          <p:cNvSpPr/>
          <p:nvPr/>
        </p:nvSpPr>
        <p:spPr bwMode="auto">
          <a:xfrm flipH="1">
            <a:off x="6109922" y="1584517"/>
            <a:ext cx="2547565" cy="1024282"/>
          </a:xfrm>
          <a:prstGeom prst="wedgeRoundRectCallout">
            <a:avLst>
              <a:gd name="adj1" fmla="val 97478"/>
              <a:gd name="adj2" fmla="val 107461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4406" tIns="42203" rIns="84406" bIns="42203" numCol="1" rtlCol="0" anchor="t" anchorCtr="0" compatLnSpc="1">
            <a:prstTxWarp prst="textNoShape">
              <a:avLst/>
            </a:prstTxWarp>
          </a:bodyPr>
          <a:lstStyle/>
          <a:p>
            <a:r>
              <a:rPr lang="kk-KZ" sz="1292" dirty="0">
                <a:latin typeface="+mj-lt"/>
              </a:rPr>
              <a:t>На содержание </a:t>
            </a:r>
            <a:endParaRPr lang="kk-KZ" sz="1292" dirty="0">
              <a:latin typeface="+mj-lt"/>
            </a:endParaRPr>
          </a:p>
          <a:p>
            <a:r>
              <a:rPr lang="kk-KZ" sz="1292" dirty="0">
                <a:latin typeface="+mj-lt"/>
              </a:rPr>
              <a:t>а</a:t>
            </a:r>
            <a:r>
              <a:rPr lang="kk-KZ" sz="1292" dirty="0">
                <a:latin typeface="+mj-lt"/>
              </a:rPr>
              <a:t>ппарата </a:t>
            </a:r>
            <a:r>
              <a:rPr lang="kk-KZ" sz="1292" dirty="0" smtClean="0">
                <a:latin typeface="+mj-lt"/>
              </a:rPr>
              <a:t>17081 </a:t>
            </a:r>
            <a:r>
              <a:rPr lang="kk-KZ" sz="1292" dirty="0">
                <a:latin typeface="+mj-lt"/>
              </a:rPr>
              <a:t>тысяч </a:t>
            </a:r>
            <a:endParaRPr lang="kk-KZ" sz="1292" dirty="0">
              <a:latin typeface="+mj-lt"/>
            </a:endParaRPr>
          </a:p>
          <a:p>
            <a:r>
              <a:rPr lang="kk-KZ" sz="1292" dirty="0">
                <a:latin typeface="+mj-lt"/>
              </a:rPr>
              <a:t>тенге </a:t>
            </a:r>
            <a:r>
              <a:rPr lang="kk-KZ" sz="1292" dirty="0">
                <a:latin typeface="+mj-lt"/>
              </a:rPr>
              <a:t> </a:t>
            </a:r>
            <a:r>
              <a:rPr lang="kk-KZ" sz="1292" dirty="0" smtClean="0">
                <a:latin typeface="+mj-lt"/>
              </a:rPr>
              <a:t>86%</a:t>
            </a:r>
            <a:endParaRPr lang="ru-RU" sz="1292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0537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182566" y="438151"/>
            <a:ext cx="7177454" cy="603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660" b="1" dirty="0">
                <a:latin typeface="+mj-lt"/>
                <a:cs typeface="Arial" panose="020B0604020202020204" pitchFamily="34" charset="0"/>
              </a:rPr>
              <a:t>Бюджет ГУ </a:t>
            </a:r>
            <a:r>
              <a:rPr lang="en-US" sz="1290" b="1" dirty="0">
                <a:latin typeface="+mj-lt"/>
              </a:rPr>
              <a:t>“Аппарат </a:t>
            </a:r>
            <a:r>
              <a:rPr lang="en-US" sz="1290" b="1" dirty="0" smtClean="0">
                <a:latin typeface="+mj-lt"/>
              </a:rPr>
              <a:t>акима Байшегирского </a:t>
            </a:r>
            <a:r>
              <a:rPr lang="en-US" sz="1290" b="1" dirty="0">
                <a:latin typeface="+mj-lt"/>
              </a:rPr>
              <a:t>сельского округа </a:t>
            </a:r>
            <a:r>
              <a:rPr lang="en-US" sz="1290" b="1" dirty="0" smtClean="0">
                <a:latin typeface="+mj-lt"/>
              </a:rPr>
              <a:t>Каратальского </a:t>
            </a:r>
            <a:r>
              <a:rPr lang="en-US" sz="1290" b="1" dirty="0">
                <a:latin typeface="+mj-lt"/>
              </a:rPr>
              <a:t>района</a:t>
            </a:r>
            <a:r>
              <a:rPr lang="en-US" sz="1660" b="1" dirty="0">
                <a:latin typeface="+mj-lt"/>
                <a:cs typeface="Arial" panose="020B0604020202020204" pitchFamily="34" charset="0"/>
              </a:rPr>
              <a:t>” на </a:t>
            </a:r>
            <a:endParaRPr lang="en-US" sz="1660" b="1" dirty="0" smtClean="0">
              <a:latin typeface="+mj-lt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660" b="1" dirty="0" smtClean="0">
                <a:latin typeface="+mj-lt"/>
                <a:cs typeface="Arial" panose="020B0604020202020204" pitchFamily="34" charset="0"/>
              </a:rPr>
              <a:t>20</a:t>
            </a:r>
            <a:r>
              <a:rPr lang="ru-RU" sz="1660" b="1" dirty="0" smtClean="0">
                <a:latin typeface="+mj-lt"/>
                <a:cs typeface="Arial" panose="020B0604020202020204" pitchFamily="34" charset="0"/>
              </a:rPr>
              <a:t>20</a:t>
            </a:r>
            <a:r>
              <a:rPr lang="en-US" sz="1660" b="1" dirty="0" smtClean="0">
                <a:latin typeface="+mj-lt"/>
                <a:cs typeface="Arial" panose="020B0604020202020204" pitchFamily="34" charset="0"/>
              </a:rPr>
              <a:t> </a:t>
            </a:r>
            <a:r>
              <a:rPr lang="en-US" sz="1660" b="1" dirty="0">
                <a:latin typeface="+mj-lt"/>
                <a:cs typeface="Arial" panose="020B0604020202020204" pitchFamily="34" charset="0"/>
              </a:rPr>
              <a:t>год</a:t>
            </a:r>
            <a:endParaRPr lang="ru-RU" sz="1660" b="1" dirty="0">
              <a:latin typeface="+mj-lt"/>
              <a:cs typeface="Arial" panose="020B0604020202020204" pitchFamily="34" charset="0"/>
            </a:endParaRPr>
          </a:p>
        </p:txBody>
      </p:sp>
      <p:graphicFrame>
        <p:nvGraphicFramePr>
          <p:cNvPr id="1434690" name="Group 66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335971195"/>
              </p:ext>
            </p:extLst>
          </p:nvPr>
        </p:nvGraphicFramePr>
        <p:xfrm>
          <a:off x="0" y="2166092"/>
          <a:ext cx="9144001" cy="4074380"/>
        </p:xfrm>
        <a:graphic>
          <a:graphicData uri="http://schemas.openxmlformats.org/drawingml/2006/table">
            <a:tbl>
              <a:tblPr/>
              <a:tblGrid>
                <a:gridCol w="5502565"/>
                <a:gridCol w="1129605"/>
                <a:gridCol w="1254850"/>
                <a:gridCol w="1256981"/>
              </a:tblGrid>
              <a:tr h="5542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84406" marR="84406" marT="42196" marB="42196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84406" marR="84406" marT="42196" marB="42196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</a:pPr>
                      <a:r>
                        <a:rPr kumimoji="0" lang="ru-RU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тысяч тенге</a:t>
                      </a:r>
                      <a:endParaRPr kumimoji="0" lang="ru-RU" sz="13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4406" marR="84406" marT="42196" marB="42196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8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Наименование программы</a:t>
                      </a:r>
                    </a:p>
                  </a:txBody>
                  <a:tcPr marL="84406" marR="84406" marT="42196" marB="4219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2020 год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4406" marR="84406" marT="42196" marB="4219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2021 </a:t>
                      </a: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год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84406" marR="84406" marT="42196" marB="4219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2022 </a:t>
                      </a: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год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84406" marR="84406" marT="42196" marB="4219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4477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ВСЕГО:</a:t>
                      </a:r>
                    </a:p>
                  </a:txBody>
                  <a:tcPr marL="84406" marR="84406" marT="42196" marB="421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</a:pPr>
                      <a:r>
                        <a:rPr kumimoji="0" lang="kk-KZ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19827</a:t>
                      </a:r>
                      <a:endParaRPr kumimoji="0" lang="ru-RU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4406" marR="84406" marT="42196" marB="421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300" b="1" i="0" u="none" strike="noStrike" baseline="0" dirty="0" smtClean="0">
                          <a:effectLst/>
                          <a:latin typeface="+mj-lt"/>
                        </a:rPr>
                        <a:t>20818</a:t>
                      </a:r>
                      <a:endParaRPr lang="ru-RU" sz="1300" b="1" i="0" u="none" strike="noStrike" baseline="0" dirty="0">
                        <a:effectLst/>
                        <a:latin typeface="+mj-lt"/>
                      </a:endParaRPr>
                    </a:p>
                  </a:txBody>
                  <a:tcPr marL="7034" marR="7034" marT="703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</a:pPr>
                      <a:r>
                        <a:rPr kumimoji="0" lang="kk-KZ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21859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84406" marR="84406" marT="42196" marB="421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088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Услуги по обеспечению деятельности</a:t>
                      </a:r>
                      <a:endParaRPr lang="ru-RU" sz="1300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акима района в городе, города районного значения, поселка, села, сельского округа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84406" marR="84406" marT="42196" marB="421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300" b="0" i="0" u="none" strike="noStrike" baseline="0" dirty="0" smtClean="0">
                          <a:effectLst/>
                          <a:latin typeface="+mj-lt"/>
                        </a:rPr>
                        <a:t>17081</a:t>
                      </a:r>
                      <a:endParaRPr lang="ru-RU" sz="13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034" marR="7034" marT="703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300" b="0" i="0" u="none" strike="noStrike" baseline="0" dirty="0" smtClean="0">
                          <a:effectLst/>
                          <a:latin typeface="+mj-lt"/>
                        </a:rPr>
                        <a:t>17935</a:t>
                      </a:r>
                      <a:endParaRPr lang="ru-RU" sz="13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034" marR="7034" marT="703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300" b="0" i="0" u="none" strike="noStrike" baseline="0" dirty="0" smtClean="0">
                          <a:effectLst/>
                          <a:latin typeface="+mj-lt"/>
                        </a:rPr>
                        <a:t>18832</a:t>
                      </a:r>
                      <a:endParaRPr lang="ru-RU" sz="13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034" marR="7034" marT="703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3697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</a:pPr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Освещение улиц в населенных пунктах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marT="42196" marB="421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baseline="0" dirty="0" smtClean="0">
                          <a:effectLst/>
                          <a:latin typeface="+mj-lt"/>
                        </a:rPr>
                        <a:t>638</a:t>
                      </a:r>
                      <a:endParaRPr lang="en-US" sz="1300" b="0" i="0" u="none" strike="noStrike" baseline="0" dirty="0" smtClean="0">
                        <a:effectLst/>
                        <a:latin typeface="+mj-lt"/>
                      </a:endParaRPr>
                    </a:p>
                  </a:txBody>
                  <a:tcPr marL="7034" marR="7034" marT="703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300" b="0" i="0" u="none" strike="noStrike" baseline="0" dirty="0" smtClean="0">
                          <a:effectLst/>
                          <a:latin typeface="+mj-lt"/>
                        </a:rPr>
                        <a:t>670</a:t>
                      </a:r>
                      <a:endParaRPr lang="ru-RU" sz="13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034" marR="7034" marT="703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300" dirty="0" smtClean="0">
                          <a:latin typeface="+mj-lt"/>
                        </a:rPr>
                        <a:t>704</a:t>
                      </a:r>
                      <a:endParaRPr lang="en-US" sz="1300" dirty="0" smtClean="0">
                        <a:latin typeface="+mj-lt"/>
                      </a:endParaRPr>
                    </a:p>
                  </a:txBody>
                  <a:tcPr marL="7034" marR="7034" marT="703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56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Обеспечение</a:t>
                      </a:r>
                      <a:r>
                        <a:rPr lang="ru-RU" sz="13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санитарии населенных пунктов</a:t>
                      </a:r>
                      <a:endParaRPr lang="ru-RU" sz="1300" dirty="0"/>
                    </a:p>
                  </a:txBody>
                  <a:tcPr marL="84406" marR="84406" marT="42196" marB="421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300" b="0" i="0" u="none" strike="noStrike" baseline="0" dirty="0" smtClean="0">
                          <a:effectLst/>
                          <a:latin typeface="+mj-lt"/>
                        </a:rPr>
                        <a:t>300</a:t>
                      </a:r>
                      <a:endParaRPr lang="ru-RU" sz="13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034" marR="7034" marT="703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300" b="0" i="0" u="none" strike="noStrike" baseline="0" dirty="0" smtClean="0">
                          <a:effectLst/>
                          <a:latin typeface="+mj-lt"/>
                        </a:rPr>
                        <a:t>315</a:t>
                      </a:r>
                      <a:endParaRPr lang="ru-RU" sz="13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034" marR="7034" marT="703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300" b="0" i="0" u="none" strike="noStrike" baseline="0" dirty="0" smtClean="0">
                          <a:effectLst/>
                          <a:latin typeface="+mj-lt"/>
                        </a:rPr>
                        <a:t>331</a:t>
                      </a:r>
                      <a:endParaRPr lang="ru-RU" sz="13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034" marR="7034" marT="703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25616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Благоустройства и озеленение населенных пунктов</a:t>
                      </a:r>
                      <a:endParaRPr lang="ru-RU" sz="1300" dirty="0"/>
                    </a:p>
                  </a:txBody>
                  <a:tcPr marL="84406" marR="84406" marT="42196" marB="4219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300" b="0" i="0" u="none" strike="noStrike" baseline="0" dirty="0" smtClean="0">
                          <a:effectLst/>
                          <a:latin typeface="+mj-lt"/>
                        </a:rPr>
                        <a:t>1808</a:t>
                      </a:r>
                      <a:endParaRPr lang="ru-RU" sz="13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034" marR="7034" marT="703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300" b="0" i="0" u="none" strike="noStrike" baseline="0" dirty="0" smtClean="0">
                          <a:effectLst/>
                          <a:latin typeface="+mj-lt"/>
                        </a:rPr>
                        <a:t>1898</a:t>
                      </a:r>
                      <a:endParaRPr lang="ru-RU" sz="13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034" marR="7034" marT="703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300" b="0" i="0" u="none" strike="noStrike" baseline="0" dirty="0" smtClean="0">
                          <a:effectLst/>
                          <a:latin typeface="+mj-lt"/>
                        </a:rPr>
                        <a:t>1993</a:t>
                      </a:r>
                      <a:endParaRPr lang="ru-RU" sz="13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034" marR="7034" marT="703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363" name="Rectangle 62"/>
          <p:cNvSpPr>
            <a:spLocks noChangeArrowheads="1"/>
          </p:cNvSpPr>
          <p:nvPr/>
        </p:nvSpPr>
        <p:spPr bwMode="auto">
          <a:xfrm>
            <a:off x="7895492" y="263770"/>
            <a:ext cx="1248508" cy="348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sz="1660" i="1">
              <a:latin typeface="Arial" panose="020B0604020202020204" pitchFamily="34" charset="0"/>
            </a:endParaRPr>
          </a:p>
        </p:txBody>
      </p:sp>
      <p:pic>
        <p:nvPicPr>
          <p:cNvPr id="5" name="Picture 6" descr="https://avatars.mds.yandex.net/get-zen_doc/99101/pub_5b7fd9467e19c900ab0238ea_5b7fe5639e7a3400aa0e1fdb/scale_12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3608" y="1434932"/>
            <a:ext cx="1437291" cy="9305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120467133"/>
              </p:ext>
            </p:extLst>
          </p:nvPr>
        </p:nvGraphicFramePr>
        <p:xfrm>
          <a:off x="251520" y="2166091"/>
          <a:ext cx="8646295" cy="35228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4818" name="Picture 2" descr="https://www.vskills.in/certification/blog/wp-content/uploads/2015/07/INSTITUTIONAL-TRADING-PLATFORM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7396" y="1235526"/>
            <a:ext cx="1462316" cy="7311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155</Words>
  <Application>Microsoft Office PowerPoint</Application>
  <PresentationFormat>Экран (4:3)</PresentationFormat>
  <Paragraphs>45</Paragraphs>
  <Slides>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Crown</cp:lastModifiedBy>
  <cp:revision>16</cp:revision>
  <dcterms:created xsi:type="dcterms:W3CDTF">2019-11-01T12:54:00Z</dcterms:created>
  <dcterms:modified xsi:type="dcterms:W3CDTF">2020-01-31T09:31:52Z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1049-11.2.0.8942</vt:lpwstr>
  </property>
</Properties>
</file>