
<file path=[Content_Types].xml><?xml version="1.0" encoding="utf-8"?>
<Types xmlns="http://schemas.openxmlformats.org/package/2006/content-types"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3"/>
    <p:sldId id="263" r:id="rId4"/>
    <p:sldId id="261" r:id="rId5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7" autoAdjust="0"/>
    <p:restoredTop sz="94660"/>
  </p:normalViewPr>
  <p:slideViewPr>
    <p:cSldViewPr>
      <p:cViewPr varScale="1">
        <p:scale>
          <a:sx n="73" d="100"/>
          <a:sy n="73" d="100"/>
        </p:scale>
        <p:origin x="127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0329390883570954"/>
          <c:y val="0.061804457633866"/>
          <c:w val="0.989751098096633"/>
          <c:h val="0.595132743362832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3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3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5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5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Lbls>
            <c:delete val="1"/>
          </c:dLbls>
          <c:cat>
            <c:strRef>
              <c:f>Sheet1!$B$1:$G$1</c:f>
              <c:strCache>
                <c:ptCount val="6"/>
                <c:pt idx="0">
                  <c:v>1 кв</c:v>
                </c:pt>
                <c:pt idx="1">
                  <c:v>2 кв</c:v>
                </c:pt>
              </c:strCache>
            </c:strRef>
          </c:cat>
          <c:val>
            <c:numRef>
              <c:f>Sheet1!$B$2:$G$2</c:f>
              <c:numCache>
                <c:formatCode>#,000%</c:formatCode>
                <c:ptCount val="6"/>
                <c:pt idx="0">
                  <c:v>0.001</c:v>
                </c:pt>
                <c:pt idx="1">
                  <c:v>0.999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18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lang="ru-RU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ru-RU" sz="216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 smtClean="0">
                <a:latin typeface="+mj-lt"/>
              </a:rPr>
              <a:t>«</a:t>
            </a:r>
            <a:r>
              <a:rPr lang="ru-RU" sz="1800" dirty="0" err="1" smtClean="0">
                <a:latin typeface="+mj-lt"/>
              </a:rPr>
              <a:t>Қаратал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ауданының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Бәйшегір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ауылдық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округі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әкімінің</a:t>
            </a:r>
            <a:r>
              <a:rPr lang="ru-RU" sz="1800" baseline="0" dirty="0" smtClean="0">
                <a:latin typeface="+mj-lt"/>
              </a:rPr>
              <a:t> аппараты</a:t>
            </a:r>
            <a:r>
              <a:rPr lang="ru-RU" sz="1800" dirty="0" smtClean="0">
                <a:latin typeface="+mj-lt"/>
              </a:rPr>
              <a:t>» ММ  </a:t>
            </a:r>
            <a:r>
              <a:rPr lang="ru-RU" sz="1800" dirty="0" err="1" smtClean="0">
                <a:latin typeface="+mj-lt"/>
              </a:rPr>
              <a:t>бюджетінің</a:t>
            </a:r>
            <a:r>
              <a:rPr lang="ru-RU" sz="1800" dirty="0" smtClean="0">
                <a:latin typeface="+mj-lt"/>
              </a:rPr>
              <a:t> 2019-2021 </a:t>
            </a:r>
            <a:r>
              <a:rPr lang="ru-RU" sz="1800" dirty="0" err="1" smtClean="0">
                <a:latin typeface="+mj-lt"/>
              </a:rPr>
              <a:t>жылдарға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шығындары</a:t>
            </a:r>
            <a:endParaRPr lang="ru-RU" sz="1800" dirty="0">
              <a:latin typeface="+mj-lt"/>
            </a:endParaRPr>
          </a:p>
        </c:rich>
      </c:tx>
      <c:layout>
        <c:manualLayout>
          <c:xMode val="edge"/>
          <c:yMode val="edge"/>
          <c:x val="0.106664588408873"/>
          <c:y val="0.016638616840952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795453526383554"/>
          <c:y val="0.112104670204679"/>
          <c:w val="0.900116902000893"/>
          <c:h val="0.8172742197322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95000"/>
                  </a:schemeClr>
                </a:gs>
                <a:gs pos="100000">
                  <a:schemeClr val="accent6">
                    <a:shade val="82000"/>
                    <a:satMod val="125000"/>
                    <a:lumMod val="74000"/>
                  </a:schemeClr>
                </a:gs>
              </a:gsLst>
              <a:lin ang="5400000" scaled="0"/>
            </a:gradFill>
            <a:ln>
              <a:noFill/>
            </a:ln>
            <a:effectLst>
              <a:reflection blurRad="38100" stA="26000" endPos="23000" dist="25400" dir="5400000" sy="-100000" rotWithShape="0"/>
            </a:effectLst>
            <a:scene3d>
              <a:camera prst="orthographicFront">
                <a:rot lat="0" lon="0" rev="0"/>
              </a:camera>
              <a:lightRig rig="balanced" dir="tr"/>
            </a:scene3d>
            <a:sp3d contourW="14605" prstMaterial="plastic">
              <a:bevelT w="50800"/>
              <a:contourClr>
                <a:schemeClr val="accent6">
                  <a:shade val="30000"/>
                  <a:satMod val="120000"/>
                </a:schemeClr>
              </a:contourClr>
            </a:sp3d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2019 ж</c:v>
                </c:pt>
                <c:pt idx="1">
                  <c:v>2020 ж</c:v>
                </c:pt>
                <c:pt idx="2">
                  <c:v>2021ж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24605</c:v>
                </c:pt>
                <c:pt idx="1">
                  <c:v>18326</c:v>
                </c:pt>
                <c:pt idx="2">
                  <c:v>19222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5154568"/>
        <c:axId val="155152216"/>
      </c:barChart>
      <c:catAx>
        <c:axId val="155154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155152216"/>
        <c:crosses val="autoZero"/>
        <c:auto val="1"/>
        <c:lblAlgn val="ctr"/>
        <c:lblOffset val="100"/>
        <c:noMultiLvlLbl val="0"/>
      </c:catAx>
      <c:valAx>
        <c:axId val="1551522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155154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lang="ru-RU" sz="1800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7A301-3B5E-49AB-A114-B10D5AB08965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768FF-50FE-45F5-903D-E654C7F292AD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9027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125" indent="-287020" defTabSz="89027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85" indent="-229870" defTabSz="89027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090" indent="-229870" defTabSz="89027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830" indent="-229870" defTabSz="89027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7935" indent="-229870" defTabSz="8902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675" indent="-229870" defTabSz="8902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80" indent="-229870" defTabSz="8902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5885" indent="-229870" defTabSz="8902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5A3AAD-768F-483D-B896-0AAC939E95D8}" type="slidenum">
              <a:rPr lang="ru-RU" smtClean="0">
                <a:latin typeface="Times New Roman" panose="02020603050405020304" pitchFamily="18" charset="0"/>
              </a:rPr>
            </a:fld>
            <a:endParaRPr lang="ru-RU" smtClean="0">
              <a:latin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7738" y="747713"/>
            <a:ext cx="4968875" cy="3727450"/>
          </a:xfrm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246185" y="930276"/>
            <a:ext cx="8212015" cy="53324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B166A-DC41-40CD-9C9A-D4E090A68920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6185" y="930275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685800" y="2147888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DF6BC-B1A8-473F-A539-C2683553704F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3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5.jpeg"/><Relationship Id="rId1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772816"/>
            <a:ext cx="7416824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i="1" cap="none" spc="0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жылдың 1 қарашасына</a:t>
            </a:r>
            <a:endParaRPr lang="en-US" sz="3200" b="1" i="1" cap="none" spc="0" dirty="0" smtClean="0">
              <a:ln w="0"/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i="1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Қаратал ауданының Бәйшегір ауылдық округі әкімінің аппараты</a:t>
            </a:r>
            <a:r>
              <a:rPr lang="ru-RU" sz="3200" b="1" i="1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ММ</a:t>
            </a:r>
            <a:endParaRPr lang="ru-RU" sz="3200" b="1" i="1" dirty="0" smtClean="0">
              <a:ln w="0"/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i="1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en-US" sz="3200" b="1" i="1" cap="none" spc="0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ергілікті бюджеттің атқарылуы </a:t>
            </a:r>
            <a:endParaRPr lang="en-US" sz="3200" b="1" i="1" cap="none" spc="0" dirty="0" smtClean="0">
              <a:ln w="0"/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i="1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3200" b="1" i="1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Азаматтық бюджет</a:t>
            </a:r>
            <a:r>
              <a:rPr lang="ru-RU" sz="3200" b="1" i="1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3200" b="1" i="1" dirty="0">
              <a:ln w="0"/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096039" y="1548294"/>
          <a:ext cx="6742235" cy="4463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0247" name="Text Box 10"/>
          <p:cNvSpPr txBox="1">
            <a:spLocks noChangeArrowheads="1"/>
          </p:cNvSpPr>
          <p:nvPr/>
        </p:nvSpPr>
        <p:spPr bwMode="auto">
          <a:xfrm>
            <a:off x="4837875" y="1723323"/>
            <a:ext cx="2127006" cy="432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ctr">
              <a:spcBef>
                <a:spcPts val="0"/>
              </a:spcBef>
              <a:buNone/>
            </a:pPr>
            <a:r>
              <a:rPr lang="en-US" sz="1110" dirty="0">
                <a:latin typeface="+mj-lt"/>
              </a:rPr>
              <a:t>Бөлімді ұстап тұруға </a:t>
            </a:r>
            <a:r>
              <a:rPr lang="en-US" sz="1110" dirty="0" smtClean="0">
                <a:latin typeface="+mj-lt"/>
              </a:rPr>
              <a:t>17050</a:t>
            </a:r>
            <a:r>
              <a:rPr lang="en-US" sz="1110" dirty="0" smtClean="0"/>
              <a:t> </a:t>
            </a:r>
            <a:r>
              <a:rPr lang="en-US" sz="1110" b="1" i="1" dirty="0" smtClean="0">
                <a:latin typeface="+mj-lt"/>
              </a:rPr>
              <a:t> </a:t>
            </a:r>
            <a:r>
              <a:rPr lang="en-US" sz="1110" b="1" i="1" dirty="0">
                <a:latin typeface="+mj-lt"/>
              </a:rPr>
              <a:t>мың тенге </a:t>
            </a:r>
            <a:r>
              <a:rPr lang="" altLang="en-US" sz="1110" b="1" i="1" dirty="0">
                <a:latin typeface="+mj-lt"/>
              </a:rPr>
              <a:t>99,9</a:t>
            </a:r>
            <a:r>
              <a:rPr lang="en-US" sz="1110" b="1" i="1" dirty="0">
                <a:latin typeface="+mj-lt"/>
              </a:rPr>
              <a:t>%</a:t>
            </a:r>
            <a:endParaRPr lang="ru-RU" sz="1110" b="1" i="1" dirty="0">
              <a:latin typeface="+mj-lt"/>
            </a:endParaRPr>
          </a:p>
        </p:txBody>
      </p:sp>
      <p:sp>
        <p:nvSpPr>
          <p:cNvPr id="10248" name="Text Box 11"/>
          <p:cNvSpPr txBox="1">
            <a:spLocks noChangeArrowheads="1"/>
          </p:cNvSpPr>
          <p:nvPr/>
        </p:nvSpPr>
        <p:spPr bwMode="auto">
          <a:xfrm>
            <a:off x="1248554" y="437899"/>
            <a:ext cx="7378166" cy="601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sz="1660" b="1" dirty="0" smtClean="0">
                <a:latin typeface="+mj-lt"/>
              </a:rPr>
              <a:t>Қаратал  ауданының Бәйшегір </a:t>
            </a:r>
            <a:r>
              <a:rPr lang="en-US" sz="1660" b="1" dirty="0">
                <a:latin typeface="+mj-lt"/>
              </a:rPr>
              <a:t>ауылдық округі әкімінің аппаратының 2019 жылғы бюджетінің үлес салмақтары. Барлығы  – </a:t>
            </a:r>
            <a:r>
              <a:rPr lang="" altLang="en-US" sz="1660" b="1" dirty="0">
                <a:latin typeface="+mj-lt"/>
              </a:rPr>
              <a:t>17450</a:t>
            </a:r>
            <a:r>
              <a:rPr lang="en-US" sz="1660" b="1" dirty="0" smtClean="0">
                <a:latin typeface="+mj-lt"/>
              </a:rPr>
              <a:t> </a:t>
            </a:r>
            <a:r>
              <a:rPr lang="en-US" sz="1660" b="1" dirty="0">
                <a:latin typeface="+mj-lt"/>
              </a:rPr>
              <a:t>мың тенге</a:t>
            </a:r>
            <a:endParaRPr lang="ru-RU" sz="1660" b="1" dirty="0">
              <a:latin typeface="+mj-lt"/>
            </a:endParaRPr>
          </a:p>
        </p:txBody>
      </p:sp>
      <p:sp>
        <p:nvSpPr>
          <p:cNvPr id="13" name="Скругленная прямоугольная выноска 12"/>
          <p:cNvSpPr/>
          <p:nvPr/>
        </p:nvSpPr>
        <p:spPr bwMode="auto">
          <a:xfrm>
            <a:off x="3175100" y="4855576"/>
            <a:ext cx="2060537" cy="831397"/>
          </a:xfrm>
          <a:prstGeom prst="wedgeRoundRectCallout">
            <a:avLst>
              <a:gd name="adj1" fmla="val 18330"/>
              <a:gd name="adj2" fmla="val -141158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4406" tIns="42203" rIns="84406" bIns="42203" numCol="1" rtlCol="0" anchor="t" anchorCtr="0" compatLnSpc="1"/>
          <a:lstStyle/>
          <a:p>
            <a:pPr lvl="0" fontAlgn="t">
              <a:buClr>
                <a:schemeClr val="bg1"/>
              </a:buClr>
            </a:pPr>
            <a:r>
              <a:rPr lang="en-US" sz="1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 органның </a:t>
            </a:r>
            <a:endParaRPr lang="en-US" sz="111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t">
              <a:buClr>
                <a:schemeClr val="bg1"/>
              </a:buClr>
            </a:pPr>
            <a:r>
              <a:rPr lang="en-US" sz="1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 шығыстарына 400 мың</a:t>
            </a:r>
            <a:endParaRPr lang="en-US" sz="111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t">
              <a:buClr>
                <a:schemeClr val="bg1"/>
              </a:buClr>
            </a:pPr>
            <a:r>
              <a:rPr lang="ru-RU" sz="1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1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еңге </a:t>
            </a:r>
            <a:r>
              <a:rPr lang="" altLang="en-US" sz="1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0,10</a:t>
            </a:r>
            <a:r>
              <a:rPr lang="en-US" sz="1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11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115616" y="535630"/>
            <a:ext cx="7177454" cy="490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1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290" b="1" dirty="0" smtClean="0">
                <a:latin typeface="+mj-lt"/>
              </a:rPr>
              <a:t>Қаратал ауданының Бәйшегір </a:t>
            </a:r>
            <a:r>
              <a:rPr lang="en-US" sz="1290" b="1" dirty="0">
                <a:latin typeface="+mj-lt"/>
              </a:rPr>
              <a:t>ауылдық округі акімінің аппаратының 2</a:t>
            </a:r>
            <a:r>
              <a:rPr lang="en-US" sz="1290" b="1" dirty="0">
                <a:latin typeface="+mj-lt"/>
                <a:cs typeface="Arial" panose="020B0604020202020204" pitchFamily="34" charset="0"/>
              </a:rPr>
              <a:t>019-2021 жылдарда бөлінген бюджет қаржысы                              </a:t>
            </a:r>
            <a:endParaRPr lang="ru-RU" sz="1290" b="1" dirty="0">
              <a:latin typeface="+mj-lt"/>
              <a:cs typeface="Arial" panose="020B0604020202020204" pitchFamily="34" charset="0"/>
            </a:endParaRPr>
          </a:p>
        </p:txBody>
      </p:sp>
      <p:graphicFrame>
        <p:nvGraphicFramePr>
          <p:cNvPr id="1434690" name="Group 66"/>
          <p:cNvGraphicFramePr>
            <a:graphicFrameLocks noGrp="1"/>
          </p:cNvGraphicFramePr>
          <p:nvPr>
            <p:ph/>
          </p:nvPr>
        </p:nvGraphicFramePr>
        <p:xfrm>
          <a:off x="185051" y="1434933"/>
          <a:ext cx="8508021" cy="2858162"/>
        </p:xfrm>
        <a:graphic>
          <a:graphicData uri="http://schemas.openxmlformats.org/drawingml/2006/table">
            <a:tbl>
              <a:tblPr/>
              <a:tblGrid>
                <a:gridCol w="4912134"/>
                <a:gridCol w="1258758"/>
                <a:gridCol w="1167573"/>
                <a:gridCol w="1169556"/>
              </a:tblGrid>
              <a:tr h="4896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84406" marR="84406" marT="42196" marB="42196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84406" marR="84406" marT="42196" marB="42196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ru-RU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мы</a:t>
                      </a:r>
                      <a:r>
                        <a:rPr kumimoji="0" lang="en-US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ң</a:t>
                      </a:r>
                      <a:r>
                        <a:rPr kumimoji="0" lang="ru-RU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3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теңге</a:t>
                      </a:r>
                      <a:endParaRPr kumimoji="0" lang="ru-RU" sz="13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4406" marR="84406" marT="42196" marB="42196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</a:tr>
              <a:tr h="7074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Бағдарламаның атауы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84406" marR="84406" marT="42196" marB="4219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2019 </a:t>
                      </a: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4406" marR="84406" marT="42196" marB="4219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2020 </a:t>
                      </a: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84406" marR="84406" marT="42196" marB="4219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2021 </a:t>
                      </a: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84406" marR="84406" marT="42196" marB="4219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364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БАРЛЫҒЫ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84406" marR="84406" marT="42196" marB="421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24605</a:t>
                      </a:r>
                      <a:endParaRPr kumimoji="0" lang="ru-RU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 marT="42196" marB="421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baseline="0" dirty="0" smtClean="0">
                          <a:effectLst/>
                          <a:latin typeface="+mj-lt"/>
                        </a:rPr>
                        <a:t>18303</a:t>
                      </a:r>
                      <a:endParaRPr lang="ru-RU" sz="1100" b="1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19198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84406" marR="84406" marT="42196" marB="421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233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Қаладағы аудан, аудандық маңызы бар қала,                                                                                                     кент, ауылдық округ әкімдерінің қызметін қамтамасыз ету 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84406" marR="84406" marT="42196" marB="421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baseline="0" dirty="0" smtClean="0">
                          <a:effectLst/>
                          <a:latin typeface="+mj-lt"/>
                        </a:rPr>
                        <a:t>17050</a:t>
                      </a:r>
                      <a:endParaRPr lang="ru-RU" sz="11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 smtClean="0">
                          <a:effectLst/>
                          <a:latin typeface="+mj-lt"/>
                        </a:rPr>
                        <a:t>17903</a:t>
                      </a:r>
                      <a:endParaRPr lang="ru-RU" sz="13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baseline="0" dirty="0" smtClean="0">
                          <a:effectLst/>
                          <a:latin typeface="+mj-lt"/>
                        </a:rPr>
                        <a:t>18798</a:t>
                      </a:r>
                      <a:endParaRPr lang="ru-RU" sz="11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972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Мемлекеттік органның күрделі шығыстары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marT="42196" marB="421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baseline="0" dirty="0" smtClean="0">
                          <a:effectLst/>
                          <a:latin typeface="+mj-lt"/>
                        </a:rPr>
                        <a:t>400</a:t>
                      </a:r>
                      <a:endParaRPr lang="en-US" sz="1100" b="0" i="0" u="none" strike="noStrike" baseline="0" dirty="0" smtClean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 smtClean="0">
                          <a:effectLst/>
                          <a:latin typeface="+mj-lt"/>
                        </a:rPr>
                        <a:t>400</a:t>
                      </a:r>
                      <a:endParaRPr lang="ru-RU" sz="13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j-lt"/>
                        </a:rPr>
                        <a:t>400</a:t>
                      </a:r>
                      <a:endParaRPr lang="en-US" sz="1100" dirty="0" smtClean="0"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415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Өңірлерді дамыту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84406" marR="84406" marT="42196" marB="421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baseline="0" dirty="0" smtClean="0">
                          <a:effectLst/>
                          <a:latin typeface="+mj-lt"/>
                        </a:rPr>
                        <a:t>0</a:t>
                      </a:r>
                      <a:endParaRPr lang="ru-RU" sz="11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baseline="0" dirty="0" smtClean="0">
                          <a:effectLst/>
                          <a:latin typeface="+mj-lt"/>
                        </a:rPr>
                        <a:t>0</a:t>
                      </a:r>
                      <a:endParaRPr lang="ru-RU" sz="11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baseline="0" dirty="0" smtClean="0">
                          <a:effectLst/>
                          <a:latin typeface="+mj-lt"/>
                        </a:rPr>
                        <a:t>0</a:t>
                      </a:r>
                      <a:endParaRPr lang="ru-RU" sz="11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363" name="Rectangle 62"/>
          <p:cNvSpPr>
            <a:spLocks noChangeArrowheads="1"/>
          </p:cNvSpPr>
          <p:nvPr/>
        </p:nvSpPr>
        <p:spPr bwMode="auto">
          <a:xfrm>
            <a:off x="7895492" y="263770"/>
            <a:ext cx="1248508" cy="348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1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660" i="1">
              <a:latin typeface="Arial" panose="020B0604020202020204" pitchFamily="34" charset="0"/>
            </a:endParaRPr>
          </a:p>
        </p:txBody>
      </p:sp>
      <p:pic>
        <p:nvPicPr>
          <p:cNvPr id="5" name="Picture 6" descr="https://avatars.mds.yandex.net/get-zen_doc/99101/pub_5b7fd9467e19c900ab0238ea_5b7fe5639e7a3400aa0e1fdb/scale_12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3608" y="1434932"/>
            <a:ext cx="1437291" cy="9305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</p:nvPr>
        </p:nvGraphicFramePr>
        <p:xfrm>
          <a:off x="251520" y="2166091"/>
          <a:ext cx="8646295" cy="35228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34818" name="Picture 2" descr="https://www.vskills.in/certification/blog/wp-content/uploads/2015/07/INSTITUTIONAL-TRADING-PLATFORM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7396" y="1235526"/>
            <a:ext cx="1462316" cy="7311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865</Words>
  <Application>WPS Presentation</Application>
  <PresentationFormat>Экран (4:3)</PresentationFormat>
  <Paragraphs>60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SimSun</vt:lpstr>
      <vt:lpstr>Wingdings</vt:lpstr>
      <vt:lpstr>Times New Roman</vt:lpstr>
      <vt:lpstr>Tahoma</vt:lpstr>
      <vt:lpstr>Calibri</vt:lpstr>
      <vt:lpstr>Microsoft YaHei</vt:lpstr>
      <vt:lpstr/>
      <vt:lpstr>Arial Unicode MS</vt:lpstr>
      <vt:lpstr>Тема Office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27</cp:revision>
  <dcterms:created xsi:type="dcterms:W3CDTF">2019-11-01T11:21:00Z</dcterms:created>
  <dcterms:modified xsi:type="dcterms:W3CDTF">2019-11-13T11:55:29Z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1049-11.2.0.8942</vt:lpwstr>
  </property>
</Properties>
</file>