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63" r:id="rId4"/>
    <p:sldId id="261" r:id="rId5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>
      <p:cViewPr varScale="1">
        <p:scale>
          <a:sx n="73" d="100"/>
          <a:sy n="73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329390883570954"/>
          <c:y val="0.061804457633866"/>
          <c:w val="0.989751098096633"/>
          <c:h val="0.59513274336283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elete val="1"/>
          </c:dLbls>
          <c:cat>
            <c:strRef>
              <c:f>Sheet1!$B$1:$G$1</c:f>
              <c:strCache>
                <c:ptCount val="6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Sheet1!$B$2:$G$2</c:f>
              <c:numCache>
                <c:formatCode>#,000%</c:formatCode>
                <c:ptCount val="6"/>
                <c:pt idx="0">
                  <c:v>0.001</c:v>
                </c:pt>
                <c:pt idx="1">
                  <c:v>0.999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ru-RU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Қаратал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ауданының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Бәйшегір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2019-2021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"/>
          <c:y val="0.016638616840952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95453526383554"/>
          <c:y val="0.112104670204679"/>
          <c:w val="0.900116902000893"/>
          <c:h val="0.817274219732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24605</c:v>
                </c:pt>
                <c:pt idx="1">
                  <c:v>18326</c:v>
                </c:pt>
                <c:pt idx="2">
                  <c:v>19222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154568"/>
        <c:axId val="155152216"/>
      </c:barChart>
      <c:catAx>
        <c:axId val="155154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55152216"/>
        <c:crosses val="autoZero"/>
        <c:auto val="1"/>
        <c:lblAlgn val="ctr"/>
        <c:lblOffset val="100"/>
        <c:noMultiLvlLbl val="0"/>
      </c:catAx>
      <c:valAx>
        <c:axId val="155152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55154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lang="ru-RU" sz="1800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A301-3B5E-49AB-A114-B10D5AB08965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768FF-50FE-45F5-903D-E654C7F292A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702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85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090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830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93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67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80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588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7713"/>
            <a:ext cx="4968875" cy="3727450"/>
          </a:xfrm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46185" y="930276"/>
            <a:ext cx="8212015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5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1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72816"/>
            <a:ext cx="7416824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жылдың 1 қарашасына</a:t>
            </a:r>
            <a:endParaRPr lang="en-US" sz="3200" b="1" i="1" cap="none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Қаратал ауданының Бәйшегір ауылдық округі әкімінің аппараты</a:t>
            </a:r>
            <a:r>
              <a:rPr lang="ru-RU" sz="3200" b="1" i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ММ</a:t>
            </a:r>
            <a:endParaRPr lang="ru-RU" sz="3200" b="1" i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3200" b="1" i="1" cap="none" spc="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ергілікті бюджеттің атқарылуы </a:t>
            </a:r>
            <a:endParaRPr lang="en-US" sz="3200" b="1" i="1" cap="none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 бюджет</a:t>
            </a:r>
            <a:r>
              <a:rPr lang="ru-RU" sz="3200" b="1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i="1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96039" y="1548294"/>
          <a:ext cx="6742235" cy="446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4837875" y="1723323"/>
            <a:ext cx="2127006" cy="432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None/>
            </a:pPr>
            <a:r>
              <a:rPr lang="en-US" sz="1110" dirty="0">
                <a:latin typeface="+mj-lt"/>
              </a:rPr>
              <a:t>Бөлімді ұстап тұруға </a:t>
            </a:r>
            <a:r>
              <a:rPr lang="en-US" sz="1110" dirty="0" smtClean="0">
                <a:latin typeface="+mj-lt"/>
              </a:rPr>
              <a:t>17050</a:t>
            </a:r>
            <a:r>
              <a:rPr lang="en-US" sz="1110" dirty="0" smtClean="0"/>
              <a:t> </a:t>
            </a:r>
            <a:r>
              <a:rPr lang="en-US" sz="1110" b="1" i="1" dirty="0" smtClean="0">
                <a:latin typeface="+mj-lt"/>
              </a:rPr>
              <a:t> </a:t>
            </a:r>
            <a:r>
              <a:rPr lang="en-US" sz="1110" b="1" i="1" dirty="0">
                <a:latin typeface="+mj-lt"/>
              </a:rPr>
              <a:t>мың тенге </a:t>
            </a:r>
            <a:r>
              <a:rPr lang="" altLang="en-US" sz="1110" b="1" i="1" dirty="0">
                <a:latin typeface="+mj-lt"/>
              </a:rPr>
              <a:t>99,9</a:t>
            </a:r>
            <a:r>
              <a:rPr lang="en-US" sz="1110" b="1" i="1" dirty="0">
                <a:latin typeface="+mj-lt"/>
              </a:rPr>
              <a:t>%</a:t>
            </a:r>
            <a:endParaRPr lang="ru-RU" sz="111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248554" y="437899"/>
            <a:ext cx="7378166" cy="60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1660" b="1" dirty="0" smtClean="0">
                <a:latin typeface="+mj-lt"/>
              </a:rPr>
              <a:t>Қаратал  ауданының Бәйшегір </a:t>
            </a:r>
            <a:r>
              <a:rPr lang="en-US" sz="1660" b="1" dirty="0">
                <a:latin typeface="+mj-lt"/>
              </a:rPr>
              <a:t>ауылдық округі әкімінің аппаратының 2019 жылғы бюджетінің үлес салмақтары. Барлығы  – </a:t>
            </a:r>
            <a:r>
              <a:rPr lang="" altLang="en-US" sz="1660" b="1" dirty="0">
                <a:latin typeface="+mj-lt"/>
              </a:rPr>
              <a:t>17450</a:t>
            </a:r>
            <a:r>
              <a:rPr lang="en-US" sz="1660" b="1" dirty="0" smtClean="0">
                <a:latin typeface="+mj-lt"/>
              </a:rPr>
              <a:t> </a:t>
            </a:r>
            <a:r>
              <a:rPr lang="en-US" sz="1660" b="1" dirty="0">
                <a:latin typeface="+mj-lt"/>
              </a:rPr>
              <a:t>мың тенге</a:t>
            </a:r>
            <a:endParaRPr lang="ru-RU" sz="1660" b="1" dirty="0"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3175100" y="4855576"/>
            <a:ext cx="2060537" cy="831397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/>
          <a:lstStyle/>
          <a:p>
            <a:pPr lvl="0" fontAlgn="t">
              <a:buClr>
                <a:schemeClr val="bg1"/>
              </a:buClr>
            </a:pPr>
            <a:r>
              <a:rPr lang="en-US" sz="1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органның </a:t>
            </a:r>
            <a:endParaRPr lang="en-US" sz="11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t">
              <a:buClr>
                <a:schemeClr val="bg1"/>
              </a:buClr>
            </a:pPr>
            <a:r>
              <a:rPr lang="en-US" sz="1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 шығыстарына 400 мың</a:t>
            </a:r>
            <a:endParaRPr lang="en-US" sz="11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t">
              <a:buClr>
                <a:schemeClr val="bg1"/>
              </a:buClr>
            </a:pPr>
            <a:r>
              <a:rPr lang="ru-RU" sz="1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1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еңге </a:t>
            </a:r>
            <a:r>
              <a:rPr lang="" altLang="en-US" sz="1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0,10</a:t>
            </a:r>
            <a:r>
              <a:rPr lang="en-US" sz="1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1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15616" y="535630"/>
            <a:ext cx="7177454" cy="49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1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290" b="1" dirty="0" smtClean="0">
                <a:latin typeface="+mj-lt"/>
              </a:rPr>
              <a:t>Қаратал ауданының Бәйшегір </a:t>
            </a:r>
            <a:r>
              <a:rPr lang="en-US" sz="1290" b="1" dirty="0">
                <a:latin typeface="+mj-lt"/>
              </a:rPr>
              <a:t>ауылдық округі акімінің аппаратының 2</a:t>
            </a:r>
            <a:r>
              <a:rPr lang="en-US" sz="1290" b="1" dirty="0">
                <a:latin typeface="+mj-lt"/>
                <a:cs typeface="Arial" panose="020B0604020202020204" pitchFamily="34" charset="0"/>
              </a:rPr>
              <a:t>019-2021 жылдарда бөлінген бюджет қаржысы                              </a:t>
            </a:r>
            <a:endParaRPr lang="ru-RU" sz="129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</p:nvPr>
        </p:nvGraphicFramePr>
        <p:xfrm>
          <a:off x="185051" y="1434933"/>
          <a:ext cx="8508021" cy="2858162"/>
        </p:xfrm>
        <a:graphic>
          <a:graphicData uri="http://schemas.openxmlformats.org/drawingml/2006/table">
            <a:tbl>
              <a:tblPr/>
              <a:tblGrid>
                <a:gridCol w="4912134"/>
                <a:gridCol w="1258758"/>
                <a:gridCol w="1167573"/>
                <a:gridCol w="1169556"/>
              </a:tblGrid>
              <a:tr h="4896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196" marB="4219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196" marB="4219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4406" marR="84406" marT="42196" marB="4219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707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6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24605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baseline="0" dirty="0" smtClean="0">
                          <a:effectLst/>
                          <a:latin typeface="+mj-lt"/>
                        </a:rPr>
                        <a:t>18303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19198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33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17050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 smtClean="0">
                          <a:effectLst/>
                          <a:latin typeface="+mj-lt"/>
                        </a:rPr>
                        <a:t>17903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18798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 органның күрделі шығыстары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400</a:t>
                      </a:r>
                      <a:endParaRPr lang="en-US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 smtClean="0">
                          <a:effectLst/>
                          <a:latin typeface="+mj-lt"/>
                        </a:rPr>
                        <a:t>400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400</a:t>
                      </a:r>
                      <a:endParaRPr lang="en-US" sz="1100" dirty="0" smtClean="0"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5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7895492" y="263770"/>
            <a:ext cx="1248508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1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66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608" y="1434932"/>
            <a:ext cx="1437291" cy="930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</p:nvPr>
        </p:nvGraphicFramePr>
        <p:xfrm>
          <a:off x="251520" y="2166091"/>
          <a:ext cx="8646295" cy="352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396" y="1235526"/>
            <a:ext cx="1462316" cy="731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WPS Presentation</Application>
  <PresentationFormat>Экран (4:3)</PresentationFormat>
  <Paragraphs>60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Times New Roman</vt:lpstr>
      <vt:lpstr>Tahoma</vt:lpstr>
      <vt:lpstr>Calibri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27</cp:revision>
  <dcterms:created xsi:type="dcterms:W3CDTF">2019-11-01T11:21:00Z</dcterms:created>
  <dcterms:modified xsi:type="dcterms:W3CDTF">2019-11-13T11:55:29Z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1049-11.2.0.8942</vt:lpwstr>
  </property>
</Properties>
</file>