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04" r:id="rId1"/>
  </p:sldMasterIdLst>
  <p:notesMasterIdLst>
    <p:notesMasterId r:id="rId12"/>
  </p:notesMasterIdLst>
  <p:handoutMasterIdLst>
    <p:handoutMasterId r:id="rId13"/>
  </p:handoutMasterIdLst>
  <p:sldIdLst>
    <p:sldId id="1078" r:id="rId2"/>
    <p:sldId id="1163" r:id="rId3"/>
    <p:sldId id="1172" r:id="rId4"/>
    <p:sldId id="1166" r:id="rId5"/>
    <p:sldId id="1167" r:id="rId6"/>
    <p:sldId id="1171" r:id="rId7"/>
    <p:sldId id="1168" r:id="rId8"/>
    <p:sldId id="1169" r:id="rId9"/>
    <p:sldId id="1173" r:id="rId10"/>
    <p:sldId id="1170" r:id="rId11"/>
  </p:sldIdLst>
  <p:sldSz cx="9906000" cy="6858000" type="A4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62D290-4974-4D90-B6A8-82060F1112E2}">
          <p14:sldIdLst>
            <p14:sldId id="1078"/>
            <p14:sldId id="1163"/>
            <p14:sldId id="1172"/>
            <p14:sldId id="1166"/>
            <p14:sldId id="1167"/>
            <p14:sldId id="1171"/>
            <p14:sldId id="1168"/>
            <p14:sldId id="1169"/>
            <p14:sldId id="1173"/>
            <p14:sldId id="117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FF"/>
    <a:srgbClr val="FFFFCC"/>
    <a:srgbClr val="CCFFFF"/>
    <a:srgbClr val="FFEACD"/>
    <a:srgbClr val="CCECFF"/>
    <a:srgbClr val="33CCCC"/>
    <a:srgbClr val="008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1" autoAdjust="0"/>
    <p:restoredTop sz="97891" autoAdjust="0"/>
  </p:normalViewPr>
  <p:slideViewPr>
    <p:cSldViewPr>
      <p:cViewPr>
        <p:scale>
          <a:sx n="127" d="100"/>
          <a:sy n="127" d="100"/>
        </p:scale>
        <p:origin x="-1242" y="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572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3891" y="1"/>
            <a:ext cx="2919696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7388"/>
            <a:ext cx="2996572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3891" y="9457388"/>
            <a:ext cx="2919696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817B2B-35E0-4DD8-A433-81307B37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0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556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5493" y="0"/>
            <a:ext cx="2898874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63588"/>
            <a:ext cx="5399088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336" y="4735056"/>
            <a:ext cx="5019377" cy="450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6930"/>
            <a:ext cx="2980556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5493" y="9466930"/>
            <a:ext cx="2898874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ADA20-0FCC-46AF-956C-D6925C69F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6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7042AB-CC0B-41EA-9FF9-88AD3A585F66}" type="slidenum">
              <a:rPr lang="ru-RU" smtClean="0">
                <a:latin typeface="Times New Roman" panose="02020603050405020304" pitchFamily="18" charset="0"/>
              </a:rPr>
              <a:pPr/>
              <a:t>1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47713"/>
            <a:ext cx="5384800" cy="37274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8261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966140" y="5617774"/>
            <a:ext cx="7998180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2449" y="1016990"/>
            <a:ext cx="7778044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3151" y="1009651"/>
            <a:ext cx="7778044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833648" y="702069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533674" y="726098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34" y="1794935"/>
            <a:ext cx="6200424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134" y="3736622"/>
            <a:ext cx="6188194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34899" y="535759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1882" y="5357593"/>
            <a:ext cx="545441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758" y="5357593"/>
            <a:ext cx="60019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C0DF1FD-4E68-403C-B755-796CF3726C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91E55-043F-4098-ABEC-91F2886BB9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2" y="925691"/>
            <a:ext cx="1550106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6407" y="1106313"/>
            <a:ext cx="5610344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B4FAF-38AE-449A-A1B0-90AA563209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1FBB7-90C2-4EE0-895D-A63A770C31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394" y="2239431"/>
            <a:ext cx="677521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623" y="3725335"/>
            <a:ext cx="6750756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08218-75E6-4C00-A29A-5871D8EB6C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8C02A-998B-48F2-BF72-9351D99D1A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06652" y="2121407"/>
            <a:ext cx="34671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52060" y="2119313"/>
            <a:ext cx="34671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692" y="2122312"/>
            <a:ext cx="318448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9891" y="2122311"/>
            <a:ext cx="3189732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F56CA-C78E-4F25-8AF9-E9E72B93E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06652" y="2944368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32247" y="2944813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F7520-7099-41BA-A2E5-02232E5F9F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D556D-A182-46A3-A13D-29933C437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844035" y="603504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812293" y="576072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01391" y="2020043"/>
            <a:ext cx="3320229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258815" y="1150993"/>
            <a:ext cx="3272525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3803" y="3623748"/>
            <a:ext cx="3302965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0173" y="588567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67" y="5829262"/>
            <a:ext cx="3816158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87089" y="5896962"/>
            <a:ext cx="600192" cy="365125"/>
          </a:xfrm>
        </p:spPr>
        <p:txBody>
          <a:bodyPr/>
          <a:lstStyle/>
          <a:p>
            <a:pPr>
              <a:defRPr/>
            </a:pPr>
            <a:fld id="{4D1669E4-A26B-4353-A8A8-F08462758E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07147" y="575769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836833" y="603920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98626" y="2020824"/>
            <a:ext cx="331851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306833" y="1207272"/>
            <a:ext cx="3156685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8156" y="3621024"/>
            <a:ext cx="3298698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4764" y="5888738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84" y="5831038"/>
            <a:ext cx="359563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92263" y="5900027"/>
            <a:ext cx="600192" cy="365125"/>
          </a:xfrm>
        </p:spPr>
        <p:txBody>
          <a:bodyPr/>
          <a:lstStyle/>
          <a:p>
            <a:pPr>
              <a:defRPr/>
            </a:pPr>
            <a:fld id="{15A42FD4-0D35-4403-A4BF-69EF6F2F8D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81038" y="6069330"/>
            <a:ext cx="8581074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" y="575310"/>
            <a:ext cx="833755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" y="576072"/>
            <a:ext cx="833755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89053" y="273091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814958" y="274541"/>
            <a:ext cx="566928" cy="61417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6276" y="817583"/>
            <a:ext cx="7545682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961" y="2119257"/>
            <a:ext cx="6712772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471" y="5809153"/>
            <a:ext cx="1314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1" y="5809153"/>
            <a:ext cx="600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9386" y="5809153"/>
            <a:ext cx="600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0C57E69-7141-47C3-88AA-0E2EB9F850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2600" y="1412776"/>
            <a:ext cx="7068344" cy="309634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ГРАЖДАНСКИЙ БЮДЖЕТ 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исполнение за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июль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год. 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 жилищно-коммунального хозяйства и жилищной инспекции Коксуского района</a:t>
            </a:r>
            <a:endParaRPr lang="nl-NL" sz="32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65438" y="4221163"/>
            <a:ext cx="72532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sz="1900" b="1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525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6740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34038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5155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368824" y="5842426"/>
            <a:ext cx="3167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k-KZ" sz="2400" b="1" dirty="0" smtClean="0">
                <a:latin typeface="Times New Roman" panose="02020603050405020304" pitchFamily="18" charset="0"/>
              </a:rPr>
              <a:t>Балпык би 2020 г</a:t>
            </a:r>
            <a:r>
              <a:rPr lang="ru-RU" sz="2400" b="1" dirty="0" smtClean="0">
                <a:latin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885113" y="6257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748713" y="-26828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5362" name="AutoShape 2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980728"/>
            <a:ext cx="8175078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0672" y="908720"/>
            <a:ext cx="597666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dirty="0" smtClean="0"/>
              <a:t>                     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30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40" y="973832"/>
            <a:ext cx="5516871" cy="3103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4077072"/>
            <a:ext cx="3800873" cy="2181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8" y="3873751"/>
            <a:ext cx="4286250" cy="240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800872" y="1412776"/>
            <a:ext cx="45365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dirty="0">
                <a:solidFill>
                  <a:srgbClr val="FF0000"/>
                </a:solidFill>
              </a:rPr>
              <a:t>Бюджет по расходам по 2020 год  Государственное учреждение "Отдел жилищно-коммунального хозяйства и жилищной инспекции Коксуского района"  по план финансирование обязательства и платежа В 2020 </a:t>
            </a:r>
            <a:r>
              <a:rPr lang="kk-KZ" sz="1400" dirty="0" smtClean="0">
                <a:solidFill>
                  <a:srgbClr val="FF0000"/>
                </a:solidFill>
              </a:rPr>
              <a:t>году-3050339,00  </a:t>
            </a:r>
            <a:r>
              <a:rPr lang="kk-KZ" sz="1400" dirty="0">
                <a:solidFill>
                  <a:srgbClr val="FF0000"/>
                </a:solidFill>
              </a:rPr>
              <a:t>тыс. тенге освоено на </a:t>
            </a:r>
            <a:r>
              <a:rPr lang="kk-KZ" sz="1400" dirty="0" smtClean="0">
                <a:solidFill>
                  <a:srgbClr val="FF0000"/>
                </a:solidFill>
              </a:rPr>
              <a:t>31 июля </a:t>
            </a:r>
            <a:r>
              <a:rPr lang="kk-KZ" sz="1400" dirty="0">
                <a:solidFill>
                  <a:srgbClr val="FF0000"/>
                </a:solidFill>
              </a:rPr>
              <a:t>2020 </a:t>
            </a:r>
            <a:r>
              <a:rPr lang="kk-KZ" sz="1400" dirty="0" smtClean="0">
                <a:solidFill>
                  <a:srgbClr val="FF0000"/>
                </a:solidFill>
              </a:rPr>
              <a:t>год-1135324,14  </a:t>
            </a:r>
            <a:r>
              <a:rPr lang="kk-KZ" sz="1400" dirty="0">
                <a:solidFill>
                  <a:srgbClr val="FF0000"/>
                </a:solidFill>
              </a:rPr>
              <a:t>тыс тенге</a:t>
            </a:r>
            <a:endParaRPr lang="ru-RU" sz="1400" dirty="0">
              <a:solidFill>
                <a:srgbClr val="FF0000"/>
              </a:solidFill>
            </a:endParaRPr>
          </a:p>
          <a:p>
            <a:endParaRPr lang="ru-RU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Таблица базы данных — стоково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07" y="692696"/>
            <a:ext cx="8136904" cy="542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64568" y="764704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001 Услуги по реализации государственной политики на местном уровне в области жилищно-коммунального хозяйства и жилищного фонда на содержание отдела В 2020 году выделено на апрель месяц- 17976,0 тыс. </a:t>
            </a:r>
            <a:r>
              <a:rPr lang="ru-RU" sz="1400" dirty="0" err="1">
                <a:solidFill>
                  <a:srgbClr val="FF0000"/>
                </a:solidFill>
              </a:rPr>
              <a:t>тенге,освоено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-8394,02 </a:t>
            </a:r>
            <a:r>
              <a:rPr lang="ru-RU" sz="1400" dirty="0" err="1">
                <a:solidFill>
                  <a:srgbClr val="FF0000"/>
                </a:solidFill>
              </a:rPr>
              <a:t>тыс</a:t>
            </a:r>
            <a:r>
              <a:rPr lang="ru-RU" sz="1400" dirty="0">
                <a:solidFill>
                  <a:srgbClr val="FF0000"/>
                </a:solidFill>
              </a:rPr>
              <a:t> тенге в том числе по штатным единицам заработная плата и подоходный налог и т. д. выделено-4410,0 тыс. тенге. </a:t>
            </a:r>
            <a:r>
              <a:rPr lang="ru-RU" sz="1400" dirty="0" smtClean="0">
                <a:solidFill>
                  <a:srgbClr val="FF0000"/>
                </a:solidFill>
              </a:rPr>
              <a:t>Освоено-2798,0 </a:t>
            </a:r>
            <a:r>
              <a:rPr lang="ru-RU" sz="1400" dirty="0" err="1">
                <a:solidFill>
                  <a:srgbClr val="FF0000"/>
                </a:solidFill>
              </a:rPr>
              <a:t>тыс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 err="1">
                <a:solidFill>
                  <a:srgbClr val="FF0000"/>
                </a:solidFill>
              </a:rPr>
              <a:t>тенге,премия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1117,0 </a:t>
            </a:r>
            <a:r>
              <a:rPr lang="ru-RU" sz="1400" dirty="0" err="1">
                <a:solidFill>
                  <a:srgbClr val="FF0000"/>
                </a:solidFill>
              </a:rPr>
              <a:t>тыс</a:t>
            </a:r>
            <a:r>
              <a:rPr lang="ru-RU" sz="1400" dirty="0">
                <a:solidFill>
                  <a:srgbClr val="FF0000"/>
                </a:solidFill>
              </a:rPr>
              <a:t> тенге освоено </a:t>
            </a:r>
            <a:r>
              <a:rPr lang="ru-RU" sz="1400" dirty="0" smtClean="0">
                <a:solidFill>
                  <a:srgbClr val="FF0000"/>
                </a:solidFill>
              </a:rPr>
              <a:t>1117,0 </a:t>
            </a:r>
            <a:r>
              <a:rPr lang="ru-RU" sz="1400" dirty="0" err="1">
                <a:solidFill>
                  <a:srgbClr val="FF0000"/>
                </a:solidFill>
              </a:rPr>
              <a:t>тыс</a:t>
            </a:r>
            <a:r>
              <a:rPr lang="ru-RU" sz="1400" dirty="0">
                <a:solidFill>
                  <a:srgbClr val="FF0000"/>
                </a:solidFill>
              </a:rPr>
              <a:t> тенге на оздоровление </a:t>
            </a:r>
            <a:r>
              <a:rPr lang="ru-RU" sz="1400" dirty="0" smtClean="0">
                <a:solidFill>
                  <a:srgbClr val="FF0000"/>
                </a:solidFill>
              </a:rPr>
              <a:t>797,0 </a:t>
            </a:r>
            <a:r>
              <a:rPr lang="ru-RU" sz="1400" dirty="0">
                <a:solidFill>
                  <a:srgbClr val="FF0000"/>
                </a:solidFill>
              </a:rPr>
              <a:t>тыс. </a:t>
            </a:r>
            <a:r>
              <a:rPr lang="ru-RU" sz="1400" dirty="0" smtClean="0">
                <a:solidFill>
                  <a:srgbClr val="FF0000"/>
                </a:solidFill>
              </a:rPr>
              <a:t>тенге 368,09 </a:t>
            </a:r>
            <a:r>
              <a:rPr lang="ru-RU" sz="1400" dirty="0" err="1">
                <a:solidFill>
                  <a:srgbClr val="FF0000"/>
                </a:solidFill>
              </a:rPr>
              <a:t>тыс</a:t>
            </a:r>
            <a:r>
              <a:rPr lang="ru-RU" sz="1400" dirty="0">
                <a:solidFill>
                  <a:srgbClr val="FF0000"/>
                </a:solidFill>
              </a:rPr>
              <a:t> тенге </a:t>
            </a:r>
            <a:r>
              <a:rPr lang="ru-RU" sz="1400" dirty="0" smtClean="0">
                <a:solidFill>
                  <a:srgbClr val="FF0000"/>
                </a:solidFill>
              </a:rPr>
              <a:t>освоено,  </a:t>
            </a:r>
            <a:r>
              <a:rPr lang="ru-RU" sz="1400" dirty="0">
                <a:solidFill>
                  <a:srgbClr val="FF0000"/>
                </a:solidFill>
              </a:rPr>
              <a:t>социальный </a:t>
            </a:r>
            <a:r>
              <a:rPr lang="ru-RU" sz="1400" dirty="0" smtClean="0">
                <a:solidFill>
                  <a:srgbClr val="FF0000"/>
                </a:solidFill>
              </a:rPr>
              <a:t>налог-298,0 </a:t>
            </a:r>
            <a:r>
              <a:rPr lang="ru-RU" sz="1400" dirty="0">
                <a:solidFill>
                  <a:srgbClr val="FF0000"/>
                </a:solidFill>
              </a:rPr>
              <a:t>тыс. Тенге </a:t>
            </a:r>
            <a:r>
              <a:rPr lang="ru-RU" sz="1400" dirty="0" smtClean="0">
                <a:solidFill>
                  <a:srgbClr val="FF0000"/>
                </a:solidFill>
              </a:rPr>
              <a:t>освоено-214,30 </a:t>
            </a:r>
            <a:r>
              <a:rPr lang="ru-RU" sz="1400" dirty="0" err="1">
                <a:solidFill>
                  <a:srgbClr val="FF0000"/>
                </a:solidFill>
              </a:rPr>
              <a:t>тыс</a:t>
            </a:r>
            <a:r>
              <a:rPr lang="ru-RU" sz="1400" dirty="0">
                <a:solidFill>
                  <a:srgbClr val="FF0000"/>
                </a:solidFill>
              </a:rPr>
              <a:t> тенге, социальные </a:t>
            </a:r>
            <a:r>
              <a:rPr lang="ru-RU" sz="1400" dirty="0" smtClean="0">
                <a:solidFill>
                  <a:srgbClr val="FF0000"/>
                </a:solidFill>
              </a:rPr>
              <a:t>отчисления-161,0 </a:t>
            </a:r>
            <a:r>
              <a:rPr lang="ru-RU" sz="1400" dirty="0">
                <a:solidFill>
                  <a:srgbClr val="FF0000"/>
                </a:solidFill>
              </a:rPr>
              <a:t>тыс. тенге</a:t>
            </a:r>
            <a:r>
              <a:rPr lang="ru-RU" sz="1400" dirty="0" smtClean="0">
                <a:solidFill>
                  <a:srgbClr val="FF0000"/>
                </a:solidFill>
              </a:rPr>
              <a:t>,-116,89тыс </a:t>
            </a:r>
            <a:r>
              <a:rPr lang="ru-RU" sz="1400" dirty="0">
                <a:solidFill>
                  <a:srgbClr val="FF0000"/>
                </a:solidFill>
              </a:rPr>
              <a:t>тенге расход, страхование автотранспорта-18,0 тыс. тенге, медицинское </a:t>
            </a:r>
            <a:r>
              <a:rPr lang="ru-RU" sz="1400" dirty="0" smtClean="0">
                <a:solidFill>
                  <a:srgbClr val="FF0000"/>
                </a:solidFill>
              </a:rPr>
              <a:t>страхование-102,0 </a:t>
            </a:r>
            <a:r>
              <a:rPr lang="ru-RU" sz="1400" dirty="0">
                <a:solidFill>
                  <a:srgbClr val="FF0000"/>
                </a:solidFill>
              </a:rPr>
              <a:t>тыс. тенге </a:t>
            </a:r>
            <a:r>
              <a:rPr lang="ru-RU" sz="1400" dirty="0" smtClean="0">
                <a:solidFill>
                  <a:srgbClr val="FF0000"/>
                </a:solidFill>
              </a:rPr>
              <a:t>освоено-77,25 </a:t>
            </a:r>
            <a:r>
              <a:rPr lang="ru-RU" sz="1400" dirty="0" err="1">
                <a:solidFill>
                  <a:srgbClr val="FF0000"/>
                </a:solidFill>
              </a:rPr>
              <a:t>тыс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 err="1">
                <a:solidFill>
                  <a:srgbClr val="FF0000"/>
                </a:solidFill>
              </a:rPr>
              <a:t>тенге,оплата</a:t>
            </a:r>
            <a:r>
              <a:rPr lang="ru-RU" sz="1400" dirty="0">
                <a:solidFill>
                  <a:srgbClr val="FF0000"/>
                </a:solidFill>
              </a:rPr>
              <a:t> труда технических работников – </a:t>
            </a:r>
            <a:r>
              <a:rPr lang="ru-RU" sz="1400" dirty="0" smtClean="0">
                <a:solidFill>
                  <a:srgbClr val="FF0000"/>
                </a:solidFill>
              </a:rPr>
              <a:t>1748,0 </a:t>
            </a:r>
            <a:r>
              <a:rPr lang="ru-RU" sz="1400" dirty="0">
                <a:solidFill>
                  <a:srgbClr val="FF0000"/>
                </a:solidFill>
              </a:rPr>
              <a:t>тыс. тенге освоено </a:t>
            </a:r>
            <a:r>
              <a:rPr lang="ru-RU" sz="1400" dirty="0" smtClean="0">
                <a:solidFill>
                  <a:srgbClr val="FF0000"/>
                </a:solidFill>
              </a:rPr>
              <a:t>1301,27 </a:t>
            </a:r>
            <a:r>
              <a:rPr lang="ru-RU" sz="1400" dirty="0" err="1">
                <a:solidFill>
                  <a:srgbClr val="FF0000"/>
                </a:solidFill>
              </a:rPr>
              <a:t>тыс</a:t>
            </a:r>
            <a:r>
              <a:rPr lang="ru-RU" sz="1400" dirty="0">
                <a:solidFill>
                  <a:srgbClr val="FF0000"/>
                </a:solidFill>
              </a:rPr>
              <a:t> тенге, налоги технического </a:t>
            </a:r>
            <a:r>
              <a:rPr lang="ru-RU" sz="1400" dirty="0" smtClean="0">
                <a:solidFill>
                  <a:srgbClr val="FF0000"/>
                </a:solidFill>
              </a:rPr>
              <a:t>персонала-180,0 </a:t>
            </a:r>
            <a:r>
              <a:rPr lang="ru-RU" sz="1400" dirty="0">
                <a:solidFill>
                  <a:srgbClr val="FF0000"/>
                </a:solidFill>
              </a:rPr>
              <a:t>тыс. тенге </a:t>
            </a:r>
            <a:r>
              <a:rPr lang="ru-RU" sz="1400" dirty="0" smtClean="0">
                <a:solidFill>
                  <a:srgbClr val="FF0000"/>
                </a:solidFill>
              </a:rPr>
              <a:t>освоено-123,09 </a:t>
            </a:r>
            <a:r>
              <a:rPr lang="ru-RU" sz="1400" dirty="0" err="1">
                <a:solidFill>
                  <a:srgbClr val="FF0000"/>
                </a:solidFill>
              </a:rPr>
              <a:t>тыс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 err="1">
                <a:solidFill>
                  <a:srgbClr val="FF0000"/>
                </a:solidFill>
              </a:rPr>
              <a:t>тенге,командировочные</a:t>
            </a:r>
            <a:r>
              <a:rPr lang="ru-RU" sz="1400" dirty="0">
                <a:solidFill>
                  <a:srgbClr val="FF0000"/>
                </a:solidFill>
              </a:rPr>
              <a:t> технического персонала 30,0 </a:t>
            </a:r>
            <a:r>
              <a:rPr lang="ru-RU" sz="1400" dirty="0" err="1">
                <a:solidFill>
                  <a:srgbClr val="FF0000"/>
                </a:solidFill>
              </a:rPr>
              <a:t>тыс</a:t>
            </a:r>
            <a:r>
              <a:rPr lang="ru-RU" sz="1400" dirty="0">
                <a:solidFill>
                  <a:srgbClr val="FF0000"/>
                </a:solidFill>
              </a:rPr>
              <a:t> тенге приобретение бензина-468,0 тыс. тенге использовано </a:t>
            </a:r>
            <a:r>
              <a:rPr lang="ru-RU" sz="1400" dirty="0" smtClean="0">
                <a:solidFill>
                  <a:srgbClr val="FF0000"/>
                </a:solidFill>
              </a:rPr>
              <a:t>296,08 </a:t>
            </a:r>
            <a:r>
              <a:rPr lang="ru-RU" sz="1400" dirty="0" err="1">
                <a:solidFill>
                  <a:srgbClr val="FF0000"/>
                </a:solidFill>
              </a:rPr>
              <a:t>тыс</a:t>
            </a:r>
            <a:r>
              <a:rPr lang="ru-RU" sz="1400" dirty="0">
                <a:solidFill>
                  <a:srgbClr val="FF0000"/>
                </a:solidFill>
              </a:rPr>
              <a:t> тенге, приобретение канцелярских товаров – 495,0 тыс. тенге,освоено-291,22 </a:t>
            </a:r>
            <a:r>
              <a:rPr lang="ru-RU" sz="1400" dirty="0" err="1">
                <a:solidFill>
                  <a:srgbClr val="FF0000"/>
                </a:solidFill>
              </a:rPr>
              <a:t>тыс</a:t>
            </a:r>
            <a:r>
              <a:rPr lang="ru-RU" sz="1400" dirty="0">
                <a:solidFill>
                  <a:srgbClr val="FF0000"/>
                </a:solidFill>
              </a:rPr>
              <a:t> тенге Услуги связи обслуживание сети Интернет-384,0 тыс. тенге </a:t>
            </a:r>
            <a:r>
              <a:rPr lang="ru-RU" sz="1400" dirty="0" smtClean="0">
                <a:solidFill>
                  <a:srgbClr val="FF0000"/>
                </a:solidFill>
              </a:rPr>
              <a:t>освоено-194,64 </a:t>
            </a:r>
            <a:r>
              <a:rPr lang="ru-RU" sz="1400" dirty="0" err="1">
                <a:solidFill>
                  <a:srgbClr val="FF0000"/>
                </a:solidFill>
              </a:rPr>
              <a:t>тыс</a:t>
            </a:r>
            <a:r>
              <a:rPr lang="ru-RU" sz="1400" dirty="0">
                <a:solidFill>
                  <a:srgbClr val="FF0000"/>
                </a:solidFill>
              </a:rPr>
              <a:t> тенге, банковские услуги, услуги по ремонту оргтехники, Обслуживание ремонт </a:t>
            </a:r>
            <a:r>
              <a:rPr lang="ru-RU" sz="1400" dirty="0" smtClean="0">
                <a:solidFill>
                  <a:srgbClr val="FF0000"/>
                </a:solidFill>
              </a:rPr>
              <a:t>автотранспорта-1469,64 тыс</a:t>
            </a:r>
            <a:r>
              <a:rPr lang="ru-RU" sz="1400" dirty="0">
                <a:solidFill>
                  <a:srgbClr val="FF0000"/>
                </a:solidFill>
              </a:rPr>
              <a:t>. тенге использовано 178,57 </a:t>
            </a:r>
            <a:r>
              <a:rPr lang="ru-RU" sz="1400" dirty="0" err="1">
                <a:solidFill>
                  <a:srgbClr val="FF0000"/>
                </a:solidFill>
              </a:rPr>
              <a:t>тыс</a:t>
            </a:r>
            <a:r>
              <a:rPr lang="ru-RU" sz="1400" dirty="0">
                <a:solidFill>
                  <a:srgbClr val="FF0000"/>
                </a:solidFill>
              </a:rPr>
              <a:t> тенге, на командировочные-371,0 тенге расход 26,51 </a:t>
            </a:r>
            <a:r>
              <a:rPr lang="ru-RU" sz="1400" dirty="0" err="1">
                <a:solidFill>
                  <a:srgbClr val="FF0000"/>
                </a:solidFill>
              </a:rPr>
              <a:t>тыс</a:t>
            </a:r>
            <a:r>
              <a:rPr lang="ru-RU" sz="1400" dirty="0">
                <a:solidFill>
                  <a:srgbClr val="FF0000"/>
                </a:solidFill>
              </a:rPr>
              <a:t> тенге, другие текущие расходы -33,0 </a:t>
            </a:r>
            <a:r>
              <a:rPr lang="ru-RU" sz="1400" dirty="0" err="1">
                <a:solidFill>
                  <a:srgbClr val="FF0000"/>
                </a:solidFill>
              </a:rPr>
              <a:t>тыс</a:t>
            </a:r>
            <a:r>
              <a:rPr lang="ru-RU" sz="1400" dirty="0">
                <a:solidFill>
                  <a:srgbClr val="FF0000"/>
                </a:solidFill>
              </a:rPr>
              <a:t>  тенге </a:t>
            </a:r>
            <a:endParaRPr lang="ru-RU" sz="1400" dirty="0" smtClean="0">
              <a:solidFill>
                <a:srgbClr val="FF0000"/>
              </a:solidFill>
            </a:endParaRPr>
          </a:p>
          <a:p>
            <a:r>
              <a:rPr lang="ru-RU" sz="1400" dirty="0" smtClean="0">
                <a:solidFill>
                  <a:srgbClr val="FF0000"/>
                </a:solidFill>
              </a:rPr>
              <a:t>Капитальные расходы государственного органа-188,0 </a:t>
            </a:r>
            <a:r>
              <a:rPr lang="ru-RU" sz="1400" dirty="0" err="1" smtClean="0">
                <a:solidFill>
                  <a:srgbClr val="FF0000"/>
                </a:solidFill>
              </a:rPr>
              <a:t>тыс.тенге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7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4" y="780176"/>
            <a:ext cx="7971093" cy="52032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08584" y="908720"/>
            <a:ext cx="6220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dirty="0"/>
              <a:t>Обеспечение жильем отдельных категорий граждан выделено-19500,0 тыс тенге.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4397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7" y="1772816"/>
            <a:ext cx="4016737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80" y="2996952"/>
            <a:ext cx="3882209" cy="2911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304" y="764704"/>
            <a:ext cx="361611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65868" y="1052736"/>
            <a:ext cx="4032448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kk-KZ" sz="3600" dirty="0" smtClean="0"/>
              <a:t>       Балпық Би </a:t>
            </a:r>
            <a:endParaRPr lang="ru-RU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84232" y="3356992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solidFill>
                  <a:srgbClr val="00FFFF"/>
                </a:solidFill>
              </a:rPr>
              <a:t>Предоставление </a:t>
            </a:r>
            <a:r>
              <a:rPr lang="kk-KZ" dirty="0">
                <a:solidFill>
                  <a:srgbClr val="00FFFF"/>
                </a:solidFill>
              </a:rPr>
              <a:t>жилищных сертификатов как социальная помощь-15000,0 </a:t>
            </a:r>
            <a:r>
              <a:rPr lang="kk-KZ" dirty="0" smtClean="0">
                <a:solidFill>
                  <a:srgbClr val="00FFFF"/>
                </a:solidFill>
              </a:rPr>
              <a:t>тыс тенге</a:t>
            </a:r>
          </a:p>
          <a:p>
            <a:r>
              <a:rPr lang="ru-RU" dirty="0">
                <a:solidFill>
                  <a:srgbClr val="00FFFF"/>
                </a:solidFill>
              </a:rPr>
              <a:t>Предоставление жилищных сертификатов как социальная помощь </a:t>
            </a:r>
            <a:r>
              <a:rPr lang="ru-RU" dirty="0" smtClean="0">
                <a:solidFill>
                  <a:srgbClr val="00FFFF"/>
                </a:solidFill>
              </a:rPr>
              <a:t>-10000,0 </a:t>
            </a:r>
            <a:r>
              <a:rPr lang="ru-RU" dirty="0" err="1" smtClean="0">
                <a:solidFill>
                  <a:srgbClr val="00FFFF"/>
                </a:solidFill>
              </a:rPr>
              <a:t>тыс.тенге</a:t>
            </a:r>
            <a:endParaRPr lang="ru-RU" dirty="0" smtClean="0">
              <a:solidFill>
                <a:srgbClr val="00FFFF"/>
              </a:solidFill>
            </a:endParaRPr>
          </a:p>
          <a:p>
            <a:r>
              <a:rPr lang="ru-RU" dirty="0">
                <a:solidFill>
                  <a:srgbClr val="00FFFF"/>
                </a:solidFill>
              </a:rPr>
              <a:t>Бюджетные кредиты для предоставления жилищных сертификатов как социальная </a:t>
            </a:r>
            <a:r>
              <a:rPr lang="ru-RU" dirty="0" smtClean="0">
                <a:solidFill>
                  <a:srgbClr val="00FFFF"/>
                </a:solidFill>
              </a:rPr>
              <a:t>поддержка-5000,0 </a:t>
            </a:r>
            <a:r>
              <a:rPr lang="ru-RU" dirty="0" err="1" smtClean="0">
                <a:solidFill>
                  <a:srgbClr val="00FFFF"/>
                </a:solidFill>
              </a:rPr>
              <a:t>тыс.тенге</a:t>
            </a:r>
            <a:endParaRPr lang="ru-RU" dirty="0" smtClean="0">
              <a:solidFill>
                <a:srgbClr val="00FFFF"/>
              </a:solidFill>
            </a:endParaRPr>
          </a:p>
          <a:p>
            <a:r>
              <a:rPr lang="ru-RU" dirty="0">
                <a:solidFill>
                  <a:srgbClr val="00FFFF"/>
                </a:solidFill>
              </a:rPr>
              <a:t>Оплата услуг поверенному агенту по предоставлению жилищных сертификатов (социальная поддержка в виде бюджетного кредита</a:t>
            </a:r>
            <a:r>
              <a:rPr lang="ru-RU" dirty="0" smtClean="0">
                <a:solidFill>
                  <a:srgbClr val="00FFFF"/>
                </a:solidFill>
              </a:rPr>
              <a:t>)-125,0 </a:t>
            </a:r>
            <a:r>
              <a:rPr lang="ru-RU" dirty="0" err="1" smtClean="0">
                <a:solidFill>
                  <a:srgbClr val="00FFFF"/>
                </a:solidFill>
              </a:rPr>
              <a:t>тыс.тенге</a:t>
            </a:r>
            <a:endParaRPr lang="kk-KZ" dirty="0" smtClean="0">
              <a:solidFill>
                <a:srgbClr val="00FFFF"/>
              </a:solidFill>
            </a:endParaRPr>
          </a:p>
          <a:p>
            <a:endParaRPr lang="ru-RU" dirty="0">
              <a:solidFill>
                <a:srgbClr val="00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32920" y="1772816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Благоустройство и озеленение населенных пунктов-755431,0 </a:t>
            </a:r>
            <a:r>
              <a:rPr lang="ru-RU" dirty="0" err="1">
                <a:solidFill>
                  <a:srgbClr val="FF0000"/>
                </a:solidFill>
              </a:rPr>
              <a:t>тыс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тенге.освоено-310644,19 </a:t>
            </a:r>
            <a:r>
              <a:rPr lang="ru-RU" dirty="0" err="1">
                <a:solidFill>
                  <a:srgbClr val="FF0000"/>
                </a:solidFill>
              </a:rPr>
              <a:t>тыс</a:t>
            </a:r>
            <a:r>
              <a:rPr lang="ru-RU" dirty="0">
                <a:solidFill>
                  <a:srgbClr val="FF0000"/>
                </a:solidFill>
              </a:rPr>
              <a:t> тенге</a:t>
            </a:r>
          </a:p>
        </p:txBody>
      </p:sp>
    </p:spTree>
    <p:extLst>
      <p:ext uri="{BB962C8B-B14F-4D97-AF65-F5344CB8AC3E}">
        <p14:creationId xmlns:p14="http://schemas.microsoft.com/office/powerpoint/2010/main" val="355333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08" y="980728"/>
            <a:ext cx="4752528" cy="4149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648744" y="1340768"/>
            <a:ext cx="586087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26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4" y="1268760"/>
            <a:ext cx="8149136" cy="48965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44688" y="1412776"/>
            <a:ext cx="5284812" cy="20313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Проведение мероприятий за счет ЧС-12000,0 </a:t>
            </a:r>
            <a:r>
              <a:rPr lang="ru-RU" dirty="0" err="1" smtClean="0"/>
              <a:t>тыс</a:t>
            </a:r>
            <a:r>
              <a:rPr lang="ru-RU" dirty="0" smtClean="0"/>
              <a:t> тенге освоено полностью 12 000,0 </a:t>
            </a:r>
            <a:r>
              <a:rPr lang="ru-RU" dirty="0" err="1" smtClean="0"/>
              <a:t>тыс</a:t>
            </a:r>
            <a:r>
              <a:rPr lang="ru-RU" dirty="0" smtClean="0"/>
              <a:t> тенге.</a:t>
            </a:r>
          </a:p>
          <a:p>
            <a:r>
              <a:rPr lang="ru-RU" dirty="0"/>
              <a:t>Проведение мероприятий за счет резерва местного исполнительного органа на неотложные </a:t>
            </a:r>
            <a:r>
              <a:rPr lang="ru-RU" dirty="0" smtClean="0"/>
              <a:t>затраты-23860,0 </a:t>
            </a:r>
            <a:r>
              <a:rPr lang="ru-RU" dirty="0" err="1" smtClean="0"/>
              <a:t>тыс.тенге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67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908720"/>
            <a:ext cx="8079586" cy="52127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32353" y="1124744"/>
            <a:ext cx="41691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dirty="0" smtClean="0">
              <a:solidFill>
                <a:srgbClr val="00FFFF"/>
              </a:solidFill>
            </a:endParaRPr>
          </a:p>
          <a:p>
            <a:endParaRPr lang="kk-KZ" dirty="0">
              <a:solidFill>
                <a:srgbClr val="00FFFF"/>
              </a:solidFill>
            </a:endParaRPr>
          </a:p>
          <a:p>
            <a:endParaRPr lang="kk-KZ" dirty="0" smtClean="0">
              <a:solidFill>
                <a:srgbClr val="00FFFF"/>
              </a:solidFill>
            </a:endParaRPr>
          </a:p>
          <a:p>
            <a:endParaRPr lang="kk-KZ" dirty="0">
              <a:solidFill>
                <a:srgbClr val="00FFFF"/>
              </a:solidFill>
            </a:endParaRPr>
          </a:p>
          <a:p>
            <a:endParaRPr lang="kk-KZ" dirty="0" smtClean="0">
              <a:solidFill>
                <a:srgbClr val="00FFFF"/>
              </a:solidFill>
            </a:endParaRPr>
          </a:p>
          <a:p>
            <a:endParaRPr lang="kk-KZ" dirty="0">
              <a:solidFill>
                <a:srgbClr val="00FFFF"/>
              </a:solidFill>
            </a:endParaRPr>
          </a:p>
          <a:p>
            <a:endParaRPr lang="kk-KZ" dirty="0" smtClean="0">
              <a:solidFill>
                <a:srgbClr val="00FFFF"/>
              </a:solidFill>
            </a:endParaRPr>
          </a:p>
          <a:p>
            <a:endParaRPr lang="kk-KZ" dirty="0">
              <a:solidFill>
                <a:srgbClr val="00FFFF"/>
              </a:solidFill>
            </a:endParaRPr>
          </a:p>
          <a:p>
            <a:endParaRPr lang="kk-KZ" dirty="0" smtClean="0">
              <a:solidFill>
                <a:srgbClr val="00FFFF"/>
              </a:solidFill>
            </a:endParaRPr>
          </a:p>
          <a:p>
            <a:r>
              <a:rPr lang="kk-KZ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6500" y="2274838"/>
            <a:ext cx="4953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srgbClr val="FF0000"/>
                </a:solidFill>
                <a:latin typeface="Arial"/>
              </a:rPr>
              <a:t>Возмещение платежей населения по оплате коммунальных услуг в режиме чрезвычайного положения в Республике Казахстан-357266,0 </a:t>
            </a:r>
            <a:r>
              <a:rPr lang="ru-RU" dirty="0" err="1">
                <a:solidFill>
                  <a:srgbClr val="FF0000"/>
                </a:solidFill>
                <a:latin typeface="Arial"/>
              </a:rPr>
              <a:t>тыс.тенге</a:t>
            </a:r>
            <a:r>
              <a:rPr lang="ru-RU" dirty="0">
                <a:solidFill>
                  <a:srgbClr val="FF0000"/>
                </a:solidFill>
                <a:latin typeface="Arial"/>
              </a:rPr>
              <a:t>, </a:t>
            </a:r>
            <a:r>
              <a:rPr lang="ru-RU" dirty="0" smtClean="0">
                <a:solidFill>
                  <a:srgbClr val="FF0000"/>
                </a:solidFill>
                <a:latin typeface="Arial"/>
              </a:rPr>
              <a:t>49174,0 </a:t>
            </a:r>
            <a:r>
              <a:rPr lang="ru-RU" dirty="0">
                <a:solidFill>
                  <a:srgbClr val="FF0000"/>
                </a:solidFill>
                <a:latin typeface="Arial"/>
              </a:rPr>
              <a:t>освоено</a:t>
            </a:r>
            <a:endParaRPr lang="kk-KZ" dirty="0">
              <a:solidFill>
                <a:srgbClr val="FF0000"/>
              </a:solidFill>
              <a:latin typeface="Arial"/>
            </a:endParaRPr>
          </a:p>
          <a:p>
            <a:pPr lvl="0"/>
            <a:r>
              <a:rPr lang="kk-KZ" dirty="0">
                <a:solidFill>
                  <a:srgbClr val="FF0000"/>
                </a:solidFill>
                <a:latin typeface="Arial"/>
              </a:rPr>
              <a:t>Целевые текущие трансферты нижестоящим бюджетам-120 640,0 тыс тенге </a:t>
            </a:r>
            <a:r>
              <a:rPr lang="kk-KZ" dirty="0" smtClean="0">
                <a:solidFill>
                  <a:srgbClr val="FF0000"/>
                </a:solidFill>
                <a:latin typeface="Arial"/>
              </a:rPr>
              <a:t>расход-52742,00 </a:t>
            </a:r>
            <a:r>
              <a:rPr lang="kk-KZ" dirty="0">
                <a:solidFill>
                  <a:srgbClr val="FF0000"/>
                </a:solidFill>
                <a:latin typeface="Arial"/>
              </a:rPr>
              <a:t>тыс тенге.</a:t>
            </a:r>
            <a:endParaRPr lang="ru-RU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169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58" y="764704"/>
            <a:ext cx="792178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08584" y="764704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i="1" dirty="0" smtClean="0">
                <a:solidFill>
                  <a:srgbClr val="00FFFF"/>
                </a:solidFill>
              </a:rPr>
              <a:t>.</a:t>
            </a:r>
            <a:endParaRPr lang="ru-RU" i="1" dirty="0">
              <a:solidFill>
                <a:srgbClr val="00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6500" y="2274838"/>
            <a:ext cx="4953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srgbClr val="FFFF00"/>
                </a:solidFill>
                <a:latin typeface="Arial"/>
              </a:rPr>
              <a:t>Развитие социальной и инженерной инфраструктуры в сельских населенных пунктах в рамках проекта «</a:t>
            </a:r>
            <a:r>
              <a:rPr lang="ru-RU" dirty="0" err="1">
                <a:solidFill>
                  <a:srgbClr val="FFFF00"/>
                </a:solidFill>
                <a:latin typeface="Arial"/>
              </a:rPr>
              <a:t>Ауыл</a:t>
            </a:r>
            <a:r>
              <a:rPr lang="ru-RU" dirty="0">
                <a:solidFill>
                  <a:srgbClr val="FFFF00"/>
                </a:solidFill>
                <a:latin typeface="Arial"/>
              </a:rPr>
              <a:t>-Ел бесігі</a:t>
            </a:r>
            <a:r>
              <a:rPr lang="ru-RU" dirty="0" smtClean="0">
                <a:solidFill>
                  <a:srgbClr val="FFFF00"/>
                </a:solidFill>
                <a:latin typeface="Arial"/>
              </a:rPr>
              <a:t>»-256587,0 </a:t>
            </a:r>
            <a:r>
              <a:rPr lang="ru-RU" dirty="0" err="1">
                <a:solidFill>
                  <a:srgbClr val="FFFF00"/>
                </a:solidFill>
                <a:latin typeface="Arial"/>
              </a:rPr>
              <a:t>тыс.тенге</a:t>
            </a:r>
            <a:r>
              <a:rPr lang="ru-RU" dirty="0">
                <a:solidFill>
                  <a:srgbClr val="FFFF00"/>
                </a:solidFill>
                <a:latin typeface="Arial"/>
              </a:rPr>
              <a:t>, </a:t>
            </a:r>
            <a:endParaRPr lang="ru-RU" dirty="0" smtClean="0">
              <a:solidFill>
                <a:srgbClr val="FFFF00"/>
              </a:solidFill>
              <a:latin typeface="Arial"/>
            </a:endParaRPr>
          </a:p>
          <a:p>
            <a:pPr lvl="0"/>
            <a:r>
              <a:rPr lang="ru-RU" dirty="0">
                <a:solidFill>
                  <a:srgbClr val="FFFF00"/>
                </a:solidFill>
                <a:latin typeface="Arial"/>
              </a:rPr>
              <a:t>Функционирование системы водоснабжения и водоотведения</a:t>
            </a:r>
            <a:r>
              <a:rPr lang="kk-KZ" dirty="0" smtClean="0">
                <a:solidFill>
                  <a:srgbClr val="FFFF00"/>
                </a:solidFill>
                <a:latin typeface="Arial"/>
              </a:rPr>
              <a:t>-15577,0 </a:t>
            </a:r>
            <a:r>
              <a:rPr lang="kk-KZ" dirty="0">
                <a:solidFill>
                  <a:srgbClr val="FFFF00"/>
                </a:solidFill>
                <a:latin typeface="Arial"/>
              </a:rPr>
              <a:t>тыс тенге </a:t>
            </a:r>
            <a:r>
              <a:rPr lang="kk-KZ" dirty="0" smtClean="0">
                <a:solidFill>
                  <a:srgbClr val="FFFF00"/>
                </a:solidFill>
                <a:latin typeface="Arial"/>
              </a:rPr>
              <a:t>расход-15555,56 </a:t>
            </a:r>
            <a:r>
              <a:rPr lang="kk-KZ" dirty="0">
                <a:solidFill>
                  <a:srgbClr val="FFFF00"/>
                </a:solidFill>
                <a:latin typeface="Arial"/>
              </a:rPr>
              <a:t>тыс тенге</a:t>
            </a:r>
            <a:r>
              <a:rPr lang="kk-KZ" dirty="0" smtClean="0">
                <a:solidFill>
                  <a:srgbClr val="FFFF00"/>
                </a:solidFill>
                <a:latin typeface="Arial"/>
              </a:rPr>
              <a:t>.</a:t>
            </a:r>
          </a:p>
          <a:p>
            <a:pPr lvl="0"/>
            <a:r>
              <a:rPr lang="ru-RU" dirty="0">
                <a:solidFill>
                  <a:srgbClr val="FFFF00"/>
                </a:solidFill>
                <a:latin typeface="Arial"/>
              </a:rPr>
              <a:t>Освещение улиц в населенных </a:t>
            </a:r>
            <a:r>
              <a:rPr lang="ru-RU" dirty="0" smtClean="0">
                <a:solidFill>
                  <a:srgbClr val="FFFF00"/>
                </a:solidFill>
                <a:latin typeface="Arial"/>
              </a:rPr>
              <a:t>пунктах-18131,0 </a:t>
            </a:r>
            <a:r>
              <a:rPr lang="ru-RU" dirty="0" err="1" smtClean="0">
                <a:solidFill>
                  <a:srgbClr val="FFFF00"/>
                </a:solidFill>
                <a:latin typeface="Arial"/>
              </a:rPr>
              <a:t>тыс.тенге</a:t>
            </a:r>
            <a:r>
              <a:rPr lang="ru-RU" dirty="0" smtClean="0">
                <a:solidFill>
                  <a:srgbClr val="FFFF00"/>
                </a:solidFill>
                <a:latin typeface="Arial"/>
              </a:rPr>
              <a:t>, </a:t>
            </a:r>
            <a:r>
              <a:rPr lang="ru-RU" dirty="0" smtClean="0">
                <a:solidFill>
                  <a:srgbClr val="FFFF00"/>
                </a:solidFill>
                <a:latin typeface="Arial"/>
              </a:rPr>
              <a:t>7142,00 </a:t>
            </a:r>
            <a:r>
              <a:rPr lang="ru-RU" dirty="0" smtClean="0">
                <a:solidFill>
                  <a:srgbClr val="FFFF00"/>
                </a:solidFill>
                <a:latin typeface="Arial"/>
              </a:rPr>
              <a:t>освоено</a:t>
            </a:r>
          </a:p>
          <a:p>
            <a:pPr lvl="0"/>
            <a:r>
              <a:rPr lang="ru-RU" dirty="0">
                <a:solidFill>
                  <a:srgbClr val="FFFF00"/>
                </a:solidFill>
                <a:latin typeface="Arial"/>
              </a:rPr>
              <a:t>Развитие системы водоснабжения и </a:t>
            </a:r>
            <a:r>
              <a:rPr lang="ru-RU" dirty="0" smtClean="0">
                <a:solidFill>
                  <a:srgbClr val="FFFF00"/>
                </a:solidFill>
                <a:latin typeface="Arial"/>
              </a:rPr>
              <a:t>водоотведения-1438058,0 </a:t>
            </a:r>
            <a:r>
              <a:rPr lang="ru-RU" dirty="0" err="1" smtClean="0">
                <a:solidFill>
                  <a:srgbClr val="FFFF00"/>
                </a:solidFill>
                <a:latin typeface="Arial"/>
              </a:rPr>
              <a:t>тыс</a:t>
            </a:r>
            <a:r>
              <a:rPr lang="ru-RU" dirty="0" smtClean="0">
                <a:solidFill>
                  <a:srgbClr val="FFFF00"/>
                </a:solidFill>
                <a:latin typeface="Arial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Arial"/>
              </a:rPr>
              <a:t>тенге-646677,00 </a:t>
            </a:r>
            <a:r>
              <a:rPr lang="ru-RU" dirty="0" err="1" smtClean="0">
                <a:solidFill>
                  <a:srgbClr val="FFFF00"/>
                </a:solidFill>
                <a:latin typeface="Arial"/>
              </a:rPr>
              <a:t>тыс</a:t>
            </a:r>
            <a:r>
              <a:rPr lang="ru-RU" dirty="0" smtClean="0">
                <a:solidFill>
                  <a:srgbClr val="FFFF00"/>
                </a:solidFill>
                <a:latin typeface="Arial"/>
              </a:rPr>
              <a:t> тенге освоено</a:t>
            </a:r>
            <a:endParaRPr lang="ru-RU" dirty="0">
              <a:solidFill>
                <a:srgbClr val="FFFF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7802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26532</TotalTime>
  <Words>432</Words>
  <Application>Microsoft Office PowerPoint</Application>
  <PresentationFormat>Лист A4 (210x297 мм)</PresentationFormat>
  <Paragraphs>33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ГРАЖДАНСКИЙ БЮДЖЕТ   исполнение за июль 2020  год.  Отдел жилищно-коммунального хозяйства и жилищной инспекции Коксуского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.</dc:creator>
  <cp:lastModifiedBy>User</cp:lastModifiedBy>
  <cp:revision>1982</cp:revision>
  <cp:lastPrinted>2016-07-20T11:16:55Z</cp:lastPrinted>
  <dcterms:created xsi:type="dcterms:W3CDTF">2004-02-06T14:47:15Z</dcterms:created>
  <dcterms:modified xsi:type="dcterms:W3CDTF">2020-08-22T10:52:50Z</dcterms:modified>
</cp:coreProperties>
</file>