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34" r:id="rId1"/>
  </p:sldMasterIdLst>
  <p:notesMasterIdLst>
    <p:notesMasterId r:id="rId6"/>
  </p:notesMasterIdLst>
  <p:handoutMasterIdLst>
    <p:handoutMasterId r:id="rId7"/>
  </p:handoutMasterIdLst>
  <p:sldIdLst>
    <p:sldId id="1078" r:id="rId2"/>
    <p:sldId id="1096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  <a:srgbClr val="FFFF00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112" d="100"/>
          <a:sy n="112" d="100"/>
        </p:scale>
        <p:origin x="756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1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71303074670571E-2"/>
          <c:y val="4.6563192904656318E-2"/>
          <c:w val="0.98975109809663253"/>
          <c:h val="0.5964523281596452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4252">
              <a:solidFill>
                <a:schemeClr val="tx1"/>
              </a:solidFill>
              <a:prstDash val="solid"/>
            </a:ln>
          </c:spPr>
          <c:explosion val="30"/>
          <c:dPt>
            <c:idx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FFFF" mc:Ignorable="a14" a14:legacySpreadsheetColorIndex="15"/>
                  </a:gs>
                  <a:gs pos="100000">
                    <a:srgbClr xmlns:mc="http://schemas.openxmlformats.org/markup-compatibility/2006" xmlns:a14="http://schemas.microsoft.com/office/drawing/2010/main" val="FEFFFF" mc:Ignorable="a14" a14:legacySpreadsheetColorIndex="15">
                      <a:gamma/>
                      <a:tint val="50980"/>
                      <a:invGamma/>
                    </a:srgbClr>
                  </a:gs>
                </a:gsLst>
                <a:lin ang="5400000" scaled="1"/>
              </a:gradFill>
              <a:ln w="14252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FF00" mc:Ignorable="a14" a14:legacySpreadsheetColorIndex="11"/>
                  </a:gs>
                  <a:gs pos="100000">
                    <a:srgbClr xmlns:mc="http://schemas.openxmlformats.org/markup-compatibility/2006" xmlns:a14="http://schemas.microsoft.com/office/drawing/2010/main" val="FFFFFF" mc:Ignorable="a14" a14:legacySpreadsheetColorIndex="11">
                      <a:gamma/>
                      <a:tint val="33725"/>
                      <a:invGamma/>
                    </a:srgbClr>
                  </a:gs>
                </a:gsLst>
                <a:lin ang="5400000" scaled="1"/>
              </a:gradFill>
              <a:ln w="14252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explosion val="32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FFFFFF" mc:Ignorable="a14" a14:legacySpreadsheetColorIndex="14">
                      <a:gamma/>
                      <a:tint val="27451"/>
                      <a:invGamma/>
                    </a:srgbClr>
                  </a:gs>
                  <a:gs pos="100000">
                    <a:srgbClr xmlns:mc="http://schemas.openxmlformats.org/markup-compatibility/2006" xmlns:a14="http://schemas.microsoft.com/office/drawing/2010/main" val="FF00FF" mc:Ignorable="a14" a14:legacySpreadsheetColorIndex="14"/>
                  </a:gs>
                </a:gsLst>
                <a:lin ang="5400000" scaled="1"/>
              </a:gradFill>
              <a:ln w="14252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Sheet1!$B$1:$D$1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.00%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505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20" b="1" i="0" u="none" strike="noStrike" baseline="0">
          <a:solidFill>
            <a:schemeClr val="tx1"/>
          </a:solidFill>
          <a:latin typeface="Arial Unicode MS"/>
          <a:ea typeface="Arial Unicode MS"/>
          <a:cs typeface="Arial Unicode M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3.5</c:v>
                </c:pt>
                <c:pt idx="1">
                  <c:v>3.7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2.5</c:v>
                </c:pt>
                <c:pt idx="1">
                  <c:v>2.7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946190240"/>
        <c:axId val="1946186432"/>
        <c:axId val="0"/>
      </c:bar3DChart>
      <c:catAx>
        <c:axId val="1946190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46186432"/>
        <c:crosses val="autoZero"/>
        <c:auto val="1"/>
        <c:lblAlgn val="ctr"/>
        <c:lblOffset val="100"/>
        <c:noMultiLvlLbl val="0"/>
      </c:catAx>
      <c:valAx>
        <c:axId val="1946186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61902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0.2136</cdr:x>
      <cdr:y>0.26764</cdr:y>
    </cdr:from>
    <cdr:to>
      <cdr:x>0.31638</cdr:x>
      <cdr:y>0.34802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0218" y="1427155"/>
          <a:ext cx="91440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0.21444</cdr:x>
      <cdr:y>0.18161</cdr:y>
    </cdr:from>
    <cdr:to>
      <cdr:x>0.29474</cdr:x>
      <cdr:y>0.2352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07736" y="709250"/>
          <a:ext cx="714377" cy="209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40059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0.43298</cdr:x>
      <cdr:y>0.1263</cdr:y>
    </cdr:from>
    <cdr:to>
      <cdr:x>0.53576</cdr:x>
      <cdr:y>0.29777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51952" y="493226"/>
          <a:ext cx="914367" cy="6696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40350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0.65962</cdr:x>
      <cdr:y>0.07098</cdr:y>
    </cdr:from>
    <cdr:to>
      <cdr:x>0.7624</cdr:x>
      <cdr:y>0.24246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68176" y="277202"/>
          <a:ext cx="914366" cy="669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40654</a:t>
          </a:r>
          <a:endParaRPr lang="ru-RU" sz="11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0DF1FD-4E68-403C-B755-796CF3726C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91E55-043F-4098-ABEC-91F2886BB9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AB4FAF-38AE-449A-A1B0-90AA563209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1FBB7-90C2-4EE0-895D-A63A770C31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1371601"/>
            <a:ext cx="84201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68764"/>
            <a:ext cx="84201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08218-75E6-4C00-A29A-5871D8EB6C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870450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87144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4789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8C02A-998B-48F2-BF72-9351D99D1A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" y="1600200"/>
            <a:ext cx="4378452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437687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1600200"/>
            <a:ext cx="437859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F56CA-C78E-4F25-8AF9-E9E72B93ED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95300" y="2212848"/>
            <a:ext cx="4378452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61966" y="2212849"/>
            <a:ext cx="4378452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F7520-7099-41BA-A2E5-02232E5F9F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D556D-A182-46A3-A13D-29933C437A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345" y="266700"/>
            <a:ext cx="3259006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066" y="273051"/>
            <a:ext cx="54121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345" y="2438401"/>
            <a:ext cx="3259006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669E4-A26B-4353-A8A8-F08462758E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41" y="228600"/>
            <a:ext cx="6187809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33803" y="1143000"/>
            <a:ext cx="655928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541" y="5810250"/>
            <a:ext cx="6187809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42FD4-0D35-4403-A4BF-69EF6F2F8D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3627" y="6356351"/>
            <a:ext cx="2259806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096" y="6356351"/>
            <a:ext cx="3085306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30C57E69-7141-47C3-88AA-0E2EB9F850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9162574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46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4439" y="1936701"/>
            <a:ext cx="7788424" cy="22844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kk-KZ" sz="3200" b="1" dirty="0" smtClean="0"/>
              <a:t>План гражданского бюджета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ГУ «</a:t>
            </a:r>
            <a:r>
              <a:rPr lang="kk-KZ" sz="3200" b="1" dirty="0" smtClean="0"/>
              <a:t>Аппарата маслихата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kk-KZ" sz="3200" b="1" dirty="0" smtClean="0"/>
              <a:t>Коксуского района»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kk-KZ" sz="3200" b="1" dirty="0" smtClean="0"/>
              <a:t>на </a:t>
            </a:r>
            <a:r>
              <a:rPr lang="kk-KZ" sz="3200" b="1" dirty="0" smtClean="0"/>
              <a:t>2023-2025 </a:t>
            </a:r>
            <a:r>
              <a:rPr lang="kk-KZ" sz="3200" b="1" dirty="0" smtClean="0"/>
              <a:t>годы</a:t>
            </a:r>
            <a:endParaRPr lang="ru-RU" sz="3200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69523291"/>
              </p:ext>
            </p:extLst>
          </p:nvPr>
        </p:nvGraphicFramePr>
        <p:xfrm>
          <a:off x="1259384" y="1391568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3440832" y="4581128"/>
            <a:ext cx="360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 аппарата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kk-KZ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40059</a:t>
            </a:r>
            <a:r>
              <a:rPr lang="kk-KZ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kk-KZ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kk-KZ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Бюджет аппарата маслихата  Коксуского района на </a:t>
            </a:r>
            <a:r>
              <a:rPr lang="kk-KZ" sz="1800" b="1" dirty="0" smtClean="0">
                <a:latin typeface="+mj-lt"/>
              </a:rPr>
              <a:t>2023 </a:t>
            </a:r>
            <a:r>
              <a:rPr lang="kk-KZ" sz="1800" b="1" dirty="0" smtClean="0">
                <a:latin typeface="+mj-lt"/>
              </a:rPr>
              <a:t>год     по плану </a:t>
            </a:r>
            <a:r>
              <a:rPr lang="kk-KZ" sz="1800" b="1" dirty="0" smtClean="0">
                <a:latin typeface="+mj-lt"/>
              </a:rPr>
              <a:t>40059</a:t>
            </a:r>
            <a:r>
              <a:rPr lang="kk-KZ" sz="1800" b="1" dirty="0" smtClean="0">
                <a:latin typeface="+mj-lt"/>
              </a:rPr>
              <a:t>,0 </a:t>
            </a:r>
            <a:r>
              <a:rPr lang="kk-KZ" sz="1800" b="1" dirty="0" smtClean="0">
                <a:latin typeface="+mj-lt"/>
              </a:rPr>
              <a:t>тысяч тенге</a:t>
            </a:r>
            <a:endParaRPr lang="ru-RU" sz="1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81113" y="188913"/>
            <a:ext cx="7775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План бюджета ГУ “Аппарата маслихата Коксуского района”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на </a:t>
            </a: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2023-2025 </a:t>
            </a: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годы</a:t>
            </a:r>
            <a:endParaRPr lang="ru-RU" sz="18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55754474"/>
              </p:ext>
            </p:extLst>
          </p:nvPr>
        </p:nvGraphicFramePr>
        <p:xfrm>
          <a:off x="344488" y="2420889"/>
          <a:ext cx="9217024" cy="2641408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тысяч тенге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Наименование программы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2024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2025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ВСЕГО: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40059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40350</a:t>
                      </a:r>
                      <a:endParaRPr kumimoji="0" lang="kk-KZ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40654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5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Услуги по обеспечению деятельности маслихата района (города областного значения)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40059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40350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40654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3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k-KZ" sz="14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3595678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  <p:graphicFrame>
        <p:nvGraphicFramePr>
          <p:cNvPr id="4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640252"/>
              </p:ext>
            </p:extLst>
          </p:nvPr>
        </p:nvGraphicFramePr>
        <p:xfrm>
          <a:off x="380968" y="2071678"/>
          <a:ext cx="8896350" cy="3905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38422" y="571480"/>
            <a:ext cx="571504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rgbClr val="000000"/>
                </a:solidFill>
              </a:rPr>
              <a:t>План бюджета  ГУ «Аппарата </a:t>
            </a:r>
            <a:r>
              <a:rPr lang="ru-RU" b="1" dirty="0" err="1" smtClean="0">
                <a:solidFill>
                  <a:srgbClr val="000000"/>
                </a:solidFill>
              </a:rPr>
              <a:t>маслихата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Коксуского</a:t>
            </a:r>
            <a:r>
              <a:rPr lang="ru-RU" b="1" dirty="0" smtClean="0">
                <a:solidFill>
                  <a:srgbClr val="000000"/>
                </a:solidFill>
              </a:rPr>
              <a:t> района»              на </a:t>
            </a:r>
            <a:r>
              <a:rPr lang="ru-RU" b="1" dirty="0" smtClean="0">
                <a:solidFill>
                  <a:srgbClr val="000000"/>
                </a:solidFill>
              </a:rPr>
              <a:t>2023-2025 </a:t>
            </a:r>
            <a:r>
              <a:rPr lang="ru-RU" b="1" dirty="0" smtClean="0">
                <a:solidFill>
                  <a:srgbClr val="000000"/>
                </a:solidFill>
              </a:rPr>
              <a:t>годы</a:t>
            </a:r>
            <a:endParaRPr lang="ru-RU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26141</TotalTime>
  <Words>80</Words>
  <Application>Microsoft Office PowerPoint</Application>
  <PresentationFormat>Лист A4 (210x297 мм)</PresentationFormat>
  <Paragraphs>25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Tahoma</vt:lpstr>
      <vt:lpstr>Times New Roman</vt:lpstr>
      <vt:lpstr>Исполнительная</vt:lpstr>
      <vt:lpstr>План гражданского бюджета  ГУ «Аппарата маслихата Коксуского района» на 2023-2025 годы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RePack by Diakov</cp:lastModifiedBy>
  <cp:revision>1935</cp:revision>
  <cp:lastPrinted>2016-07-20T11:16:55Z</cp:lastPrinted>
  <dcterms:created xsi:type="dcterms:W3CDTF">2004-02-06T14:47:15Z</dcterms:created>
  <dcterms:modified xsi:type="dcterms:W3CDTF">2022-04-27T03:52:21Z</dcterms:modified>
</cp:coreProperties>
</file>