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42" r:id="rId2"/>
    <p:sldId id="485" r:id="rId3"/>
    <p:sldId id="483" r:id="rId4"/>
    <p:sldId id="460" r:id="rId5"/>
    <p:sldId id="458" r:id="rId6"/>
    <p:sldId id="462" r:id="rId7"/>
    <p:sldId id="482" r:id="rId8"/>
    <p:sldId id="471" r:id="rId9"/>
    <p:sldId id="465" r:id="rId10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72" d="100"/>
          <a:sy n="72" d="100"/>
        </p:scale>
        <p:origin x="-858" y="-9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190995356413E-2"/>
          <c:y val="0.14742286978635069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0A259A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38323.4</c:v>
                </c:pt>
                <c:pt idx="1">
                  <c:v>36738</c:v>
                </c:pt>
                <c:pt idx="2">
                  <c:v>46840.5</c:v>
                </c:pt>
                <c:pt idx="3">
                  <c:v>50615</c:v>
                </c:pt>
              </c:numCache>
            </c:numRef>
          </c:val>
        </c:ser>
        <c:axId val="163592064"/>
        <c:axId val="163593600"/>
      </c:barChart>
      <c:catAx>
        <c:axId val="16359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63593600"/>
        <c:crosses val="autoZero"/>
        <c:auto val="1"/>
        <c:lblAlgn val="ctr"/>
        <c:lblOffset val="100"/>
      </c:catAx>
      <c:valAx>
        <c:axId val="163593600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63592064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76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190995356358E-2"/>
          <c:y val="4.1241483002634374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0A259A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11284</c:v>
                </c:pt>
                <c:pt idx="1">
                  <c:v>12588.3</c:v>
                </c:pt>
                <c:pt idx="2">
                  <c:v>12861.9</c:v>
                </c:pt>
                <c:pt idx="3">
                  <c:v>17025.7</c:v>
                </c:pt>
              </c:numCache>
            </c:numRef>
          </c:val>
        </c:ser>
        <c:axId val="164846208"/>
        <c:axId val="164848000"/>
      </c:barChart>
      <c:catAx>
        <c:axId val="164846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64848000"/>
        <c:crosses val="autoZero"/>
        <c:auto val="1"/>
        <c:lblAlgn val="ctr"/>
        <c:lblOffset val="100"/>
      </c:catAx>
      <c:valAx>
        <c:axId val="164848000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64846208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0.58194</cdr:x>
      <cdr:y>0.15382</cdr:y>
    </cdr:from>
    <cdr:to>
      <cdr:x>0.71973</cdr:x>
      <cdr:y>0.21767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H="1" flipV="1">
          <a:off x="5764695" y="815631"/>
          <a:ext cx="136497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8069,8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0.36388</cdr:x>
      <cdr:y>0.30375</cdr:y>
    </cdr:from>
    <cdr:to>
      <cdr:x>0.48696</cdr:x>
      <cdr:y>0.3676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3604590" y="1610560"/>
          <a:ext cx="121920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8374,4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0.29388</cdr:y>
    </cdr:from>
    <cdr:to>
      <cdr:x>0.25418</cdr:x>
      <cdr:y>0.35773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99930" y="1558274"/>
          <a:ext cx="141798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7259,9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p="http://schemas.openxmlformats.org/presentationml/2006/main" xmlns:a14="http://schemas.microsoft.com/office/drawing/2010/main" xmlns="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0.10472</cdr:x>
      <cdr:y>0.3226</cdr:y>
    </cdr:from>
    <cdr:to>
      <cdr:x>0.27879</cdr:x>
      <cdr:y>0.38821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37334" y="1664542"/>
          <a:ext cx="1724338" cy="338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361,4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0.33223</cdr:x>
      <cdr:y>0.22993</cdr:y>
    </cdr:from>
    <cdr:to>
      <cdr:x>0.50435</cdr:x>
      <cdr:y>0.29554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291048" y="1186382"/>
          <a:ext cx="170502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1542,3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0.56813</cdr:x>
      <cdr:y>0.21145</cdr:y>
    </cdr:from>
    <cdr:to>
      <cdr:x>0.7422</cdr:x>
      <cdr:y>0.27707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627908" y="1091046"/>
          <a:ext cx="1724337" cy="338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2036,8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0.79732</cdr:x>
      <cdr:y>0.05357</cdr:y>
    </cdr:from>
    <cdr:to>
      <cdr:x>0.97525</cdr:x>
      <cdr:y>0.11918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898295" y="276403"/>
          <a:ext cx="176253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1660,5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 БЮДЖЕТ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мая 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473" y="-130629"/>
            <a:ext cx="8073347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Уровни бюджетов и бюджетный       процесс</a:t>
            </a: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76772" y="6318002"/>
            <a:ext cx="1048685" cy="2542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0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продолжение</a:t>
            </a:r>
            <a:endParaRPr lang="ru-RU" sz="1050" b="1" dirty="0">
              <a:solidFill>
                <a:srgbClr val="C00000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4739499" y="6569793"/>
            <a:ext cx="379499" cy="288207"/>
          </a:xfrm>
          <a:prstGeom prst="triangle">
            <a:avLst/>
          </a:prstGeom>
          <a:solidFill>
            <a:srgbClr val="44F26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018" y="889365"/>
            <a:ext cx="7362701" cy="510774"/>
          </a:xfrm>
          <a:prstGeom prst="roundRect">
            <a:avLst/>
          </a:prstGeom>
          <a:solidFill>
            <a:srgbClr val="0A259A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1) РЕСПУБЛИКАНСКИЙ БЮДЖЕТ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9387" y="1858733"/>
            <a:ext cx="7362701" cy="919396"/>
          </a:xfrm>
          <a:prstGeom prst="roundRect">
            <a:avLst/>
          </a:prstGeom>
          <a:solidFill>
            <a:srgbClr val="57D6E7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2) ОБЛАСТНОЙ БЮДЖЕТ, БЮДЖЕТЫ ГОРОДА РЕСПУБЛИКАНСКОГО ЗНАЧЕНИЯ, СТОЛИЦЫ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1879" y="3319398"/>
            <a:ext cx="7362701" cy="919396"/>
          </a:xfrm>
          <a:prstGeom prst="roundRect">
            <a:avLst/>
          </a:prstGeom>
          <a:solidFill>
            <a:srgbClr val="66FF99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lvl="0" algn="ctr"/>
            <a:r>
              <a:rPr lang="ru-RU" altLang="ru-RU" sz="24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3) РАЙОННЫЙ (ГОРОДА ОБЛАСТНОГО ЗНАЧЕНИЯ) БЮДЖЕТ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4601275"/>
            <a:ext cx="7362701" cy="1532330"/>
          </a:xfrm>
          <a:prstGeom prst="roundRect">
            <a:avLst/>
          </a:prstGeom>
          <a:solidFill>
            <a:srgbClr val="FFCCCC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4) БЮДЖЕТ ГОРОДА РАЙОННОГО ЗНАЧЕНИЯ, СЕЛА, ПОСЕЛКА, СЕЛЬСКОГО ОКРУГА</a:t>
            </a:r>
          </a:p>
        </p:txBody>
      </p:sp>
      <p:grpSp>
        <p:nvGrpSpPr>
          <p:cNvPr id="34" name="Diagram group"/>
          <p:cNvGrpSpPr>
            <a:grpSpLocks noChangeAspect="1"/>
          </p:cNvGrpSpPr>
          <p:nvPr/>
        </p:nvGrpSpPr>
        <p:grpSpPr>
          <a:xfrm>
            <a:off x="3134986" y="4199905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5" name="Стрелка вверх 34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6" name="Diagram group"/>
          <p:cNvGrpSpPr>
            <a:grpSpLocks noChangeAspect="1"/>
          </p:cNvGrpSpPr>
          <p:nvPr/>
        </p:nvGrpSpPr>
        <p:grpSpPr>
          <a:xfrm>
            <a:off x="4702532" y="4223657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7" name="Стрелка вниз 36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1" name="Diagram group"/>
          <p:cNvGrpSpPr>
            <a:grpSpLocks noChangeAspect="1"/>
          </p:cNvGrpSpPr>
          <p:nvPr/>
        </p:nvGrpSpPr>
        <p:grpSpPr>
          <a:xfrm>
            <a:off x="3198321" y="1377536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12" name="Стрелка вверх 11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3" name="Diagram group"/>
          <p:cNvGrpSpPr>
            <a:grpSpLocks noChangeAspect="1"/>
          </p:cNvGrpSpPr>
          <p:nvPr/>
        </p:nvGrpSpPr>
        <p:grpSpPr>
          <a:xfrm>
            <a:off x="4670865" y="140128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14" name="Стрелка вниз 13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0" name="Diagram group"/>
          <p:cNvGrpSpPr>
            <a:grpSpLocks noChangeAspect="1"/>
          </p:cNvGrpSpPr>
          <p:nvPr/>
        </p:nvGrpSpPr>
        <p:grpSpPr>
          <a:xfrm>
            <a:off x="3184465" y="2812471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31" name="Стрелка вверх 30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2" name="Diagram group"/>
          <p:cNvGrpSpPr>
            <a:grpSpLocks noChangeAspect="1"/>
          </p:cNvGrpSpPr>
          <p:nvPr/>
        </p:nvGrpSpPr>
        <p:grpSpPr>
          <a:xfrm>
            <a:off x="4645135" y="2824349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33" name="Стрелка вниз 32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7447808" y="4326681"/>
            <a:ext cx="2458192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39" name="Diagram group"/>
          <p:cNvGrpSpPr>
            <a:grpSpLocks noChangeAspect="1"/>
          </p:cNvGrpSpPr>
          <p:nvPr/>
        </p:nvGrpSpPr>
        <p:grpSpPr>
          <a:xfrm>
            <a:off x="7336872" y="4815442"/>
            <a:ext cx="540000" cy="540000"/>
            <a:chOff x="3632" y="0"/>
            <a:chExt cx="2179320" cy="2113280"/>
          </a:xfrm>
          <a:scene3d>
            <a:camera prst="isometricOffAxis2Left" zoom="95000"/>
            <a:lightRig rig="flat" dir="t"/>
          </a:scene3d>
        </p:grpSpPr>
        <p:sp>
          <p:nvSpPr>
            <p:cNvPr id="40" name="Стрелка вверх 39"/>
            <p:cNvSpPr/>
            <p:nvPr/>
          </p:nvSpPr>
          <p:spPr>
            <a:xfrm>
              <a:off x="3632" y="0"/>
              <a:ext cx="2179320" cy="2113280"/>
            </a:xfrm>
            <a:prstGeom prst="upArrow">
              <a:avLst/>
            </a:prstGeom>
            <a:solidFill>
              <a:srgbClr val="66CCFF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1" name="Diagram group"/>
          <p:cNvGrpSpPr>
            <a:grpSpLocks noChangeAspect="1"/>
          </p:cNvGrpSpPr>
          <p:nvPr/>
        </p:nvGrpSpPr>
        <p:grpSpPr>
          <a:xfrm>
            <a:off x="7325000" y="5522354"/>
            <a:ext cx="540000" cy="540000"/>
            <a:chOff x="1120555" y="2123135"/>
            <a:chExt cx="2179320" cy="2113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2Left" zoom="95000"/>
            <a:lightRig rig="flat" dir="t"/>
          </a:scene3d>
        </p:grpSpPr>
        <p:sp>
          <p:nvSpPr>
            <p:cNvPr id="42" name="Стрелка вниз 41"/>
            <p:cNvSpPr/>
            <p:nvPr/>
          </p:nvSpPr>
          <p:spPr>
            <a:xfrm>
              <a:off x="1120555" y="2123135"/>
              <a:ext cx="2179320" cy="2113280"/>
            </a:xfrm>
            <a:prstGeom prst="downArrow">
              <a:avLst/>
            </a:prstGeom>
            <a:solidFill>
              <a:srgbClr val="66FF99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Прямоугольник 42"/>
          <p:cNvSpPr/>
          <p:nvPr/>
        </p:nvSpPr>
        <p:spPr>
          <a:xfrm>
            <a:off x="7858321" y="552693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бюджетные субвенции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856343" y="4943061"/>
            <a:ext cx="2437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1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бюджетные изъятия 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998773" y="5628905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068045" y="5080660"/>
            <a:ext cx="207076" cy="11875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632" y="2232561"/>
            <a:ext cx="2060367" cy="1901877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9271000" y="6229350"/>
            <a:ext cx="635000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 3"/>
          <p:cNvSpPr/>
          <p:nvPr/>
        </p:nvSpPr>
        <p:spPr>
          <a:xfrm rot="1506038">
            <a:off x="5704555" y="3442553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7DFFB8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Группа 22"/>
          <p:cNvGrpSpPr>
            <a:grpSpLocks noChangeAspect="1"/>
          </p:cNvGrpSpPr>
          <p:nvPr/>
        </p:nvGrpSpPr>
        <p:grpSpPr>
          <a:xfrm>
            <a:off x="7017864" y="2034187"/>
            <a:ext cx="2520000" cy="2520000"/>
            <a:chOff x="3586447" y="1237112"/>
            <a:chExt cx="1512025" cy="1512025"/>
          </a:xfrm>
          <a:solidFill>
            <a:srgbClr val="0A259A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6" name="Круговая стрелка 25"/>
          <p:cNvSpPr/>
          <p:nvPr/>
        </p:nvSpPr>
        <p:spPr>
          <a:xfrm rot="17499606">
            <a:off x="6541323" y="1591295"/>
            <a:ext cx="3450629" cy="3431969"/>
          </a:xfrm>
          <a:prstGeom prst="circularArrow">
            <a:avLst>
              <a:gd name="adj1" fmla="val 4687"/>
              <a:gd name="adj2" fmla="val 299029"/>
              <a:gd name="adj3" fmla="val 2467490"/>
              <a:gd name="adj4" fmla="val 15970426"/>
              <a:gd name="adj5" fmla="val 5469"/>
            </a:avLst>
          </a:prstGeom>
          <a:solidFill>
            <a:srgbClr val="0A259A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 4"/>
          <p:cNvSpPr/>
          <p:nvPr/>
        </p:nvSpPr>
        <p:spPr>
          <a:xfrm rot="20994896">
            <a:off x="2769438" y="3403548"/>
            <a:ext cx="1251238" cy="929084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/>
          </a:p>
        </p:txBody>
      </p:sp>
      <p:grpSp>
        <p:nvGrpSpPr>
          <p:cNvPr id="32" name="Группа 31"/>
          <p:cNvGrpSpPr>
            <a:grpSpLocks noChangeAspect="1"/>
          </p:cNvGrpSpPr>
          <p:nvPr/>
        </p:nvGrpSpPr>
        <p:grpSpPr>
          <a:xfrm>
            <a:off x="6051569" y="3959480"/>
            <a:ext cx="1800000" cy="1800000"/>
            <a:chOff x="3586447" y="1237112"/>
            <a:chExt cx="1512025" cy="1512025"/>
          </a:xfrm>
          <a:solidFill>
            <a:srgbClr val="7DFFB8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3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Группа 37"/>
          <p:cNvGrpSpPr>
            <a:grpSpLocks noChangeAspect="1"/>
          </p:cNvGrpSpPr>
          <p:nvPr/>
        </p:nvGrpSpPr>
        <p:grpSpPr>
          <a:xfrm>
            <a:off x="4366158" y="4879870"/>
            <a:ext cx="1800000" cy="1800000"/>
            <a:chOff x="3586447" y="1237112"/>
            <a:chExt cx="1512025" cy="1512025"/>
          </a:xfrm>
          <a:solidFill>
            <a:srgbClr val="99CCFF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Группа 26"/>
          <p:cNvGrpSpPr>
            <a:grpSpLocks noChangeAspect="1"/>
          </p:cNvGrpSpPr>
          <p:nvPr/>
        </p:nvGrpSpPr>
        <p:grpSpPr>
          <a:xfrm>
            <a:off x="2630382" y="4547362"/>
            <a:ext cx="1800000" cy="1800000"/>
            <a:chOff x="3586447" y="1237112"/>
            <a:chExt cx="1512025" cy="1512025"/>
          </a:xfrm>
          <a:solidFill>
            <a:srgbClr val="FFCC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3586447" y="1237112"/>
              <a:ext cx="1512025" cy="1512025"/>
            </a:xfrm>
            <a:prstGeom prst="gear9">
              <a:avLst/>
            </a:prstGeom>
            <a:grpFill/>
            <a:sp3d prstMaterial="plastic">
              <a:bevelT w="127000" h="25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3890430" y="1591298"/>
              <a:ext cx="904059" cy="777211"/>
            </a:xfrm>
            <a:prstGeom prst="rect">
              <a:avLst/>
            </a:prstGeom>
            <a:grpFill/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60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ru-RU" sz="60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1" name=" 3"/>
          <p:cNvSpPr/>
          <p:nvPr/>
        </p:nvSpPr>
        <p:spPr>
          <a:xfrm rot="21343496">
            <a:off x="2004752" y="3789654"/>
            <a:ext cx="3453618" cy="376579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FFCC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Прямоугольник 34"/>
          <p:cNvSpPr/>
          <p:nvPr/>
        </p:nvSpPr>
        <p:spPr>
          <a:xfrm>
            <a:off x="2101933" y="6506622"/>
            <a:ext cx="237871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исполнение бюджета</a:t>
            </a:r>
            <a:endParaRPr lang="ru-RU" sz="1600" b="1" dirty="0">
              <a:solidFill>
                <a:srgbClr val="C00000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5592" y="6199358"/>
            <a:ext cx="332508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 smtClean="0">
                <a:solidFill>
                  <a:srgbClr val="57D6E7"/>
                </a:solidFill>
                <a:latin typeface="Arial" pitchFamily="34" charset="0"/>
                <a:cs typeface="Arial" pitchFamily="34" charset="0"/>
              </a:rPr>
              <a:t>составление, рассмотрение,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 smtClean="0">
                <a:solidFill>
                  <a:srgbClr val="57D6E7"/>
                </a:solidFill>
                <a:latin typeface="Arial" pitchFamily="34" charset="0"/>
                <a:cs typeface="Arial" pitchFamily="34" charset="0"/>
              </a:rPr>
              <a:t>и утверждение бюджета</a:t>
            </a:r>
            <a:endParaRPr lang="ru-RU" sz="1600" b="1" dirty="0">
              <a:solidFill>
                <a:srgbClr val="57D6E7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49277" y="5293464"/>
            <a:ext cx="2456723" cy="92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формирование, рассмотрение и утверждение отчета по исполнению бюджета</a:t>
            </a:r>
            <a:endParaRPr lang="ru-RU" sz="1200" b="1" dirty="0">
              <a:solidFill>
                <a:srgbClr val="00B050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-130629"/>
            <a:ext cx="8906494" cy="107721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Уровни бюджетов и бюджетный       процесс</a:t>
            </a: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-213756" y="3542910"/>
            <a:ext cx="8073347" cy="400105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Этапы бюджетного процесса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 3"/>
          <p:cNvSpPr/>
          <p:nvPr/>
        </p:nvSpPr>
        <p:spPr>
          <a:xfrm rot="10800000">
            <a:off x="4526921" y="4818110"/>
            <a:ext cx="2035551" cy="22010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CCFFFF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Прямоугольник 53"/>
          <p:cNvSpPr/>
          <p:nvPr/>
        </p:nvSpPr>
        <p:spPr>
          <a:xfrm>
            <a:off x="0" y="1389781"/>
            <a:ext cx="743395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прогноз социально-экономического развития (на основании его разрабатываются бюджетные программы)</a:t>
            </a:r>
            <a:endParaRPr lang="ru-RU" sz="1400" b="1" dirty="0">
              <a:solidFill>
                <a:srgbClr val="0A259A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1940585"/>
            <a:ext cx="6344567" cy="56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закон о республиканском бюджете, решение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маслихата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о местном бюджете</a:t>
            </a:r>
            <a:endParaRPr lang="ru-RU" sz="1400" b="1" dirty="0">
              <a:solidFill>
                <a:srgbClr val="0A259A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0" y="2491383"/>
            <a:ext cx="654330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постановление МИО (решение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акима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с/о) о реализации решения </a:t>
            </a:r>
            <a:r>
              <a:rPr lang="ru-RU" altLang="ru-RU" sz="14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маслихата</a:t>
            </a: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об утверждении бюджета</a:t>
            </a:r>
            <a:endParaRPr lang="ru-RU" sz="1400" b="1" dirty="0">
              <a:solidFill>
                <a:srgbClr val="0A259A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0" y="3081537"/>
            <a:ext cx="4446494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alt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бюджетные программы</a:t>
            </a:r>
            <a:endParaRPr lang="ru-RU" sz="1400" b="1" dirty="0">
              <a:solidFill>
                <a:srgbClr val="0A259A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0" y="914768"/>
            <a:ext cx="8051470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бюджетном процессе используются следующие документы:</a:t>
            </a:r>
          </a:p>
        </p:txBody>
      </p:sp>
      <p:pic>
        <p:nvPicPr>
          <p:cNvPr id="59" name="Рисунок 5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10854" y="4620835"/>
            <a:ext cx="1095146" cy="919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1188"/>
            <a:ext cx="1838696" cy="1697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38" y="1688177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06" y="2198815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73" y="276883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Ð¸ÐºÐ¾Ð½ÐºÐ° tick, Ð³Ð°Ð»Ð¾ÑÐºÐ°, Ð¾ÑÐ¼ÐµÑÐºÐ°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67" y="3125091"/>
            <a:ext cx="247650" cy="2286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 rot="19204302">
            <a:off x="7881830" y="4244078"/>
            <a:ext cx="2378714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оценка результатов</a:t>
            </a:r>
            <a:endParaRPr lang="ru-RU" sz="1600" b="1" dirty="0">
              <a:solidFill>
                <a:srgbClr val="0A259A"/>
              </a:solidFill>
              <a:latin typeface="Arial" pitchFamily="34" charset="0"/>
              <a:ea typeface="SimSun" panose="02010600030101010101" pitchFamily="2" charset="-122"/>
              <a:cs typeface="Arial" pitchFamily="34" charset="0"/>
            </a:endParaRPr>
          </a:p>
        </p:txBody>
      </p:sp>
      <p:pic>
        <p:nvPicPr>
          <p:cNvPr id="41" name="Рисунок 40" descr="getNewsImage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05400"/>
            <a:ext cx="192786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728365" cy="255454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бюджета Аппарат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по  состоянию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мая 2020 года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32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ПОСТУПЛЕНИЯ</a:t>
            </a:r>
          </a:p>
          <a:p>
            <a:pPr lvl="0" algn="ctr"/>
            <a:r>
              <a:rPr lang="ru-RU" altLang="ru-RU" sz="32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9237,6 тыс. тенге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2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РАСХОДЫ</a:t>
            </a:r>
          </a:p>
          <a:p>
            <a:pPr algn="ctr"/>
            <a:r>
              <a:rPr lang="ru-RU" altLang="ru-RU" sz="32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8784,9 млн. тенге</a:t>
            </a: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9906000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668917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01.05.2017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01.05.2018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01.05.2019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01.05.2020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7259,9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8374,3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8069,8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9237,5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345,9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1542,3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2036,8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1660,5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6914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6832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6033,0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7577,0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мая за 2017 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мая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2017 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555668"/>
          <a:ext cx="9906000" cy="530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964557" y="2305877"/>
            <a:ext cx="1507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9237,5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5" cy="584771"/>
          </a:xfrm>
        </p:spPr>
        <p:txBody>
          <a:bodyPr/>
          <a:lstStyle/>
          <a:p>
            <a:pPr algn="ctr"/>
            <a:fld id="{5E8B0D4E-4D5A-4088-B0C6-94DFFE03A6A7}" type="slidenum">
              <a:rPr lang="ru-RU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78,0 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1019,9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мая 2020 года       1660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,5 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34,6%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547,3 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698171"/>
          <a:ext cx="9906000" cy="515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мая за 2017 – 2020 годы</a:t>
            </a:r>
            <a:endParaRPr lang="en-US" altLang="ru-RU" sz="32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мая за 2017-2020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1107081"/>
          <a:ext cx="9906000" cy="3821245"/>
        </p:xfrm>
        <a:graphic>
          <a:graphicData uri="http://schemas.openxmlformats.org/drawingml/2006/table">
            <a:tbl>
              <a:tblPr/>
              <a:tblGrid>
                <a:gridCol w="145774"/>
                <a:gridCol w="3359819"/>
                <a:gridCol w="1522881"/>
                <a:gridCol w="1119444"/>
                <a:gridCol w="1183843"/>
                <a:gridCol w="845392"/>
                <a:gridCol w="845392"/>
                <a:gridCol w="883455"/>
              </a:tblGrid>
              <a:tr h="4427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1.05.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1.05.2018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1.05.2019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мая 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7259,9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7276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7586,0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8883,0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8784,8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6336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6068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7428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7411,4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68,4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213,9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77,7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2640126</TotalTime>
  <Words>402</Words>
  <Application>Microsoft Office PowerPoint</Application>
  <PresentationFormat>Лист A4 (210x297 мм)</PresentationFormat>
  <Paragraphs>156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ГРАЖДАНСКИЙ БЮДЖЕТ Аппарат акима Жагатальского сельского округа Алакольского района на 1 мая 2020 года </vt:lpstr>
      <vt:lpstr>Уровни бюджетов и бюджетный       процесс</vt:lpstr>
      <vt:lpstr>Уровни бюджетов и бюджетный       процесс</vt:lpstr>
      <vt:lpstr>Структура бюджета Аппарат акима Жагатальского сельского округа Алакольского района по  состоянию  на 1 мая 2020 года  </vt:lpstr>
      <vt:lpstr>Структура поступлений бюджета Аппарат акима Жагатальского сельского округаАлакольского района на 1 мая за 2017 – 2020 год, тыс.тенге </vt:lpstr>
      <vt:lpstr>Динамика поступлений на 1 мая за 2017 – 2020  годы, тыс.тенге </vt:lpstr>
      <vt:lpstr>Слайд 7</vt:lpstr>
      <vt:lpstr>Слайд 8</vt:lpstr>
      <vt:lpstr>Исполнение бюджета по расходам  на 1 мая за 2017-2020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1487</cp:revision>
  <cp:lastPrinted>2017-04-28T05:08:38Z</cp:lastPrinted>
  <dcterms:modified xsi:type="dcterms:W3CDTF">2020-05-06T06:54:25Z</dcterms:modified>
</cp:coreProperties>
</file>