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58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2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dLbl>
              <c:idx val="0"/>
              <c:layout>
                <c:manualLayout>
                  <c:x val="4.1175274310387359E-2"/>
                  <c:y val="-0.205607247342887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kk-KZ" dirty="0" smtClean="0"/>
                      <a:t>4 430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3495623838405956E-2"/>
                  <c:y val="-0.282776219308965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kk-KZ" dirty="0" smtClean="0"/>
                      <a:t>4</a:t>
                    </a:r>
                    <a:r>
                      <a:rPr lang="kk-KZ" baseline="0" dirty="0" smtClean="0"/>
                      <a:t> 913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2.3751715911038151E-2"/>
                  <c:y val="-0.372601886827389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kk-KZ" dirty="0" smtClean="0"/>
                      <a:t>5</a:t>
                    </a:r>
                    <a:r>
                      <a:rPr lang="kk-KZ" baseline="0" dirty="0" smtClean="0"/>
                      <a:t> 510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158940</c:v>
                </c:pt>
                <c:pt idx="1">
                  <c:v>165647</c:v>
                </c:pt>
                <c:pt idx="2">
                  <c:v>171613</c:v>
                </c:pt>
              </c:numCache>
            </c:numRef>
          </c:val>
        </c:ser>
        <c:shape val="cylinder"/>
        <c:axId val="145152256"/>
        <c:axId val="114438144"/>
        <c:axId val="0"/>
      </c:bar3DChart>
      <c:catAx>
        <c:axId val="145152256"/>
        <c:scaling>
          <c:orientation val="minMax"/>
        </c:scaling>
        <c:axPos val="b"/>
        <c:tickLblPos val="nextTo"/>
        <c:crossAx val="114438144"/>
        <c:crosses val="autoZero"/>
        <c:auto val="1"/>
        <c:lblAlgn val="ctr"/>
        <c:lblOffset val="100"/>
      </c:catAx>
      <c:valAx>
        <c:axId val="114438144"/>
        <c:scaling>
          <c:orientation val="minMax"/>
        </c:scaling>
        <c:delete val="1"/>
        <c:axPos val="l"/>
        <c:numFmt formatCode="#,##0" sourceLinked="1"/>
        <c:tickLblPos val="none"/>
        <c:crossAx val="145152256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F362F-829D-4526-9765-8DE0789B554A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BDBD1-CC55-4040-B1CE-863B18AA24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DD76872-C4F7-4A0F-97AC-50FB745FDF59}" type="slidenum">
              <a:rPr lang="ru-RU" altLang="ru-RU" smtClean="0">
                <a:latin typeface="Arial" charset="0"/>
              </a:rPr>
              <a:pPr/>
              <a:t>2</a:t>
            </a:fld>
            <a:endParaRPr lang="ru-RU" altLang="ru-RU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2B2CA60-E97E-498C-8E55-EEEB093B480F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44944" cy="2088232"/>
          </a:xfrm>
        </p:spPr>
        <p:txBody>
          <a:bodyPr>
            <a:noAutofit/>
          </a:bodyPr>
          <a:lstStyle/>
          <a:p>
            <a:pPr algn="ctr"/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расхода Гражданского бюджета </a:t>
            </a:r>
            <a:b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ГУ «</a:t>
            </a:r>
            <a:r>
              <a:rPr lang="kk-KZ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Отдел физической культуры  и спорта Аксуского района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Село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Жансугуров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789040"/>
            <a:ext cx="4714908" cy="2160240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3571876"/>
            <a:ext cx="3714744" cy="2449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458200" cy="838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 typeface="Georgia" pitchFamily="18" charset="0"/>
              <a:buNone/>
            </a:pPr>
            <a:r>
              <a:rPr lang="ru-RU" altLang="ru-RU" sz="3600" dirty="0" smtClean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Уважаемые жители района!</a:t>
            </a:r>
          </a:p>
        </p:txBody>
      </p:sp>
      <p:sp>
        <p:nvSpPr>
          <p:cNvPr id="358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50825" y="836612"/>
            <a:ext cx="8497639" cy="5472707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indent="-18288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	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Представляем Вашему вниманию Гражданский бюджет на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2021-2023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годы, который содержит информацию об основных показателях  бюджета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 </a:t>
            </a:r>
            <a:r>
              <a:rPr lang="ru-RU" sz="1800" b="1" dirty="0" smtClean="0"/>
              <a:t>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физической культуры 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спорта </a:t>
            </a:r>
            <a:r>
              <a:rPr lang="ru-RU" sz="1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Аксуского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района,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параметрах его формирования и направлениях расходования бюджетных средств и включает следующие разделы: 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законодательная база бюджетного процесса;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схема бюджетного процесса; 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планирование бюджета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отдела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182880" algn="just" eaLnBrk="1" fontAlgn="auto" hangingPunct="1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Гражданский бюджет разработан в соответствии с Законом РК «О внесении изменений и дополнений в некоторые законодательные акты Республики Казахстан по вопросам совершенствования бюджетного законодательства»  от 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января 2018 года № 15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приказом Министра финансов «Об утверждении Правил составления и представления гражданского бюджета на стадиях бюджетного планирования и исполнения бюджетов»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42263" cy="304800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Законодательная база бюджетного процесса</a:t>
            </a:r>
          </a:p>
        </p:txBody>
      </p:sp>
      <p:sp>
        <p:nvSpPr>
          <p:cNvPr id="7171" name="Rectangle 3"/>
          <p:cNvSpPr>
            <a:spLocks noGrp="1"/>
          </p:cNvSpPr>
          <p:nvPr>
            <p:ph sz="quarter" idx="4294967295"/>
          </p:nvPr>
        </p:nvSpPr>
        <p:spPr>
          <a:xfrm>
            <a:off x="495300" y="908050"/>
            <a:ext cx="8153400" cy="518524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r>
              <a:rPr lang="ru-RU" altLang="ru-RU" sz="1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Бюджетом района (города областного значения) является централизованный денежный фонд, формируемый за счет поступлений, предназначенный для финансового обеспечения задач и функций местных государственных органов района (города областного значения), подведомственных им государственных учреждений и реализации государственной политики в соответствующем районе (городе областного значения).</a:t>
            </a: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endParaRPr lang="ru-RU" altLang="ru-RU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-  Бюджет района (города областного значения)  ежегодно разрабатывается на 3-х летний период в соответствии с Правилами разработки проектов местных бюджетов, утвержденными приказом Министра финансов РК от 31 октября 2014 года № 470.</a:t>
            </a: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endParaRPr lang="ru-RU" altLang="ru-RU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- Уточнением бюджета района (города областного значения) является изменение показателей бюджета в течение соответствующего финансового года посредством внесения изменений и дополнений в решение </a:t>
            </a:r>
            <a:r>
              <a:rPr lang="ru-RU" altLang="ru-RU" sz="16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маслихата</a:t>
            </a: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о городском бюджете в случаях, предусмотренных Бюджетным кодексом РК.</a:t>
            </a: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endParaRPr lang="ru-RU" altLang="ru-RU" sz="1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r>
              <a:rPr lang="ru-RU" altLang="ru-RU" sz="1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-Корректировкой бюджета является изменение показателей утвержденного (уточненного) бюджета на основании постановлений Правительства Республики Казахстан, местных исполнительных органов  и иных нормативных правовых актов посредством внесения изменений и дополнений в сводный план поступлений и финансирования по платежам, сводный план финансирования по обязательствам на очередной финансовый год в порядке, определяемом центральным уполномоченным органом по бюджетному планированию, и в случаях, предусмотренных Бюджетным кодексом РК.</a:t>
            </a:r>
          </a:p>
          <a:p>
            <a:pPr marL="342900" indent="-342900" algn="just" eaLnBrk="1" hangingPunct="1">
              <a:lnSpc>
                <a:spcPct val="80000"/>
              </a:lnSpc>
              <a:spcAft>
                <a:spcPct val="0"/>
              </a:spcAft>
              <a:buClr>
                <a:schemeClr val="bg2"/>
              </a:buClr>
              <a:buSzPct val="75000"/>
              <a:buFont typeface="Georgia" pitchFamily="18" charset="0"/>
              <a:buNone/>
            </a:pPr>
            <a:endParaRPr lang="ru-RU" altLang="ru-RU" sz="16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Номер слайда 5"/>
          <p:cNvSpPr txBox="1">
            <a:spLocks/>
          </p:cNvSpPr>
          <p:nvPr/>
        </p:nvSpPr>
        <p:spPr bwMode="auto">
          <a:xfrm>
            <a:off x="4572000" y="7173913"/>
            <a:ext cx="18288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fld id="{872E8DE3-6741-4E1A-835B-1761694798E8}" type="slidenum">
              <a:rPr lang="ru-RU" altLang="ru-RU" sz="1200" b="1">
                <a:solidFill>
                  <a:srgbClr val="7F7F7F"/>
                </a:solidFill>
              </a:rPr>
              <a:pPr algn="ctr" eaLnBrk="1" hangingPunct="1"/>
              <a:t>3</a:t>
            </a:fld>
            <a:endParaRPr lang="ru-RU" altLang="ru-RU" sz="1200" b="1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8229600" cy="504056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Законодательная </a:t>
            </a:r>
            <a:r>
              <a:rPr lang="ru-RU" alt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база бюджетного процесса</a:t>
            </a:r>
          </a:p>
        </p:txBody>
      </p:sp>
      <p:sp>
        <p:nvSpPr>
          <p:cNvPr id="8195" name="Объект 1"/>
          <p:cNvSpPr>
            <a:spLocks noGrp="1"/>
          </p:cNvSpPr>
          <p:nvPr>
            <p:ph sz="quarter" idx="4294967295"/>
          </p:nvPr>
        </p:nvSpPr>
        <p:spPr>
          <a:xfrm>
            <a:off x="755650" y="620713"/>
            <a:ext cx="7947025" cy="5111750"/>
          </a:xfrm>
          <a:prstGeom prst="rect">
            <a:avLst/>
          </a:prstGeom>
        </p:spPr>
        <p:txBody>
          <a:bodyPr/>
          <a:lstStyle/>
          <a:p>
            <a:pPr marL="0" indent="0" algn="just" eaLnBrk="1" hangingPunct="1">
              <a:lnSpc>
                <a:spcPct val="160000"/>
              </a:lnSpc>
              <a:buFont typeface="Georgia" pitchFamily="18" charset="0"/>
              <a:buNone/>
            </a:pPr>
            <a:endParaRPr lang="ru-RU" altLang="ru-RU" sz="18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ru-RU" altLang="ru-RU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Бюджет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отдела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физической культуры и спорта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Аксуского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 района </a:t>
            </a:r>
            <a:r>
              <a:rPr lang="ru-RU" altLang="ru-RU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на 2021-2023 годы сформирован в соответствии с Бюджетным и Налоговым кодексами РК,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Закона Республики Казахстан «О бюджете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Аксуского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района на 2021-2023 годы» решений сессий районного </a:t>
            </a:r>
            <a:r>
              <a:rPr lang="ru-RU" altLang="ru-RU" sz="1800" dirty="0" err="1" smtClean="0">
                <a:latin typeface="Arial" charset="0"/>
                <a:cs typeface="Arial" charset="0"/>
              </a:rPr>
              <a:t>маслихата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от 29 декабря 2020 года  № 72-313, </a:t>
            </a:r>
            <a:r>
              <a:rPr lang="ru-RU" altLang="ru-RU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постановлениям </a:t>
            </a:r>
            <a:r>
              <a:rPr lang="ru-RU" altLang="ru-RU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акимата</a:t>
            </a:r>
            <a:r>
              <a:rPr lang="ru-RU" altLang="ru-RU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ru-RU" altLang="ru-RU" sz="18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Аксуского</a:t>
            </a:r>
            <a:r>
              <a:rPr lang="ru-RU" altLang="ru-RU" sz="1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района  11 января №20.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21456"/>
            <a:ext cx="8280920" cy="687264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7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СХЕМА БЮДЖЕТНОГО ПРОЦЕССА</a:t>
            </a:r>
            <a:r>
              <a:rPr lang="ru-RU" altLang="ru-RU" dirty="0">
                <a:solidFill>
                  <a:schemeClr val="tx1"/>
                </a:solidFill>
              </a:rPr>
              <a:t/>
            </a:r>
            <a:br>
              <a:rPr lang="ru-RU" alt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67545" y="1628800"/>
            <a:ext cx="3405956" cy="1015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Определение показателей прогноза бюджетных параметров и бюджетной политики в составе Прогноза социально-экономического развития области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на 5-летний период</a:t>
            </a:r>
            <a:endParaRPr lang="ru-RU" altLang="ru-RU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84213" y="4437063"/>
            <a:ext cx="3167062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Составление проекта бюджета и внесение его в городской </a:t>
            </a:r>
            <a:r>
              <a:rPr lang="ru-RU" altLang="ru-RU" sz="1200" kern="0" dirty="0" err="1">
                <a:cs typeface="Arial"/>
              </a:rPr>
              <a:t>маслихат</a:t>
            </a:r>
            <a:r>
              <a:rPr lang="ru-RU" altLang="ru-RU" sz="1200" kern="0" dirty="0">
                <a:cs typeface="Arial"/>
              </a:rPr>
              <a:t> не позднее 1 ноября текущего финансового года.</a:t>
            </a:r>
            <a:endParaRPr lang="ru-RU" altLang="ru-RU" kern="0" dirty="0">
              <a:cs typeface="Arial"/>
            </a:endParaRPr>
          </a:p>
        </p:txBody>
      </p:sp>
      <p:sp>
        <p:nvSpPr>
          <p:cNvPr id="6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84213" y="5516563"/>
            <a:ext cx="3167062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Утверждение </a:t>
            </a:r>
            <a:r>
              <a:rPr lang="ru-RU" altLang="ru-RU" sz="1200" kern="0" dirty="0" err="1">
                <a:cs typeface="Arial"/>
              </a:rPr>
              <a:t>маслихатом</a:t>
            </a:r>
            <a:r>
              <a:rPr lang="ru-RU" altLang="ru-RU" sz="1200" kern="0" dirty="0">
                <a:cs typeface="Arial"/>
              </a:rPr>
              <a:t>  городского бюджета на трехлетний период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не позднее двухнедельного срока после подписания решения областного маслихата об утверждении областного бюджета.</a:t>
            </a:r>
            <a:endParaRPr lang="ru-RU" altLang="ru-RU" kern="0" dirty="0">
              <a:cs typeface="Arial"/>
            </a:endParaRPr>
          </a:p>
        </p:txBody>
      </p:sp>
      <p:sp>
        <p:nvSpPr>
          <p:cNvPr id="7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728663" y="3109913"/>
            <a:ext cx="3167062" cy="1014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Рассмотрение бюджетных заявок администраторов бюджетных программ, подготовка заключений и их передача               на рассмотрение городской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бюджетной комиссии</a:t>
            </a:r>
          </a:p>
        </p:txBody>
      </p:sp>
      <p:sp>
        <p:nvSpPr>
          <p:cNvPr id="8" name="Rectangle 2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23850" y="476673"/>
            <a:ext cx="3816350" cy="7200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kern="0" dirty="0">
                <a:cs typeface="Arial"/>
              </a:rPr>
              <a:t>РАЗРАБОТКА БЮДЖЕТА</a:t>
            </a:r>
          </a:p>
          <a:p>
            <a:pPr algn="ctr" eaLnBrk="1" hangingPunct="1">
              <a:defRPr/>
            </a:pPr>
            <a:r>
              <a:rPr lang="ru-RU" altLang="ru-RU" sz="1200" i="1" kern="0" dirty="0">
                <a:solidFill>
                  <a:srgbClr val="000000"/>
                </a:solidFill>
                <a:cs typeface="Arial"/>
              </a:rPr>
              <a:t>(уполномоченный орган – отдел экономики и</a:t>
            </a:r>
          </a:p>
          <a:p>
            <a:pPr algn="ctr" eaLnBrk="1" hangingPunct="1">
              <a:defRPr/>
            </a:pPr>
            <a:r>
              <a:rPr lang="ru-RU" altLang="ru-RU" sz="1200" i="1" kern="0" dirty="0">
                <a:solidFill>
                  <a:srgbClr val="000000"/>
                </a:solidFill>
                <a:cs typeface="Arial"/>
              </a:rPr>
              <a:t> бюджетного планирования)</a:t>
            </a:r>
          </a:p>
        </p:txBody>
      </p:sp>
      <p:sp>
        <p:nvSpPr>
          <p:cNvPr id="9" name="Rectangle 22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837113" y="476673"/>
            <a:ext cx="3816350" cy="7200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ru-RU" altLang="ru-RU" kern="0" dirty="0">
                <a:cs typeface="Arial"/>
              </a:rPr>
              <a:t>ИСПОЛНЕНИЕ БЮДЖЕТА</a:t>
            </a:r>
          </a:p>
          <a:p>
            <a:pPr algn="ctr" eaLnBrk="1" hangingPunct="1">
              <a:defRPr/>
            </a:pPr>
            <a:r>
              <a:rPr lang="ru-RU" altLang="ru-RU" sz="1200" i="1" kern="0" dirty="0">
                <a:solidFill>
                  <a:srgbClr val="000000"/>
                </a:solidFill>
                <a:cs typeface="Arial"/>
              </a:rPr>
              <a:t>(уполномоченный орган – отдел финансов)</a:t>
            </a:r>
          </a:p>
          <a:p>
            <a:pPr algn="ctr" eaLnBrk="1" hangingPunct="1">
              <a:defRPr/>
            </a:pPr>
            <a:endParaRPr lang="ru-RU" altLang="ru-RU" sz="1200" i="1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0" name="AutoShape 2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720" y="1268760"/>
            <a:ext cx="431800" cy="2714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AutoShape 24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720" y="2636912"/>
            <a:ext cx="431800" cy="43433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2" name="AutoShape 2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050" y="4124325"/>
            <a:ext cx="431800" cy="3127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" name="AutoShape 3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2051050" y="5300663"/>
            <a:ext cx="358775" cy="2159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4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148263" y="1628800"/>
            <a:ext cx="3240087" cy="6463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altLang="ru-RU" kern="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5" name="AutoShape 41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588224" y="1196752"/>
            <a:ext cx="431800" cy="3603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16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19700" y="2924945"/>
            <a:ext cx="3313113" cy="64630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Проведение комплекса мероприятий по исполнению городского бюджета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в течение финансового года</a:t>
            </a:r>
          </a:p>
        </p:txBody>
      </p:sp>
      <p:sp>
        <p:nvSpPr>
          <p:cNvPr id="17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19700" y="4149080"/>
            <a:ext cx="3211513" cy="1015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Проведение бюджетного мониторинга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и оценки эффективности управления бюджетными средствами,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составление ежемесячных отчетов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solidFill>
                  <a:srgbClr val="000000"/>
                </a:solidFill>
                <a:cs typeface="Arial"/>
              </a:rPr>
              <a:t> об исполнении бюджета  </a:t>
            </a:r>
          </a:p>
        </p:txBody>
      </p:sp>
      <p:sp>
        <p:nvSpPr>
          <p:cNvPr id="18" name="Прямоугольник 1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5219700" y="5516563"/>
            <a:ext cx="3240088" cy="830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15" tIns="45708" rIns="91415" bIns="45708">
            <a:spAutoFit/>
          </a:bodyPr>
          <a:lstStyle>
            <a:lvl1pPr defTabSz="61595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159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1595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1595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Представление в </a:t>
            </a:r>
            <a:r>
              <a:rPr lang="ru-RU" altLang="ru-RU" sz="1200" kern="0" dirty="0" err="1">
                <a:cs typeface="Arial"/>
              </a:rPr>
              <a:t>маслихат</a:t>
            </a:r>
            <a:r>
              <a:rPr lang="ru-RU" altLang="ru-RU" sz="1200" kern="0" dirty="0">
                <a:cs typeface="Arial"/>
              </a:rPr>
              <a:t> годового отчета об исполнении бюджета за отчетный финансовый год  </a:t>
            </a:r>
          </a:p>
          <a:p>
            <a:pPr algn="ctr" eaLnBrk="1" hangingPunct="1">
              <a:defRPr/>
            </a:pPr>
            <a:r>
              <a:rPr lang="ru-RU" altLang="ru-RU" sz="1200" kern="0" dirty="0">
                <a:cs typeface="Arial"/>
              </a:rPr>
              <a:t>не позднее 1 апреля текущего года</a:t>
            </a:r>
          </a:p>
        </p:txBody>
      </p:sp>
      <p:sp>
        <p:nvSpPr>
          <p:cNvPr id="19" name="AutoShape 46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588224" y="2420888"/>
            <a:ext cx="431800" cy="36036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20" name="AutoShape 4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659563" y="5229225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21" name="AutoShape 48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660232" y="3645024"/>
            <a:ext cx="431800" cy="431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  <p:sp>
        <p:nvSpPr>
          <p:cNvPr id="22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4139952" y="692696"/>
            <a:ext cx="719138" cy="288925"/>
          </a:xfrm>
          <a:prstGeom prst="rightArrow">
            <a:avLst>
              <a:gd name="adj1" fmla="val 50000"/>
              <a:gd name="adj2" fmla="val 6222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ru-RU" altLang="ru-RU" sz="1800" kern="0">
              <a:solidFill>
                <a:srgbClr val="000000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81762"/>
          </a:xfrm>
        </p:spPr>
        <p:txBody>
          <a:bodyPr>
            <a:normAutofit fontScale="9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2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показатели социально-экономического развития РК на 2019-2024 годы</a:t>
            </a:r>
            <a:br>
              <a:rPr lang="ru-RU" sz="22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695325" y="476673"/>
          <a:ext cx="8004176" cy="5400600"/>
        </p:xfrm>
        <a:graphic>
          <a:graphicData uri="http://schemas.openxmlformats.org/drawingml/2006/table">
            <a:tbl>
              <a:tblPr/>
              <a:tblGrid>
                <a:gridCol w="419724">
                  <a:extLst>
                    <a:ext uri="{9D8B030D-6E8A-4147-A177-3AD203B41FA5}"/>
                  </a:extLst>
                </a:gridCol>
                <a:gridCol w="2776358">
                  <a:extLst>
                    <a:ext uri="{9D8B030D-6E8A-4147-A177-3AD203B41FA5}"/>
                  </a:extLst>
                </a:gridCol>
                <a:gridCol w="983411">
                  <a:extLst>
                    <a:ext uri="{9D8B030D-6E8A-4147-A177-3AD203B41FA5}"/>
                  </a:extLst>
                </a:gridCol>
                <a:gridCol w="759908">
                  <a:extLst>
                    <a:ext uri="{9D8B030D-6E8A-4147-A177-3AD203B41FA5}"/>
                  </a:extLst>
                </a:gridCol>
                <a:gridCol w="762701">
                  <a:extLst>
                    <a:ext uri="{9D8B030D-6E8A-4147-A177-3AD203B41FA5}"/>
                  </a:extLst>
                </a:gridCol>
                <a:gridCol w="771083">
                  <a:extLst>
                    <a:ext uri="{9D8B030D-6E8A-4147-A177-3AD203B41FA5}"/>
                  </a:extLst>
                </a:gridCol>
                <a:gridCol w="771083">
                  <a:extLst>
                    <a:ext uri="{9D8B030D-6E8A-4147-A177-3AD203B41FA5}"/>
                  </a:extLst>
                </a:gridCol>
                <a:gridCol w="759908">
                  <a:extLst>
                    <a:ext uri="{9D8B030D-6E8A-4147-A177-3AD203B41FA5}"/>
                  </a:extLst>
                </a:gridCol>
              </a:tblGrid>
              <a:tr h="37896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№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показателей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Прогноз  в  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54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018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Прожиточный минимум, тенге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32 668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34 302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35 743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37 244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38 808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40 438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25541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Месячный расчетный показатель (МРП), тенге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3 063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3 546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0188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Минимальный размер заработной платы, тенге 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10734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Минимальный размер пенсий, тенге </a:t>
                      </a:r>
                    </a:p>
                  </a:txBody>
                  <a:tcPr marL="6918" marR="6918" marT="69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40 441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43 272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46 301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49 542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53 010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56 721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17" marR="6917" marT="69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76672"/>
            <a:ext cx="8280920" cy="5328592"/>
          </a:xfrm>
        </p:spPr>
        <p:txBody>
          <a:bodyPr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5000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Планирование, уточнение, корректировки бюджета отдела физической культуры и спорта </a:t>
            </a:r>
            <a:r>
              <a:rPr lang="ru-RU" sz="5000" dirty="0" err="1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Аксуского</a:t>
            </a:r>
            <a:r>
              <a:rPr lang="ru-RU" sz="5000" dirty="0" smtClean="0">
                <a:ln w="12700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endParaRPr lang="ru-RU" sz="5000" dirty="0">
              <a:ln w="12700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323528" y="2348881"/>
          <a:ext cx="8568951" cy="4209204"/>
        </p:xfrm>
        <a:graphic>
          <a:graphicData uri="http://schemas.openxmlformats.org/drawingml/2006/table">
            <a:tbl>
              <a:tblPr/>
              <a:tblGrid>
                <a:gridCol w="49473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77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593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79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72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тысяч тенге</a:t>
                      </a: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08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14 340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14 913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15 510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1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001Услуги </a:t>
                      </a:r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реализации государственной политики на местном уровне  в 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8 481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8 820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9173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95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004 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580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7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006Проведение </a:t>
                      </a:r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спортивных соревнований на районном (города областного значения) уровне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998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1 038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81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007Подготовка </a:t>
                      </a:r>
                      <a:r>
                        <a:rPr lang="ru-RU" sz="1400" b="1" i="0" u="none" strike="noStrike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участие членов  сборных команд района (города областного значения) по различным видам спорта на областных спортивных соревнованиях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4 319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4672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428596" y="476672"/>
            <a:ext cx="8286808" cy="208823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endParaRPr lang="kk-K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  расхода 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  на 2021 -2023год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ГУ «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Отдела</a:t>
            </a:r>
            <a:r>
              <a:rPr lang="kk-KZ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физической культуры и спорта Аксуского района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323528" y="2348880"/>
          <a:ext cx="84969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395536" y="260648"/>
            <a:ext cx="8319868" cy="187220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Расходная часть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Гражданского бюджета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формирования исполнения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ГУ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“Отдела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физической культуры и спорта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Аксуского </a:t>
            </a:r>
            <a:r>
              <a:rPr lang="kk-KZ" sz="24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района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 на 2021-2023 годы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7215206" y="2060848"/>
            <a:ext cx="1438284" cy="36004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тыс. тенге</a:t>
            </a:r>
            <a:endParaRPr lang="ru-RU" sz="2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763</TotalTime>
  <Words>586</Words>
  <Application>Microsoft Office PowerPoint</Application>
  <PresentationFormat>Экран (4:3)</PresentationFormat>
  <Paragraphs>124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Проект расхода Гражданского бюджета  при формирования исполнения  бюджета  на 2021 -2023год  ГУ «Отдел физической культуры  и спорта Аксуского района»</vt:lpstr>
      <vt:lpstr>Уважаемые жители района!</vt:lpstr>
      <vt:lpstr>Законодательная база бюджетного процесса</vt:lpstr>
      <vt:lpstr>   Законодательная база бюджетного процесса</vt:lpstr>
      <vt:lpstr>СХЕМА БЮДЖЕТНОГО ПРОЦЕССА </vt:lpstr>
      <vt:lpstr>Основные показатели социально-экономического развития РК на 2019-2024 годы </vt:lpstr>
      <vt:lpstr>Планирование, уточнение, корректировки бюджета отдела физической культуры и спорта Аксуского района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66</cp:revision>
  <dcterms:created xsi:type="dcterms:W3CDTF">2019-10-29T05:55:48Z</dcterms:created>
  <dcterms:modified xsi:type="dcterms:W3CDTF">2021-02-04T16:07:11Z</dcterms:modified>
</cp:coreProperties>
</file>