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79" r:id="rId3"/>
    <p:sldId id="1080" r:id="rId4"/>
    <p:sldId id="1081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81" autoAdjust="0"/>
    <p:restoredTop sz="97891" autoAdjust="0"/>
  </p:normalViewPr>
  <p:slideViewPr>
    <p:cSldViewPr>
      <p:cViewPr varScale="1">
        <p:scale>
          <a:sx n="71" d="100"/>
          <a:sy n="71" d="100"/>
        </p:scale>
        <p:origin x="-1476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001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0.33000000000000007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003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70.599999999999994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004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0.51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005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2.0299999999999998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006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007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6.0000000000000012E-2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012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1.0000000000000002E-2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015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0.33000000000000007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024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6.9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030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  <c:pt idx="0">
                  <c:v>3.0000000000000006E-2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040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Лист1!$L$2:$L$5</c:f>
              <c:numCache>
                <c:formatCode>General</c:formatCode>
                <c:ptCount val="4"/>
                <c:pt idx="0">
                  <c:v>2.62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067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Лист1!$M$2:$M$5</c:f>
              <c:numCache>
                <c:formatCode>General</c:formatCode>
                <c:ptCount val="4"/>
                <c:pt idx="0">
                  <c:v>12.719999999999999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077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Лист1!$N$2:$N$5</c:f>
              <c:numCache>
                <c:formatCode>General</c:formatCode>
                <c:ptCount val="4"/>
                <c:pt idx="0">
                  <c:v>2.2599999999999998</c:v>
                </c:pt>
              </c:numCache>
            </c:numRef>
          </c:val>
        </c:ser>
        <c:dLbls/>
        <c:axId val="83829120"/>
        <c:axId val="83830656"/>
      </c:barChart>
      <c:catAx>
        <c:axId val="83829120"/>
        <c:scaling>
          <c:orientation val="minMax"/>
        </c:scaling>
        <c:axPos val="b"/>
        <c:tickLblPos val="nextTo"/>
        <c:crossAx val="83830656"/>
        <c:crosses val="autoZero"/>
        <c:auto val="1"/>
        <c:lblAlgn val="ctr"/>
        <c:lblOffset val="100"/>
      </c:catAx>
      <c:valAx>
        <c:axId val="83830656"/>
        <c:scaling>
          <c:orientation val="minMax"/>
        </c:scaling>
        <c:axPos val="l"/>
        <c:majorGridlines/>
        <c:numFmt formatCode="General" sourceLinked="1"/>
        <c:tickLblPos val="nextTo"/>
        <c:crossAx val="838291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2019 жылға Көксу ауданының білім бөлімінің Азаматтық бюджеті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</a:t>
            </a:r>
            <a:r>
              <a:rPr lang="kk-KZ" sz="2400" b="1" dirty="0" smtClean="0">
                <a:latin typeface="Times New Roman" panose="02020603050405020304" pitchFamily="18" charset="0"/>
              </a:rPr>
              <a:t>би </a:t>
            </a:r>
            <a:r>
              <a:rPr lang="kk-KZ" sz="2400" b="1" dirty="0" smtClean="0">
                <a:latin typeface="Times New Roman" panose="02020603050405020304" pitchFamily="18" charset="0"/>
              </a:rPr>
              <a:t>ауылы 2019ж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6600"/>
                </a:solidFill>
              </a:rPr>
              <a:t>2019 </a:t>
            </a:r>
            <a:r>
              <a:rPr lang="ru-RU" b="1" dirty="0" err="1" smtClean="0">
                <a:solidFill>
                  <a:srgbClr val="CC6600"/>
                </a:solidFill>
              </a:rPr>
              <a:t>жылға шығыс бөлігі</a:t>
            </a:r>
            <a:r>
              <a:rPr lang="ru-RU" b="1" dirty="0" smtClean="0">
                <a:solidFill>
                  <a:srgbClr val="CC6600"/>
                </a:solidFill>
              </a:rPr>
              <a:t> 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5382667"/>
              </p:ext>
            </p:extLst>
          </p:nvPr>
        </p:nvGraphicFramePr>
        <p:xfrm>
          <a:off x="742950" y="2147888"/>
          <a:ext cx="84201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3746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908720"/>
            <a:ext cx="8420100" cy="1143000"/>
          </a:xfrm>
        </p:spPr>
        <p:txBody>
          <a:bodyPr/>
          <a:lstStyle/>
          <a:p>
            <a:pPr algn="ctr"/>
            <a:r>
              <a:rPr lang="ru-RU" b="1" dirty="0" smtClean="0"/>
              <a:t>2019 </a:t>
            </a:r>
            <a:r>
              <a:rPr lang="ru-RU" b="1" dirty="0" err="1" smtClean="0"/>
              <a:t>жылға бюджеттің шығыс бөлігі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6990457"/>
              </p:ext>
            </p:extLst>
          </p:nvPr>
        </p:nvGraphicFramePr>
        <p:xfrm>
          <a:off x="742950" y="2147888"/>
          <a:ext cx="84201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025"/>
                <a:gridCol w="2105025"/>
                <a:gridCol w="2105025"/>
                <a:gridCol w="210502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Бағдарлама атауы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Жергілікті деңгейде білім беру саласындағы мемлекеттік саясатты іске асыру жөніндегі қызметтер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14899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Мемлекеттік органдардың күрделі шығыстары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455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900" dirty="0" smtClean="0">
                          <a:effectLst/>
                          <a:latin typeface="+mj-lt"/>
                          <a:ea typeface="Calibri"/>
                        </a:rPr>
                        <a:t>Жалпы білім беру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3178763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Ауданның (облыстық маңызы бар қаланың) мемлекеттік білім беру мекемелерінде білім беру жүйесін ақпараттандыру 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Ауданның (облыстық маңызы бар қаланың) мемлекеттік білім беру мекемелер үшін оқулықтар мен оқу-әдiстемелiк кешендерді сатып алу және жеткізу 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91447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900" dirty="0" smtClean="0">
                          <a:effectLst/>
                          <a:latin typeface="+mj-lt"/>
                          <a:ea typeface="Calibri"/>
                        </a:rPr>
                        <a:t>Балаларға қосымша білім беру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72100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Аудандық (қалалық) ауқымдағы мектеп олимпиадаларын және мектептен тыс іс-шараларды өткiзу 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2881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867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2019 </a:t>
            </a:r>
            <a:r>
              <a:rPr lang="ru-RU" b="1" dirty="0" err="1" smtClean="0"/>
              <a:t>жылға бюджеттің шығыс бөлігі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6525914"/>
              </p:ext>
            </p:extLst>
          </p:nvPr>
        </p:nvGraphicFramePr>
        <p:xfrm>
          <a:off x="742950" y="2147888"/>
          <a:ext cx="84201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050"/>
                <a:gridCol w="42100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Бағдарлама атауы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Жетім баланы (жетім балаларды) және ата-аналарының қамқорынсыз қалған баланы (балаларды) күтіп-ұстауға қамқоршыларға (қорғаншыларға) ай сайынға ақшалай қаражат төлемі</a:t>
                      </a:r>
                      <a:endParaRPr lang="ru-RU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Мектепке дейінгі білім беру ұйымдарында мемлекеттік білім беру тапсырыстарын іске асыруға аудандық маңызы бар қала, ауыл, кент, ауылдық округ бюджеттеріне берілетін ағымдағы нысаналы трансферттер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3110701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Мектепке дейінгі білім беру ұйымдарында мемлекеттік білім беру тапсырыстарын іске асыруға аудандық маңызы бар қала, ауыл, кент, ауылдық округ бюджеттеріне берілетін ағымдағы нысаналы трансферттер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1686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Мектепке дейінгі білім беру ұйымдарында мемлекеттік білім беру тапсырысын іске асыруға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118059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Ведомстволық бағыныстағы мемлекеттік мекемелер мен ұйымдардың күрделі шығыстары 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572892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Ауыл-Ел бесігі» жоба щеңберінде әлеуметтік және инженерлік жобаларды іске асыру</a:t>
                      </a:r>
                      <a:r>
                        <a:rPr lang="kk-KZ" sz="900" dirty="0" smtClean="0">
                          <a:effectLst/>
                          <a:latin typeface="+mj-lt"/>
                          <a:ea typeface="Calibri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100935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3439663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26217</TotalTime>
  <Words>223</Words>
  <Application>Microsoft Office PowerPoint</Application>
  <PresentationFormat>Лист A4 (210x297 мм)</PresentationFormat>
  <Paragraphs>35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Международный</vt:lpstr>
      <vt:lpstr>2019 жылға Көксу ауданының білім бөлімінің Азаматтық бюджеті </vt:lpstr>
      <vt:lpstr>2019 жылға шығыс бөлігі </vt:lpstr>
      <vt:lpstr>2019 жылға бюджеттің шығыс бөлігі</vt:lpstr>
      <vt:lpstr>2019 жылға бюджеттің шығыс бөлігі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Admin</cp:lastModifiedBy>
  <cp:revision>1926</cp:revision>
  <cp:lastPrinted>2016-07-20T11:16:55Z</cp:lastPrinted>
  <dcterms:created xsi:type="dcterms:W3CDTF">2004-02-06T14:47:15Z</dcterms:created>
  <dcterms:modified xsi:type="dcterms:W3CDTF">2019-11-04T03:23:31Z</dcterms:modified>
</cp:coreProperties>
</file>