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19" r:id="rId1"/>
  </p:sldMasterIdLst>
  <p:sldIdLst>
    <p:sldId id="256" r:id="rId2"/>
    <p:sldId id="291" r:id="rId3"/>
    <p:sldId id="314" r:id="rId4"/>
    <p:sldId id="322" r:id="rId5"/>
    <p:sldId id="268" r:id="rId6"/>
    <p:sldId id="294" r:id="rId7"/>
    <p:sldId id="308" r:id="rId8"/>
  </p:sldIdLst>
  <p:sldSz cx="9144000" cy="6858000" type="screen4x3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453C604E-8363-406C-BB9A-0104B7B5FA52}">
          <p14:sldIdLst>
            <p14:sldId id="256"/>
            <p14:sldId id="291"/>
            <p14:sldId id="314"/>
            <p14:sldId id="322"/>
            <p14:sldId id="268"/>
            <p14:sldId id="294"/>
            <p14:sldId id="308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FF"/>
    <a:srgbClr val="008000"/>
    <a:srgbClr val="33CC33"/>
    <a:srgbClr val="CCFFFF"/>
    <a:srgbClr val="FFEAD5"/>
    <a:srgbClr val="33CCFF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37" autoAdjust="0"/>
  </p:normalViewPr>
  <p:slideViewPr>
    <p:cSldViewPr>
      <p:cViewPr>
        <p:scale>
          <a:sx n="70" d="100"/>
          <a:sy n="70" d="100"/>
        </p:scale>
        <p:origin x="-2814" y="-7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grpSp>
        <p:nvGrpSpPr>
          <p:cNvPr id="5" name="Группа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/>
            </a:p>
          </p:txBody>
        </p:sp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>
                <a:defRPr/>
              </a:pPr>
              <a:endParaRPr lang="en-US"/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2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3491C6D3-6D6C-4B5C-90CC-23C328449C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CB72BD-EC45-4FF6-8D4B-F6C5355A32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1C576-7144-49D2-BC1D-8A13F87F39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981200"/>
            <a:ext cx="8229600" cy="3886200"/>
          </a:xfrm>
        </p:spPr>
        <p:txBody>
          <a:bodyPr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1058F3-FB41-43CA-A29E-EA54369508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A84C9D-0E68-4A0E-A8A1-059ADC0E2A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Нашивка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F22F978-CDF5-48DA-AE8B-86FF6B85AE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9DB5860-9980-4ED8-8453-368450E0BC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5AA9E84-111E-4470-9A29-9587123219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C7061E4-13D9-47FE-A777-B42557E0C1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8291F-E4BA-427A-BD01-065566738E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8257DBA-828D-4150-948A-DB7D4F48FF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Полилиния 5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Прямоугольный треугольник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Нашивка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31657857-2A60-4C16-8154-C7C22F4388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FB3590F1-F242-44B6-9C6B-0BB9A839EE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21" r:id="rId1"/>
    <p:sldLayoutId id="2147485017" r:id="rId2"/>
    <p:sldLayoutId id="2147485022" r:id="rId3"/>
    <p:sldLayoutId id="2147485023" r:id="rId4"/>
    <p:sldLayoutId id="2147485024" r:id="rId5"/>
    <p:sldLayoutId id="2147485025" r:id="rId6"/>
    <p:sldLayoutId id="2147485018" r:id="rId7"/>
    <p:sldLayoutId id="2147485026" r:id="rId8"/>
    <p:sldLayoutId id="2147485027" r:id="rId9"/>
    <p:sldLayoutId id="2147485019" r:id="rId10"/>
    <p:sldLayoutId id="2147485020" r:id="rId11"/>
    <p:sldLayoutId id="214748503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584" y="1052736"/>
            <a:ext cx="8064896" cy="2808312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ГРАЖДАНСКИЙ </a:t>
            </a:r>
            <a:r>
              <a:rPr lang="ru-RU" sz="40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БЮДЖЕТ  </a:t>
            </a:r>
            <a:r>
              <a:rPr lang="ru-RU" sz="400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Айтейского</a:t>
            </a:r>
            <a:r>
              <a:rPr lang="ru-RU" sz="40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сельского округа </a:t>
            </a:r>
            <a:r>
              <a:rPr lang="ru-RU" sz="400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Карасайского</a:t>
            </a:r>
            <a:r>
              <a:rPr lang="ru-RU" sz="40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района  на 2019-2021 годы</a:t>
            </a:r>
            <a:endParaRPr lang="ru-RU" sz="40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268760"/>
            <a:ext cx="8352928" cy="453650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1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Вашему вниманию представлен  гражданский бюджет  города, сельских округов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 района на 2019</a:t>
            </a:r>
            <a:r>
              <a:rPr lang="ru-RU" sz="1900" b="1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-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2021 годы, который содержит информацию об основных показателях социально-экономического развития города, сельских округов ,бюджета города, сельских округов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района и направлениях расходования бюджетных средств, информация об исполнении бюджета города, сельских округов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района.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	Бюджет города, сельских округов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района на 2019-2021 годы сформирован в соответствии  с Бюджетным и Налоговым кодексами Республики Казахстан, задачами, поставленными в Посланиях Президента Республики Казахстан народу Казахстана, Прогнозом социально-экономического развития  города, сельских округа на 2019-2021 годы, Методикой прогнозирования доходов и утвержден решением сессии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маслихата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от 10 января 2019 года №39-3 «О бюджетах города, сельских округов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района на 2019-2021 годы».</a:t>
            </a:r>
            <a:endParaRPr lang="ru-RU" sz="1900" i="1" dirty="0" smtClean="0">
              <a:solidFill>
                <a:srgbClr val="0000FF"/>
              </a:solidFill>
              <a:latin typeface="Times New Roman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8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363272" cy="1196752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5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Уважаемые посетители </a:t>
            </a:r>
            <a:r>
              <a:rPr lang="ru-RU" sz="25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сайта бюджета города, сельских округов  </a:t>
            </a:r>
            <a:r>
              <a:rPr lang="ru-RU" sz="250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Карасайского</a:t>
            </a:r>
            <a:r>
              <a:rPr lang="ru-RU" sz="25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района               на 2019-2021 годы</a:t>
            </a:r>
            <a:endParaRPr lang="ru-RU" sz="250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рямоугольник 4"/>
          <p:cNvSpPr>
            <a:spLocks noChangeArrowheads="1"/>
          </p:cNvSpPr>
          <p:nvPr/>
        </p:nvSpPr>
        <p:spPr bwMode="auto">
          <a:xfrm>
            <a:off x="1214438" y="1000125"/>
            <a:ext cx="7227887" cy="33813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600" b="1" dirty="0">
                <a:solidFill>
                  <a:srgbClr val="0033CC"/>
                </a:solidFill>
              </a:rPr>
              <a:t>СХЕМА БЮДЖЕТНОГО ПРОЦЕССА</a:t>
            </a:r>
          </a:p>
        </p:txBody>
      </p:sp>
      <p:sp>
        <p:nvSpPr>
          <p:cNvPr id="16387" name="Прямоугольник 16"/>
          <p:cNvSpPr>
            <a:spLocks noChangeArrowheads="1"/>
          </p:cNvSpPr>
          <p:nvPr/>
        </p:nvSpPr>
        <p:spPr bwMode="auto">
          <a:xfrm>
            <a:off x="642938" y="2355056"/>
            <a:ext cx="3240087" cy="64928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Разработка проекта Прогноза социально-экономического развития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на </a:t>
            </a:r>
          </a:p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5-летний период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не позднее 25 апреля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8" name="Прямоугольник 16"/>
          <p:cNvSpPr>
            <a:spLocks noChangeArrowheads="1"/>
          </p:cNvSpPr>
          <p:nvPr/>
        </p:nvSpPr>
        <p:spPr bwMode="auto">
          <a:xfrm>
            <a:off x="641350" y="4228502"/>
            <a:ext cx="3240087" cy="64611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Составление проекта бюджета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 внесение его на рассмотрение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районного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маслихата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не позднее 1 октября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9" name="Прямоугольник 16"/>
          <p:cNvSpPr>
            <a:spLocks noChangeArrowheads="1"/>
          </p:cNvSpPr>
          <p:nvPr/>
        </p:nvSpPr>
        <p:spPr bwMode="auto">
          <a:xfrm>
            <a:off x="641350" y="5174458"/>
            <a:ext cx="3238499" cy="93821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15" tIns="45708" rIns="91415" bIns="45708">
            <a:spAutoFit/>
          </a:bodyPr>
          <a:lstStyle/>
          <a:p>
            <a:pPr algn="ctr" defTabSz="615950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Утверждение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маслихатом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бюджета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района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на трехлетний период </a:t>
            </a:r>
          </a:p>
          <a:p>
            <a:pPr algn="ctr" defTabSz="615950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не позднее 2-недельного срока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после подписания решения областного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маслихата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об утверждении областного бюджета</a:t>
            </a:r>
          </a:p>
        </p:txBody>
      </p:sp>
      <p:sp>
        <p:nvSpPr>
          <p:cNvPr id="16390" name="Прямоугольник 16"/>
          <p:cNvSpPr>
            <a:spLocks noChangeArrowheads="1"/>
          </p:cNvSpPr>
          <p:nvPr/>
        </p:nvSpPr>
        <p:spPr bwMode="auto">
          <a:xfrm>
            <a:off x="641351" y="3294857"/>
            <a:ext cx="3240087" cy="64630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Передача бюджетных заявок администраторов бюджетных программ на рассмотрение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районной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бюджетной комиссии</a:t>
            </a:r>
          </a:p>
        </p:txBody>
      </p:sp>
      <p:sp>
        <p:nvSpPr>
          <p:cNvPr id="16391" name="Rectangle 21"/>
          <p:cNvSpPr>
            <a:spLocks noChangeArrowheads="1"/>
          </p:cNvSpPr>
          <p:nvPr/>
        </p:nvSpPr>
        <p:spPr bwMode="auto">
          <a:xfrm>
            <a:off x="642938" y="1571626"/>
            <a:ext cx="3240087" cy="5715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pPr algn="ctr"/>
            <a:r>
              <a:rPr lang="ru-RU" sz="1100" b="1" dirty="0"/>
              <a:t>РАЗРАБОТКА БЮДЖЕТА</a:t>
            </a:r>
          </a:p>
          <a:p>
            <a:pPr algn="ctr"/>
            <a:r>
              <a:rPr lang="ru-RU" sz="1100" i="1" dirty="0"/>
              <a:t>(уполномоченный орган – отдел экономики и </a:t>
            </a:r>
          </a:p>
          <a:p>
            <a:pPr algn="ctr"/>
            <a:r>
              <a:rPr lang="ru-RU" sz="1100" i="1" dirty="0"/>
              <a:t>бюджетного планирования)</a:t>
            </a:r>
          </a:p>
        </p:txBody>
      </p:sp>
      <p:sp>
        <p:nvSpPr>
          <p:cNvPr id="16392" name="Rectangle 22"/>
          <p:cNvSpPr>
            <a:spLocks noChangeArrowheads="1"/>
          </p:cNvSpPr>
          <p:nvPr/>
        </p:nvSpPr>
        <p:spPr bwMode="auto">
          <a:xfrm>
            <a:off x="5214937" y="1571625"/>
            <a:ext cx="3227387" cy="5715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ИСПОЛНЕНИЕ БЮДЖЕТА</a:t>
            </a:r>
          </a:p>
          <a:p>
            <a:pPr algn="ctr"/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(уполномоченный орган – отдел финансов)</a:t>
            </a:r>
          </a:p>
          <a:p>
            <a:pPr algn="ctr"/>
            <a:endParaRPr lang="ru-RU" sz="1200" i="1" dirty="0"/>
          </a:p>
        </p:txBody>
      </p:sp>
      <p:sp>
        <p:nvSpPr>
          <p:cNvPr id="16393" name="AutoShape 23"/>
          <p:cNvSpPr>
            <a:spLocks noChangeArrowheads="1"/>
          </p:cNvSpPr>
          <p:nvPr/>
        </p:nvSpPr>
        <p:spPr bwMode="auto">
          <a:xfrm>
            <a:off x="2000250" y="2143126"/>
            <a:ext cx="431800" cy="180181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394" name="AutoShape 24"/>
          <p:cNvSpPr>
            <a:spLocks noChangeArrowheads="1"/>
          </p:cNvSpPr>
          <p:nvPr/>
        </p:nvSpPr>
        <p:spPr bwMode="auto">
          <a:xfrm>
            <a:off x="2019300" y="3014662"/>
            <a:ext cx="431800" cy="276225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395" name="AutoShape 27"/>
          <p:cNvSpPr>
            <a:spLocks noChangeArrowheads="1"/>
          </p:cNvSpPr>
          <p:nvPr/>
        </p:nvSpPr>
        <p:spPr bwMode="auto">
          <a:xfrm>
            <a:off x="2020094" y="3941164"/>
            <a:ext cx="431800" cy="287338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396" name="AutoShape 39"/>
          <p:cNvSpPr>
            <a:spLocks noChangeArrowheads="1"/>
          </p:cNvSpPr>
          <p:nvPr/>
        </p:nvSpPr>
        <p:spPr bwMode="auto">
          <a:xfrm>
            <a:off x="2020094" y="4874615"/>
            <a:ext cx="431800" cy="287337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397" name="Прямоугольник 16"/>
          <p:cNvSpPr>
            <a:spLocks noChangeArrowheads="1"/>
          </p:cNvSpPr>
          <p:nvPr/>
        </p:nvSpPr>
        <p:spPr bwMode="auto">
          <a:xfrm>
            <a:off x="5224462" y="2370137"/>
            <a:ext cx="3240087" cy="64928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Формирование и утверждение сводного плана поступлений и финансирования по платежам и обязательствам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98" name="AutoShape 41"/>
          <p:cNvSpPr>
            <a:spLocks noChangeArrowheads="1"/>
          </p:cNvSpPr>
          <p:nvPr/>
        </p:nvSpPr>
        <p:spPr bwMode="auto">
          <a:xfrm>
            <a:off x="6572250" y="2143125"/>
            <a:ext cx="431800" cy="211931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399" name="Прямоугольник 16"/>
          <p:cNvSpPr>
            <a:spLocks noChangeArrowheads="1"/>
          </p:cNvSpPr>
          <p:nvPr/>
        </p:nvSpPr>
        <p:spPr bwMode="auto">
          <a:xfrm>
            <a:off x="5214938" y="3306762"/>
            <a:ext cx="3240087" cy="64928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Проведение комплекса мероприятий по исполнению бюджета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 defTabSz="615950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в течение финансового года</a:t>
            </a:r>
          </a:p>
        </p:txBody>
      </p:sp>
      <p:sp>
        <p:nvSpPr>
          <p:cNvPr id="16400" name="Прямоугольник 16"/>
          <p:cNvSpPr>
            <a:spLocks noChangeArrowheads="1"/>
          </p:cNvSpPr>
          <p:nvPr/>
        </p:nvSpPr>
        <p:spPr bwMode="auto">
          <a:xfrm>
            <a:off x="5214938" y="4243387"/>
            <a:ext cx="3240087" cy="101441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Проведение бюджетного мониторинга </a:t>
            </a:r>
          </a:p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 оценки эффективности управления бюджетными средствами, </a:t>
            </a:r>
          </a:p>
          <a:p>
            <a:pPr algn="ctr" defTabSz="61595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составление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ежемесячных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отчетов</a:t>
            </a:r>
          </a:p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 исполнении бюджета  </a:t>
            </a:r>
          </a:p>
        </p:txBody>
      </p:sp>
      <p:sp>
        <p:nvSpPr>
          <p:cNvPr id="16401" name="Прямоугольник 16"/>
          <p:cNvSpPr>
            <a:spLocks noChangeArrowheads="1"/>
          </p:cNvSpPr>
          <p:nvPr/>
        </p:nvSpPr>
        <p:spPr bwMode="auto">
          <a:xfrm>
            <a:off x="5202238" y="5529263"/>
            <a:ext cx="3240087" cy="10156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Предоставление в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районный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маслихат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годового отчета об исполнении бюджета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 отчетный финансовый год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не  позднее 1 апреля текущего года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его утверждение</a:t>
            </a:r>
          </a:p>
        </p:txBody>
      </p:sp>
      <p:sp>
        <p:nvSpPr>
          <p:cNvPr id="16402" name="AutoShape 46"/>
          <p:cNvSpPr>
            <a:spLocks noChangeArrowheads="1"/>
          </p:cNvSpPr>
          <p:nvPr/>
        </p:nvSpPr>
        <p:spPr bwMode="auto">
          <a:xfrm>
            <a:off x="6572250" y="3019424"/>
            <a:ext cx="431800" cy="287338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403" name="AutoShape 47"/>
          <p:cNvSpPr>
            <a:spLocks noChangeArrowheads="1"/>
          </p:cNvSpPr>
          <p:nvPr/>
        </p:nvSpPr>
        <p:spPr bwMode="auto">
          <a:xfrm>
            <a:off x="6572250" y="5257799"/>
            <a:ext cx="431800" cy="271464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404" name="AutoShape 48"/>
          <p:cNvSpPr>
            <a:spLocks noChangeArrowheads="1"/>
          </p:cNvSpPr>
          <p:nvPr/>
        </p:nvSpPr>
        <p:spPr bwMode="auto">
          <a:xfrm>
            <a:off x="6572250" y="3956050"/>
            <a:ext cx="431800" cy="287337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405" name="AutoShape 49"/>
          <p:cNvSpPr>
            <a:spLocks noChangeArrowheads="1"/>
          </p:cNvSpPr>
          <p:nvPr/>
        </p:nvSpPr>
        <p:spPr bwMode="auto">
          <a:xfrm>
            <a:off x="4143374" y="1714500"/>
            <a:ext cx="932681" cy="288925"/>
          </a:xfrm>
          <a:prstGeom prst="rightArrow">
            <a:avLst>
              <a:gd name="adj1" fmla="val 50000"/>
              <a:gd name="adj2" fmla="val 62225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406" name="Прямоугольник 22"/>
          <p:cNvSpPr>
            <a:spLocks noChangeArrowheads="1"/>
          </p:cNvSpPr>
          <p:nvPr/>
        </p:nvSpPr>
        <p:spPr bwMode="auto">
          <a:xfrm>
            <a:off x="285750" y="214313"/>
            <a:ext cx="8534722" cy="61555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Бюджет -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централизованный денежный фонд государства, предназначенный для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финансового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обеспечения реализации его задач и функций.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(п.п.12) пункта 1 статьи 3 Бюджетного кодекса Республики Казахстан)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1400" dirty="0" smtClean="0">
                <a:effectLst/>
              </a:rPr>
              <a:t>- Месячный расчетный показатель (МРП) – </a:t>
            </a:r>
            <a:r>
              <a:rPr lang="ru-RU" sz="1400" b="0" dirty="0" smtClean="0">
                <a:effectLst/>
              </a:rPr>
              <a:t>это показатель, используемый в Республике Казахстан для </a:t>
            </a:r>
            <a:r>
              <a:rPr lang="ru-RU" sz="1400" b="0" dirty="0" err="1" smtClean="0">
                <a:effectLst/>
              </a:rPr>
              <a:t>исчесления</a:t>
            </a:r>
            <a:r>
              <a:rPr lang="ru-RU" sz="1400" b="0" dirty="0" smtClean="0">
                <a:effectLst/>
              </a:rPr>
              <a:t> пенсий, пособий, и иных выплат, а так же для применения штрафных санкций, расчета налогов и других платежей (устанавливается ежегодно Законом Республики Казахстан «О республиканском бюджете»);</a:t>
            </a:r>
            <a:br>
              <a:rPr lang="ru-RU" sz="1400" b="0" dirty="0" smtClean="0">
                <a:effectLst/>
              </a:rPr>
            </a:br>
            <a:r>
              <a:rPr lang="ru-RU" sz="1400" dirty="0" smtClean="0">
                <a:effectLst/>
              </a:rPr>
              <a:t/>
            </a:r>
            <a:br>
              <a:rPr lang="ru-RU" sz="1400" dirty="0" smtClean="0">
                <a:effectLst/>
              </a:rPr>
            </a:br>
            <a:r>
              <a:rPr lang="ru-RU" sz="1400" dirty="0" smtClean="0">
                <a:effectLst/>
              </a:rPr>
              <a:t>- Прожиточный минимум – </a:t>
            </a:r>
            <a:r>
              <a:rPr lang="ru-RU" sz="1400" b="0" dirty="0" smtClean="0">
                <a:effectLst/>
              </a:rPr>
              <a:t>необходимый минимальный денежный доход на одного человека, равный по величине стоимости минимальной потребительской корзины;</a:t>
            </a:r>
            <a:br>
              <a:rPr lang="ru-RU" sz="1400" b="0" dirty="0" smtClean="0">
                <a:effectLst/>
              </a:rPr>
            </a:br>
            <a:r>
              <a:rPr lang="ru-RU" sz="1400" dirty="0" smtClean="0">
                <a:effectLst/>
              </a:rPr>
              <a:t/>
            </a:r>
            <a:br>
              <a:rPr lang="ru-RU" sz="1400" dirty="0" smtClean="0">
                <a:effectLst/>
              </a:rPr>
            </a:br>
            <a:r>
              <a:rPr lang="ru-RU" sz="1400" dirty="0" smtClean="0">
                <a:effectLst/>
              </a:rPr>
              <a:t>- Минимальная заработная плата – </a:t>
            </a:r>
            <a:r>
              <a:rPr lang="ru-RU" sz="1400" b="0" dirty="0" smtClean="0">
                <a:effectLst/>
              </a:rPr>
              <a:t>гарантированный минимум денежных выплат </a:t>
            </a:r>
            <a:r>
              <a:rPr lang="ru-RU" sz="1400" b="0" dirty="0" err="1" smtClean="0">
                <a:effectLst/>
              </a:rPr>
              <a:t>роботнику</a:t>
            </a:r>
            <a:r>
              <a:rPr lang="ru-RU" sz="1400" b="0" dirty="0" smtClean="0">
                <a:effectLst/>
              </a:rPr>
              <a:t> простого неквалифицированного (наименее сложного) труда при выполнении им норм труда (трудовых обязанностей) в нормальных условиях и при нормальной продолжительности рабочего времени, установленных Трудовым кодексом Республики Казахстан, в месяц.</a:t>
            </a:r>
            <a:endParaRPr lang="ru-RU" sz="1400" b="0" dirty="0">
              <a:effectLst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64053117"/>
              </p:ext>
            </p:extLst>
          </p:nvPr>
        </p:nvGraphicFramePr>
        <p:xfrm>
          <a:off x="467544" y="3284984"/>
          <a:ext cx="8208912" cy="21082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79502"/>
                <a:gridCol w="4084994"/>
                <a:gridCol w="936104"/>
                <a:gridCol w="936104"/>
                <a:gridCol w="936104"/>
                <a:gridCol w="93610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№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Наименование показателя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2016г.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2017г.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2018г.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2019г</a:t>
                      </a:r>
                      <a:r>
                        <a:rPr lang="kk-KZ" sz="1600" dirty="0" smtClean="0"/>
                        <a:t>.</a:t>
                      </a:r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Месячный расчетный показатель (МРП), тенге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2121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2269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2405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dirty="0" smtClean="0"/>
                        <a:t>2525</a:t>
                      </a:r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2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Минимальный размер заработной платы, тенге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22859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24459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28284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dirty="0" smtClean="0"/>
                        <a:t>42500</a:t>
                      </a:r>
                      <a:endParaRPr lang="ru-RU" sz="16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3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Размер государственной базовой пенсионной выплаты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11965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12802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15274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dirty="0" smtClean="0"/>
                        <a:t>16037</a:t>
                      </a:r>
                      <a:endParaRPr lang="ru-RU" sz="1600" dirty="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239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267200" y="3143250"/>
          <a:ext cx="609600" cy="571500"/>
        </p:xfrm>
        <a:graphic>
          <a:graphicData uri="http://schemas.openxmlformats.org/drawingml/2006/table">
            <a:tbl>
              <a:tblPr/>
              <a:tblGrid>
                <a:gridCol w="609600"/>
              </a:tblGrid>
              <a:tr h="57150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5358975"/>
              </p:ext>
            </p:extLst>
          </p:nvPr>
        </p:nvGraphicFramePr>
        <p:xfrm>
          <a:off x="395535" y="1322051"/>
          <a:ext cx="8208913" cy="3235356"/>
        </p:xfrm>
        <a:graphic>
          <a:graphicData uri="http://schemas.openxmlformats.org/drawingml/2006/table">
            <a:tbl>
              <a:tblPr/>
              <a:tblGrid>
                <a:gridCol w="3067039"/>
                <a:gridCol w="1613482"/>
                <a:gridCol w="1656184"/>
                <a:gridCol w="1872208"/>
              </a:tblGrid>
              <a:tr h="539282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2019 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2020 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2021 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</a:tr>
              <a:tr h="35218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ПОСТУПЛЕНИЯ - всего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83</a:t>
                      </a:r>
                      <a:r>
                        <a:rPr lang="en-US" sz="18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076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77235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80973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09685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 том числе: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847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Налоговые поступления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46577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48442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50864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642792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Поступления </a:t>
                      </a:r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трансфертов, </a:t>
                      </a:r>
                      <a:r>
                        <a:rPr lang="ru-RU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из них: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r>
                        <a:rPr lang="en-US" sz="1800" b="1" i="1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6 499</a:t>
                      </a:r>
                      <a:endParaRPr lang="ru-RU" sz="1800" b="1" i="1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28793</a:t>
                      </a:r>
                      <a:endParaRPr lang="ru-RU" sz="1800" b="1" i="1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30109</a:t>
                      </a:r>
                      <a:endParaRPr lang="ru-RU" sz="1800" b="1" i="1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528281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текущие </a:t>
                      </a: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трансферты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r>
                        <a:rPr lang="en-US" sz="1800" b="1" i="1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6 499</a:t>
                      </a:r>
                      <a:endParaRPr lang="ru-RU" sz="1800" b="1" i="1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28793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30109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28281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трансферты на развитие 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2" name="Rectangle 4"/>
          <p:cNvSpPr>
            <a:spLocks noGrp="1" noChangeArrowheads="1"/>
          </p:cNvSpPr>
          <p:nvPr>
            <p:ph type="title"/>
          </p:nvPr>
        </p:nvSpPr>
        <p:spPr>
          <a:xfrm>
            <a:off x="395536" y="332656"/>
            <a:ext cx="8280920" cy="720080"/>
          </a:xfrm>
          <a:solidFill>
            <a:srgbClr val="CCECFF"/>
          </a:solidFill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Структура поступлений бюджета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Айтейского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сельского округа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 2019-2021 годы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тысяч тенге</a:t>
            </a: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6846" y="332656"/>
            <a:ext cx="8318529" cy="380982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0033CC"/>
                </a:solidFill>
              </a:rPr>
              <a:t/>
            </a:r>
            <a:br>
              <a:rPr lang="ru-RU" sz="2400" dirty="0" smtClean="0">
                <a:solidFill>
                  <a:srgbClr val="0033CC"/>
                </a:solidFill>
              </a:rPr>
            </a:br>
            <a:r>
              <a:rPr lang="ru-RU" sz="2400" dirty="0" smtClean="0">
                <a:solidFill>
                  <a:srgbClr val="0033CC"/>
                </a:solidFill>
              </a:rPr>
              <a:t>Расходы бюджета </a:t>
            </a:r>
            <a:r>
              <a:rPr lang="ru-RU" sz="2400" dirty="0" err="1" smtClean="0">
                <a:solidFill>
                  <a:srgbClr val="0033CC"/>
                </a:solidFill>
              </a:rPr>
              <a:t>Айтейского</a:t>
            </a:r>
            <a:r>
              <a:rPr lang="ru-RU" sz="2400" dirty="0" smtClean="0">
                <a:solidFill>
                  <a:srgbClr val="0033CC"/>
                </a:solidFill>
              </a:rPr>
              <a:t> сельского округа</a:t>
            </a:r>
            <a:br>
              <a:rPr lang="ru-RU" sz="2400" dirty="0" smtClean="0">
                <a:solidFill>
                  <a:srgbClr val="0033CC"/>
                </a:solidFill>
              </a:rPr>
            </a:br>
            <a:endParaRPr lang="ru-RU" sz="2400" dirty="0">
              <a:solidFill>
                <a:srgbClr val="0033CC"/>
              </a:solidFill>
            </a:endParaRPr>
          </a:p>
        </p:txBody>
      </p:sp>
      <p:graphicFrame>
        <p:nvGraphicFramePr>
          <p:cNvPr id="89" name="Таблица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5683555"/>
              </p:ext>
            </p:extLst>
          </p:nvPr>
        </p:nvGraphicFramePr>
        <p:xfrm>
          <a:off x="395537" y="1916831"/>
          <a:ext cx="8280919" cy="2526156"/>
        </p:xfrm>
        <a:graphic>
          <a:graphicData uri="http://schemas.openxmlformats.org/drawingml/2006/table">
            <a:tbl>
              <a:tblPr/>
              <a:tblGrid>
                <a:gridCol w="5092006"/>
                <a:gridCol w="1028673"/>
                <a:gridCol w="1008112"/>
                <a:gridCol w="1152128"/>
              </a:tblGrid>
              <a:tr h="432049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kk-KZ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2019 год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2020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2021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420431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РАСХОДЫ - всего,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тысяч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тенге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98372,5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77235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80973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2012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 том числе: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784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Образование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12014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10020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10521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</a:tr>
              <a:tr h="32012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государственные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услуги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28446,5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26909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27169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  <a:tr h="37750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Жилищно-коммунальное хозяйство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11622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7323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7566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</a:tr>
              <a:tr h="32012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Прочие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24075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11450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12022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95536" y="800100"/>
            <a:ext cx="8319839" cy="85725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бюджета </a:t>
            </a:r>
            <a:r>
              <a:rPr lang="ru-RU" sz="1400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Айтейского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сельского округа на 2019-2021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годы направлены на реализацию мероприятий, вытекающих из Посланий Главы государства народу Казахстана, государственных и отраслевых программ, Программы развития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Айтейского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сельского округа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2019-2021 годы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428625"/>
            <a:ext cx="8496944" cy="5715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3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ЖИЛИЩНО-КОММУНАЛЬНОЕ ХОЗЯЙСТВО на 2019 год</a:t>
            </a:r>
            <a:endParaRPr lang="ru-RU" sz="23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23528" y="1268760"/>
            <a:ext cx="8496944" cy="129614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Основными стратегическими направлениями в жилищно-коммунальной сфере определены развитие систем водоснабжения и водоотведения, обеспечение бесперебойного теплоснабжения, модернизация и развитие жилищно-коммунального хозяйства.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491880" y="2924944"/>
            <a:ext cx="2736304" cy="237626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Освещение улиц: </a:t>
            </a:r>
          </a:p>
          <a:p>
            <a:pPr algn="ctr">
              <a:defRPr/>
            </a:pP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 округам выделено </a:t>
            </a:r>
            <a:r>
              <a:rPr lang="ru-RU" sz="1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endParaRPr lang="ru-RU" sz="1400" b="1" i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en-US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7222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тыс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тенге </a:t>
            </a:r>
            <a:r>
              <a:rPr lang="ru-RU" sz="12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(освещение центральных улиц по округам в ночное время суток)</a:t>
            </a:r>
          </a:p>
          <a:p>
            <a:pPr algn="ctr">
              <a:defRPr/>
            </a:pPr>
            <a:endParaRPr lang="ru-RU" sz="1200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300192" y="2852936"/>
            <a:ext cx="2520281" cy="25922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Обеспечение санитарии 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- 1200 тенге содержание </a:t>
            </a:r>
            <a:r>
              <a:rPr lang="ru-RU" sz="1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мест захоронения </a:t>
            </a:r>
          </a:p>
          <a:p>
            <a:pPr algn="ctr">
              <a:defRPr/>
            </a:pP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– 0 тысяч тенге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(захоронение безродных, вывоз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стихийных свалок, обеспечение санитарии сельских округов)</a:t>
            </a:r>
          </a:p>
        </p:txBody>
      </p:sp>
      <p:sp>
        <p:nvSpPr>
          <p:cNvPr id="12" name="Прямоугольник с двумя вырезанными противолежащими углами 11"/>
          <p:cNvSpPr/>
          <p:nvPr/>
        </p:nvSpPr>
        <p:spPr>
          <a:xfrm>
            <a:off x="323528" y="2704629"/>
            <a:ext cx="3090067" cy="3172643"/>
          </a:xfrm>
          <a:prstGeom prst="snip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Благоустройство и озеленение 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4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оруга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– 3200 </a:t>
            </a:r>
            <a:r>
              <a:rPr lang="ru-RU" sz="14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тыс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тенге</a:t>
            </a:r>
            <a:endParaRPr lang="ru-RU" sz="1400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(озеленение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округа,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благоустройство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парков, праздничное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оформление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округа разработка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ПСД по благоустройству дворов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скверов,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обрезка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деревьев)</a:t>
            </a:r>
            <a:endParaRPr lang="ru-RU" sz="1400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10935</TotalTime>
  <Words>518</Words>
  <Application>Microsoft Office PowerPoint</Application>
  <PresentationFormat>Экран (4:3)</PresentationFormat>
  <Paragraphs>116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Открытая</vt:lpstr>
      <vt:lpstr>ГРАЖДАНСКИЙ БЮДЖЕТ  Айтейского сельского округа Карасайского района  на 2019-2021 годы</vt:lpstr>
      <vt:lpstr>Уважаемые посетители сайта бюджета города, сельских округов  Карасайского района               на 2019-2021 годы</vt:lpstr>
      <vt:lpstr>Презентация PowerPoint</vt:lpstr>
      <vt:lpstr>- Месячный расчетный показатель (МРП) – это показатель, используемый в Республике Казахстан для исчесления пенсий, пособий, и иных выплат, а так же для применения штрафных санкций, расчета налогов и других платежей (устанавливается ежегодно Законом Республики Казахстан «О республиканском бюджете»);  - Прожиточный минимум – необходимый минимальный денежный доход на одного человека, равный по величине стоимости минимальной потребительской корзины;  - Минимальная заработная плата – гарантированный минимум денежных выплат роботнику простого неквалифицированного (наименее сложного) труда при выполнении им норм труда (трудовых обязанностей) в нормальных условиях и при нормальной продолжительности рабочего времени, установленных Трудовым кодексом Республики Казахстан, в месяц.</vt:lpstr>
      <vt:lpstr>Структура поступлений бюджета Айтейского сельского округа  на  2019-2021 годы,  тысяч тенге</vt:lpstr>
      <vt:lpstr> Расходы бюджета Айтейского сельского округа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ГРАЖДАНСКИЙ БЮДЖЕТ</dc:title>
  <dc:creator>Назарчук</dc:creator>
  <cp:lastModifiedBy>User</cp:lastModifiedBy>
  <cp:revision>879</cp:revision>
  <cp:lastPrinted>2017-05-11T04:12:26Z</cp:lastPrinted>
  <dcterms:created xsi:type="dcterms:W3CDTF">2011-07-11T03:51:47Z</dcterms:created>
  <dcterms:modified xsi:type="dcterms:W3CDTF">2020-02-27T11:53:50Z</dcterms:modified>
</cp:coreProperties>
</file>