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14"/>
  </p:notesMasterIdLst>
  <p:handoutMasterIdLst>
    <p:handoutMasterId r:id="rId15"/>
  </p:handoutMasterIdLst>
  <p:sldIdLst>
    <p:sldId id="1078" r:id="rId2"/>
    <p:sldId id="1132" r:id="rId3"/>
    <p:sldId id="1157" r:id="rId4"/>
    <p:sldId id="1118" r:id="rId5"/>
    <p:sldId id="1096" r:id="rId6"/>
    <p:sldId id="1142" r:id="rId7"/>
    <p:sldId id="1111" r:id="rId8"/>
    <p:sldId id="1143" r:id="rId9"/>
    <p:sldId id="1147" r:id="rId10"/>
    <p:sldId id="1156" r:id="rId11"/>
    <p:sldId id="1152" r:id="rId12"/>
    <p:sldId id="1161" r:id="rId13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FF00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81" autoAdjust="0"/>
    <p:restoredTop sz="97891" autoAdjust="0"/>
  </p:normalViewPr>
  <p:slideViewPr>
    <p:cSldViewPr>
      <p:cViewPr varScale="1">
        <p:scale>
          <a:sx n="114" d="100"/>
          <a:sy n="114" d="100"/>
        </p:scale>
        <p:origin x="-1668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20"/>
      <c:rAngAx val="1"/>
    </c:view3D>
    <c:floor>
      <c:spPr>
        <a:noFill/>
        <a:ln w="6350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1375387797311322E-2"/>
          <c:y val="2.0512820512820617E-2"/>
          <c:w val="0.97724922440537865"/>
          <c:h val="0.72649572649572891"/>
        </c:manualLayout>
      </c:layout>
      <c:bar3D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Субвенциялар</c:v>
                </c:pt>
              </c:strCache>
            </c:strRef>
          </c:tx>
          <c:spPr>
            <a:solidFill>
              <a:srgbClr val="99CC00"/>
            </a:solidFill>
            <a:ln w="2321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3.3491529590988924E-2"/>
                  <c:y val="-3.4881794089226252E-2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3480,0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1"/>
              <c:layout>
                <c:manualLayout>
                  <c:x val="3.7639743034981729E-2"/>
                  <c:y val="-3.3265468183427252E-2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3634,0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2"/>
              <c:layout>
                <c:manualLayout>
                  <c:x val="3.1010261627436659E-2"/>
                  <c:y val="-3.478592818668029E-2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3634,0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3"/>
              <c:layout>
                <c:manualLayout>
                  <c:x val="2.1553177819275994E-2"/>
                  <c:y val="-3.7484141942767606E-2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3634,0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spPr>
              <a:noFill/>
              <a:ln w="232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82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2018 жыл</c:v>
                </c:pt>
                <c:pt idx="1">
                  <c:v>2019 жыл</c:v>
                </c:pt>
                <c:pt idx="2">
                  <c:v>2020 жыл</c:v>
                </c:pt>
                <c:pt idx="3">
                  <c:v>2021 жыл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3000</c:v>
                </c:pt>
                <c:pt idx="1">
                  <c:v>3500</c:v>
                </c:pt>
                <c:pt idx="2">
                  <c:v>3700</c:v>
                </c:pt>
                <c:pt idx="3">
                  <c:v>3800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6F0-4CA7-8EC4-09FD2225AE4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Несие мен нысаналы трансферттер</c:v>
                </c:pt>
              </c:strCache>
            </c:strRef>
          </c:tx>
          <c:spPr>
            <a:solidFill>
              <a:srgbClr val="FF0000"/>
            </a:solidFill>
            <a:ln w="2321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3.6884792169652104E-2"/>
                  <c:y val="-1.0116627280642167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692,0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1"/>
              <c:layout>
                <c:manualLayout>
                  <c:x val="2.7888245851582918E-2"/>
                  <c:y val="-8.9346638474564928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2373,0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2"/>
              <c:layout>
                <c:manualLayout>
                  <c:x val="3.4993282276070459E-2"/>
                  <c:y val="-6.7982510691631656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2451,4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3"/>
              <c:layout>
                <c:manualLayout>
                  <c:x val="1.8450836167746041E-2"/>
                  <c:y val="-7.5961768448445993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2540,6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spPr>
              <a:noFill/>
              <a:ln w="232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82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2018 жыл</c:v>
                </c:pt>
                <c:pt idx="1">
                  <c:v>2019 жыл</c:v>
                </c:pt>
                <c:pt idx="2">
                  <c:v>2020 жыл</c:v>
                </c:pt>
                <c:pt idx="3">
                  <c:v>2021 жыл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1500</c:v>
                </c:pt>
                <c:pt idx="1">
                  <c:v>1700</c:v>
                </c:pt>
                <c:pt idx="2">
                  <c:v>1800</c:v>
                </c:pt>
                <c:pt idx="3">
                  <c:v>1900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6F0-4CA7-8EC4-09FD2225AE4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Кірістер</c:v>
                </c:pt>
              </c:strCache>
            </c:strRef>
          </c:tx>
          <c:spPr>
            <a:solidFill>
              <a:srgbClr val="FFCC00"/>
            </a:solidFill>
            <a:ln w="2321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8910718241743311E-2"/>
                  <c:y val="-1.8941648089857627E-2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230,3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1"/>
              <c:layout>
                <c:manualLayout>
                  <c:x val="2.8187199409357242E-2"/>
                  <c:y val="-8.4023306321218232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747,8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2"/>
              <c:layout>
                <c:manualLayout>
                  <c:x val="1.7114276278023581E-2"/>
                  <c:y val="-3.0041809779852808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800,1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dLbl>
              <c:idx val="3"/>
              <c:layout>
                <c:manualLayout>
                  <c:x val="3.7089192360012575E-2"/>
                  <c:y val="7.4255375989955904E-3"/>
                </c:manualLayout>
              </c:layout>
              <c:tx>
                <c:rich>
                  <a:bodyPr/>
                  <a:lstStyle/>
                  <a:p>
                    <a:pPr>
                      <a:defRPr sz="1782" b="1" i="0" u="none" strike="noStrike" baseline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856,0</a:t>
                    </a:r>
                    <a:endParaRPr lang="en-US" dirty="0"/>
                  </a:p>
                </c:rich>
              </c:tx>
              <c:spPr>
                <a:noFill/>
                <a:ln w="23214">
                  <a:noFill/>
                </a:ln>
              </c:spPr>
              <c:showVal val="1"/>
            </c:dLbl>
            <c:spPr>
              <a:noFill/>
              <a:ln w="2321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82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2018 жыл</c:v>
                </c:pt>
                <c:pt idx="1">
                  <c:v>2019 жыл</c:v>
                </c:pt>
                <c:pt idx="2">
                  <c:v>2020 жыл</c:v>
                </c:pt>
                <c:pt idx="3">
                  <c:v>2021 жыл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1500</c:v>
                </c:pt>
                <c:pt idx="1">
                  <c:v>1700</c:v>
                </c:pt>
                <c:pt idx="2">
                  <c:v>1700</c:v>
                </c:pt>
                <c:pt idx="3">
                  <c:v>1700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6F0-4CA7-8EC4-09FD2225AE4F}"/>
            </c:ext>
          </c:extLst>
        </c:ser>
        <c:dLbls>
          <c:showVal val="1"/>
        </c:dLbls>
        <c:gapWidth val="90"/>
        <c:gapDepth val="0"/>
        <c:shape val="cylinder"/>
        <c:axId val="67674880"/>
        <c:axId val="67677568"/>
        <c:axId val="0"/>
      </c:bar3DChart>
      <c:catAx>
        <c:axId val="67674880"/>
        <c:scaling>
          <c:orientation val="minMax"/>
        </c:scaling>
        <c:axPos val="b"/>
        <c:numFmt formatCode="General" sourceLinked="1"/>
        <c:tickLblPos val="low"/>
        <c:spPr>
          <a:ln w="2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2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7677568"/>
        <c:crosses val="autoZero"/>
        <c:auto val="1"/>
        <c:lblAlgn val="ctr"/>
        <c:lblOffset val="100"/>
        <c:tickLblSkip val="1"/>
        <c:tickMarkSkip val="1"/>
      </c:catAx>
      <c:valAx>
        <c:axId val="67677568"/>
        <c:scaling>
          <c:orientation val="minMax"/>
        </c:scaling>
        <c:delete val="1"/>
        <c:axPos val="l"/>
        <c:numFmt formatCode="General" sourceLinked="1"/>
        <c:tickLblPos val="nextTo"/>
        <c:crossAx val="67674880"/>
        <c:crosses val="autoZero"/>
        <c:crossBetween val="between"/>
      </c:valAx>
      <c:spPr>
        <a:noFill/>
        <a:ln w="23214">
          <a:noFill/>
        </a:ln>
      </c:spPr>
    </c:plotArea>
    <c:legend>
      <c:legendPos val="b"/>
      <c:layout>
        <c:manualLayout>
          <c:xMode val="edge"/>
          <c:yMode val="edge"/>
          <c:x val="0.12099276111685629"/>
          <c:y val="0.87008547008547388"/>
          <c:w val="0.75491209927611169"/>
          <c:h val="6.4957264957265337E-2"/>
        </c:manualLayout>
      </c:layout>
      <c:spPr>
        <a:noFill/>
        <a:ln w="2902">
          <a:solidFill>
            <a:schemeClr val="tx1"/>
          </a:solidFill>
          <a:prstDash val="solid"/>
        </a:ln>
      </c:spPr>
      <c:txPr>
        <a:bodyPr/>
        <a:lstStyle/>
        <a:p>
          <a:pPr>
            <a:defRPr sz="1513" b="0" i="1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12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Y val="180"/>
      <c:perspective val="0"/>
    </c:view3D>
    <c:plotArea>
      <c:layout>
        <c:manualLayout>
          <c:layoutTarget val="inner"/>
          <c:xMode val="edge"/>
          <c:yMode val="edge"/>
          <c:x val="1.0248901903367502E-2"/>
          <c:y val="4.4247787610619468E-2"/>
          <c:w val="0.98975109809663253"/>
          <c:h val="0.595132743362831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4249">
              <a:solidFill>
                <a:schemeClr val="tx1"/>
              </a:solidFill>
              <a:prstDash val="solid"/>
            </a:ln>
          </c:spPr>
          <c:explosion val="30"/>
          <c:dPt>
            <c:idx val="0"/>
            <c:spPr>
              <a:gradFill rotWithShape="0">
                <a:gsLst>
                  <a:gs pos="0">
                    <a:srgbClr val="00FFFF"/>
                  </a:gs>
                  <a:gs pos="100000">
                    <a:srgbClr val="00FFFF">
                      <a:gamma/>
                      <a:tint val="50980"/>
                      <a:invGamma/>
                    </a:srgbClr>
                  </a:gs>
                </a:gsLst>
                <a:lin ang="5400000" scaled="1"/>
              </a:gradFill>
              <a:ln w="1424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 w="14249">
                <a:solidFill>
                  <a:schemeClr val="tx1"/>
                </a:solidFill>
                <a:prstDash val="solid"/>
              </a:ln>
            </c:spPr>
          </c:dPt>
          <c:dPt>
            <c:idx val="2"/>
            <c:explosion val="32"/>
            <c:spPr>
              <a:gradFill rotWithShape="0">
                <a:gsLst>
                  <a:gs pos="0">
                    <a:srgbClr val="FF00FF">
                      <a:gamma/>
                      <a:tint val="27451"/>
                      <a:invGamma/>
                    </a:srgbClr>
                  </a:gs>
                  <a:gs pos="100000">
                    <a:srgbClr val="FF00FF"/>
                  </a:gs>
                </a:gsLst>
                <a:lin ang="5400000" scaled="1"/>
              </a:gradFill>
              <a:ln w="14249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2.3E-2</c:v>
                </c:pt>
                <c:pt idx="1">
                  <c:v>1.2999999999999999E-2</c:v>
                </c:pt>
                <c:pt idx="2">
                  <c:v>0.98299999999999998</c:v>
                </c:pt>
              </c:numCache>
            </c:numRef>
          </c:val>
        </c:ser>
      </c:pie3DChart>
      <c:spPr>
        <a:noFill/>
        <a:ln w="2849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020" b="1" i="0" u="none" strike="noStrike" baseline="0">
          <a:solidFill>
            <a:schemeClr val="tx1"/>
          </a:solidFill>
          <a:latin typeface="Arial Unicode MS"/>
          <a:ea typeface="Arial Unicode MS"/>
          <a:cs typeface="Arial Unicode M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6"/>
      <c:depthPercent val="100"/>
      <c:rAngAx val="1"/>
    </c:view3D>
    <c:floor>
      <c:spPr>
        <a:solidFill>
          <a:srgbClr val="FFFF0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chemeClr val="accent1"/>
        </a:solidFill>
        <a:ln w="12700">
          <a:solidFill>
            <a:srgbClr val="FFFFFF"/>
          </a:solidFill>
          <a:prstDash val="solid"/>
        </a:ln>
      </c:spPr>
    </c:sideWall>
    <c:backWall>
      <c:spPr>
        <a:solidFill>
          <a:schemeClr val="accent1"/>
        </a:solidFill>
        <a:ln w="12700">
          <a:solidFill>
            <a:srgbClr val="FF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1813471502590872E-2"/>
          <c:y val="1.6393442622950821E-2"/>
          <c:w val="0.93782383419689452"/>
          <c:h val="0.8852459016393442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rgbClr val="0000FF"/>
            </a:solidFill>
            <a:ln w="1276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8.3855500626728768E-5"/>
                  <c:y val="-5.0802328734686902E-2"/>
                </c:manualLayout>
              </c:layout>
              <c:tx>
                <c:rich>
                  <a:bodyPr/>
                  <a:lstStyle/>
                  <a:p>
                    <a:pPr>
                      <a:defRPr sz="1984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3405,3</a:t>
                    </a:r>
                    <a:endParaRPr lang="en-US" dirty="0"/>
                  </a:p>
                </c:rich>
              </c:tx>
              <c:spPr>
                <a:solidFill>
                  <a:schemeClr val="accent1"/>
                </a:solidFill>
                <a:ln w="12760">
                  <a:solidFill>
                    <a:srgbClr val="FFFFFF"/>
                  </a:solidFill>
                  <a:prstDash val="solid"/>
                </a:ln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A7-4919-A6D3-69C3C5C7C713}"/>
                </c:ext>
              </c:extLst>
            </c:dLbl>
            <c:dLbl>
              <c:idx val="1"/>
              <c:layout>
                <c:manualLayout>
                  <c:x val="2.8463989900461607E-2"/>
                  <c:y val="-1.0251886573040096E-2"/>
                </c:manualLayout>
              </c:layout>
              <c:tx>
                <c:rich>
                  <a:bodyPr/>
                  <a:lstStyle/>
                  <a:p>
                    <a:pPr>
                      <a:defRPr sz="1984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4590,8</a:t>
                    </a:r>
                    <a:endParaRPr lang="ru-RU" dirty="0"/>
                  </a:p>
                </c:rich>
              </c:tx>
              <c:spPr>
                <a:solidFill>
                  <a:schemeClr val="accent1"/>
                </a:solidFill>
                <a:ln w="12760">
                  <a:solidFill>
                    <a:srgbClr val="FFFFFF"/>
                  </a:solidFill>
                  <a:prstDash val="solid"/>
                </a:ln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A7-4919-A6D3-69C3C5C7C713}"/>
                </c:ext>
              </c:extLst>
            </c:dLbl>
            <c:dLbl>
              <c:idx val="2"/>
              <c:layout>
                <c:manualLayout>
                  <c:x val="1.0879401737791779E-2"/>
                  <c:y val="-4.7782280110550655E-2"/>
                </c:manualLayout>
              </c:layout>
              <c:tx>
                <c:rich>
                  <a:bodyPr/>
                  <a:lstStyle/>
                  <a:p>
                    <a:pPr>
                      <a:defRPr sz="1984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3942,4</a:t>
                    </a:r>
                    <a:endParaRPr lang="en-US" dirty="0"/>
                  </a:p>
                </c:rich>
              </c:tx>
              <c:spPr>
                <a:solidFill>
                  <a:schemeClr val="accent1"/>
                </a:solidFill>
                <a:ln w="12760">
                  <a:solidFill>
                    <a:srgbClr val="FFFFFF"/>
                  </a:solidFill>
                  <a:prstDash val="solid"/>
                </a:ln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A7-4919-A6D3-69C3C5C7C713}"/>
                </c:ext>
              </c:extLst>
            </c:dLbl>
            <c:dLbl>
              <c:idx val="3"/>
              <c:layout>
                <c:manualLayout>
                  <c:x val="2.5687509390943442E-2"/>
                  <c:y val="-6.1981788129492787E-2"/>
                </c:manualLayout>
              </c:layout>
              <c:tx>
                <c:rich>
                  <a:bodyPr/>
                  <a:lstStyle/>
                  <a:p>
                    <a:pPr>
                      <a:defRPr sz="1984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3684,2</a:t>
                    </a:r>
                    <a:endParaRPr lang="en-US" dirty="0"/>
                  </a:p>
                </c:rich>
              </c:tx>
              <c:spPr>
                <a:solidFill>
                  <a:schemeClr val="accent1"/>
                </a:solidFill>
                <a:ln w="12760">
                  <a:solidFill>
                    <a:srgbClr val="FFFFFF"/>
                  </a:solidFill>
                  <a:prstDash val="solid"/>
                </a:ln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A7-4919-A6D3-69C3C5C7C713}"/>
                </c:ext>
              </c:extLst>
            </c:dLbl>
            <c:spPr>
              <a:solidFill>
                <a:schemeClr val="accent1"/>
              </a:solidFill>
              <a:ln w="12760">
                <a:solidFill>
                  <a:srgbClr val="FFFFFF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98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2018 жыл</c:v>
                </c:pt>
                <c:pt idx="1">
                  <c:v>2019 жыл</c:v>
                </c:pt>
                <c:pt idx="2">
                  <c:v>2020 жыл</c:v>
                </c:pt>
                <c:pt idx="3">
                  <c:v>2021 жыл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44.5</c:v>
                </c:pt>
                <c:pt idx="1">
                  <c:v>50.9</c:v>
                </c:pt>
                <c:pt idx="2">
                  <c:v>46.5</c:v>
                </c:pt>
                <c:pt idx="3">
                  <c:v>45.6</c:v>
                </c:pt>
              </c:numCache>
            </c:numRef>
          </c:val>
          <c:shape val="pyramid"/>
          <c:extLst xmlns:c16r2="http://schemas.microsoft.com/office/drawing/2015/06/chart">
            <c:ext xmlns:c16="http://schemas.microsoft.com/office/drawing/2014/chart" uri="{C3380CC4-5D6E-409C-BE32-E72D297353CC}">
              <c16:uniqueId val="{00000004-3FA7-4919-A6D3-69C3C5C7C713}"/>
            </c:ext>
          </c:extLst>
        </c:ser>
        <c:gapDepth val="0"/>
        <c:shape val="box"/>
        <c:axId val="153957120"/>
        <c:axId val="153958656"/>
        <c:axId val="0"/>
      </c:bar3DChart>
      <c:catAx>
        <c:axId val="153957120"/>
        <c:scaling>
          <c:orientation val="minMax"/>
        </c:scaling>
        <c:axPos val="b"/>
        <c:numFmt formatCode="General" sourceLinked="1"/>
        <c:tickLblPos val="low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8" b="1" i="1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3958656"/>
        <c:crosses val="autoZero"/>
        <c:auto val="1"/>
        <c:lblAlgn val="ctr"/>
        <c:lblOffset val="100"/>
        <c:tickLblSkip val="1"/>
        <c:tickMarkSkip val="1"/>
      </c:catAx>
      <c:valAx>
        <c:axId val="153958656"/>
        <c:scaling>
          <c:orientation val="minMax"/>
          <c:max val="55"/>
        </c:scaling>
        <c:axPos val="l"/>
        <c:majorGridlines>
          <c:spPr>
            <a:ln w="3190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1276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83" b="1" i="1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53957120"/>
        <c:crosses val="autoZero"/>
        <c:crossBetween val="between"/>
      </c:valAx>
      <c:spPr>
        <a:noFill/>
        <a:ln w="2552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98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7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50988" y="2008188"/>
            <a:ext cx="8166100" cy="2625725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b="1" i="0" dirty="0" smtClean="0">
                <a:solidFill>
                  <a:schemeClr val="tx1"/>
                </a:solidFill>
              </a:rPr>
              <a:t>Көксу ауданының</a:t>
            </a:r>
            <a:br>
              <a:rPr lang="kk-KZ" b="1" i="0" dirty="0" smtClean="0">
                <a:solidFill>
                  <a:schemeClr val="tx1"/>
                </a:solidFill>
              </a:rPr>
            </a:br>
            <a:r>
              <a:rPr lang="kk-KZ" b="1" i="0" dirty="0" smtClean="0">
                <a:solidFill>
                  <a:schemeClr val="tx1"/>
                </a:solidFill>
              </a:rPr>
              <a:t>2019-2021 жылдарға </a:t>
            </a:r>
            <a:br>
              <a:rPr lang="kk-KZ" b="1" i="0" dirty="0" smtClean="0">
                <a:solidFill>
                  <a:schemeClr val="tx1"/>
                </a:solidFill>
              </a:rPr>
            </a:br>
            <a:r>
              <a:rPr lang="kk-KZ" b="1" i="0" dirty="0" smtClean="0">
                <a:solidFill>
                  <a:schemeClr val="tx1"/>
                </a:solidFill>
              </a:rPr>
              <a:t>арналған аудандық</a:t>
            </a:r>
            <a:br>
              <a:rPr lang="kk-KZ" b="1" i="0" dirty="0" smtClean="0">
                <a:solidFill>
                  <a:schemeClr val="tx1"/>
                </a:solidFill>
              </a:rPr>
            </a:br>
            <a:r>
              <a:rPr lang="kk-KZ" b="1" i="0" dirty="0" smtClean="0">
                <a:solidFill>
                  <a:schemeClr val="tx1"/>
                </a:solidFill>
              </a:rPr>
              <a:t>бюджетінің азаматтық бюджеті</a:t>
            </a:r>
            <a:endParaRPr lang="nl-NL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575" y="6092825"/>
            <a:ext cx="31670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Балпық би ауылы 2019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pic>
        <p:nvPicPr>
          <p:cNvPr id="13" name="Рисунок 12" descr="Копия Баннер 230  150"/>
          <p:cNvPicPr/>
          <p:nvPr/>
        </p:nvPicPr>
        <p:blipFill>
          <a:blip r:embed="rId5" cstate="print"/>
          <a:srcRect t="-259" r="-101" b="-134"/>
          <a:stretch>
            <a:fillRect/>
          </a:stretch>
        </p:blipFill>
        <p:spPr bwMode="auto">
          <a:xfrm>
            <a:off x="0" y="2214554"/>
            <a:ext cx="1809728" cy="155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 txBox="1">
            <a:spLocks noChangeArrowheads="1"/>
          </p:cNvSpPr>
          <p:nvPr/>
        </p:nvSpPr>
        <p:spPr bwMode="auto">
          <a:xfrm>
            <a:off x="874713" y="2409825"/>
            <a:ext cx="4038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ru-RU" sz="1400" b="1">
                <a:solidFill>
                  <a:srgbClr val="0033CC"/>
                </a:solidFill>
              </a:rPr>
              <a:t>       </a:t>
            </a:r>
            <a:endParaRPr lang="ru-RU" sz="2800">
              <a:solidFill>
                <a:srgbClr val="0033CC"/>
              </a:solidFill>
            </a:endParaRPr>
          </a:p>
        </p:txBody>
      </p:sp>
      <p:sp>
        <p:nvSpPr>
          <p:cNvPr id="22531" name="Rectangle 76"/>
          <p:cNvSpPr>
            <a:spLocks noChangeArrowheads="1"/>
          </p:cNvSpPr>
          <p:nvPr/>
        </p:nvSpPr>
        <p:spPr bwMode="auto">
          <a:xfrm>
            <a:off x="8359775" y="2708275"/>
            <a:ext cx="12223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sz="1400" i="1">
                <a:latin typeface="Arial" panose="020B0604020202020204" pitchFamily="34" charset="0"/>
                <a:cs typeface="Arial" panose="020B0604020202020204" pitchFamily="34" charset="0"/>
              </a:rPr>
              <a:t>млн. теңге</a:t>
            </a:r>
            <a:r>
              <a:rPr lang="ru-RU" sz="180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ru-RU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532" name="Group 77"/>
          <p:cNvGrpSpPr>
            <a:grpSpLocks/>
          </p:cNvGrpSpPr>
          <p:nvPr/>
        </p:nvGrpSpPr>
        <p:grpSpPr bwMode="auto">
          <a:xfrm>
            <a:off x="385763" y="1054100"/>
            <a:ext cx="2160587" cy="1511300"/>
            <a:chOff x="567" y="210"/>
            <a:chExt cx="1134" cy="797"/>
          </a:xfrm>
        </p:grpSpPr>
        <p:pic>
          <p:nvPicPr>
            <p:cNvPr id="22567" name="Picture 7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210"/>
              <a:ext cx="590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68" name="Picture 7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346"/>
              <a:ext cx="5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69" name="Picture 8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527"/>
              <a:ext cx="54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2533" name="Прямоугольник 11"/>
          <p:cNvSpPr>
            <a:spLocks noChangeArrowheads="1"/>
          </p:cNvSpPr>
          <p:nvPr/>
        </p:nvSpPr>
        <p:spPr bwMode="auto">
          <a:xfrm>
            <a:off x="1590675" y="195263"/>
            <a:ext cx="7261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Аудандық бюджетте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спорт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туризм 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өткізілетін іс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шараларына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қарастырылған қаржы</a:t>
            </a:r>
            <a:endParaRPr lang="ru-RU" sz="1800" b="1" dirty="0">
              <a:latin typeface="Arial" panose="020B060402020202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7490608"/>
              </p:ext>
            </p:extLst>
          </p:nvPr>
        </p:nvGraphicFramePr>
        <p:xfrm>
          <a:off x="314325" y="3119438"/>
          <a:ext cx="9267825" cy="2541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8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95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2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37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Атауы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ru-RU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</a:t>
                      </a:r>
                      <a:r>
                        <a:rPr lang="ru-RU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lang="ru-RU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64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Мәдениет</a:t>
                      </a:r>
                      <a:endParaRPr lang="ru-RU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64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Спорт</a:t>
                      </a:r>
                      <a:endParaRPr lang="ru-RU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365250" y="295275"/>
            <a:ext cx="73453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sz="18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Аудан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бойынша</a:t>
            </a:r>
            <a:r>
              <a:rPr lang="ru-RU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автомобиль 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жолдарын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ж</a:t>
            </a:r>
            <a:r>
              <a:rPr lang="kk-KZ" sz="1800" b="1" dirty="0">
                <a:solidFill>
                  <a:srgbClr val="000000"/>
                </a:solidFill>
                <a:latin typeface="Arial" panose="020B0604020202020204" pitchFamily="34" charset="0"/>
              </a:rPr>
              <a:t>ө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ндеу</a:t>
            </a: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sz="1800" i="1">
                <a:latin typeface="Arial" panose="020B0604020202020204" pitchFamily="34" charset="0"/>
              </a:rPr>
              <a:t> </a:t>
            </a:r>
            <a:endParaRPr lang="ru-RU" sz="1800" i="1">
              <a:latin typeface="Arial" panose="020B0604020202020204" pitchFamily="34" charset="0"/>
            </a:endParaRPr>
          </a:p>
        </p:txBody>
      </p:sp>
      <p:graphicFrame>
        <p:nvGraphicFramePr>
          <p:cNvPr id="151142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2366457"/>
              </p:ext>
            </p:extLst>
          </p:nvPr>
        </p:nvGraphicFramePr>
        <p:xfrm>
          <a:off x="776287" y="1124744"/>
          <a:ext cx="8353425" cy="2560452"/>
        </p:xfrm>
        <a:graphic>
          <a:graphicData uri="http://schemas.openxmlformats.org/drawingml/2006/table">
            <a:tbl>
              <a:tblPr/>
              <a:tblGrid>
                <a:gridCol w="3851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83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1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Аталуы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Өлшем бірлігі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2019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жыл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2020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2021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жыл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Барлығы: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391,2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46,9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Жергілікті бюджет есебінен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млн.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391,2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46,9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оның ішінде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91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Аудандық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және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қалалық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маңыздағы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жолдарды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жөндеу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млн.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391,2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46,9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0" marR="68560" marT="34295" marB="342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245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0939451"/>
              </p:ext>
            </p:extLst>
          </p:nvPr>
        </p:nvGraphicFramePr>
        <p:xfrm>
          <a:off x="200471" y="881060"/>
          <a:ext cx="9505504" cy="3476635"/>
        </p:xfrm>
        <a:graphic>
          <a:graphicData uri="http://schemas.openxmlformats.org/drawingml/2006/table">
            <a:tbl>
              <a:tblPr/>
              <a:tblGrid>
                <a:gridCol w="368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6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7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944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110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6755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06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Жобаның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Нысандар саны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Оның ішінде 2019 жылы іске қосылатындар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2019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жоспар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 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млн.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теңге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Бюджеттегі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үлесі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(%)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1454" marR="91454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БАРЛЫҒЫ: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РБ трансферттері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70,0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10,6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Жергілікті бюджет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585,4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89,3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Сумен қамтамасыз ету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345,3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3,6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РБ трансферттері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1,9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Жергілікті бюджет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170,7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Тұрғын үй құрылысы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12,4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РБ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трансферттері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408,3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10,6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Жергілікті бюджет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Басқалары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55,9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43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РБ трансферттері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161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Жергілікті бюджет</a:t>
                      </a:r>
                    </a:p>
                  </a:txBody>
                  <a:tcPr marL="91454" marR="91454"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kk-KZ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55,9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25765" name="Text Box 144"/>
          <p:cNvSpPr txBox="1">
            <a:spLocks noChangeArrowheads="1"/>
          </p:cNvSpPr>
          <p:nvPr/>
        </p:nvSpPr>
        <p:spPr bwMode="auto">
          <a:xfrm>
            <a:off x="1423988" y="260350"/>
            <a:ext cx="8066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sz="1800" b="1" dirty="0" smtClean="0">
                <a:latin typeface="Arial" panose="020B0604020202020204" pitchFamily="34" charset="0"/>
              </a:rPr>
              <a:t>2019 </a:t>
            </a:r>
            <a:r>
              <a:rPr lang="ru-RU" sz="1800" b="1" dirty="0" err="1" smtClean="0">
                <a:latin typeface="Arial" panose="020B0604020202020204" pitchFamily="34" charset="0"/>
              </a:rPr>
              <a:t>жылғы </a:t>
            </a:r>
            <a:r>
              <a:rPr lang="ru-RU" sz="1800" b="1" dirty="0" err="1">
                <a:latin typeface="Arial" panose="020B0604020202020204" pitchFamily="34" charset="0"/>
              </a:rPr>
              <a:t>бюджеттік</a:t>
            </a:r>
            <a:r>
              <a:rPr lang="ru-RU" sz="1800" b="1" dirty="0"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</a:rPr>
              <a:t>инвестициялық жобалар</a:t>
            </a:r>
            <a:r>
              <a:rPr lang="ru-RU" sz="1800" b="1" dirty="0"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</a:rPr>
              <a:t>туралы</a:t>
            </a:r>
            <a:r>
              <a:rPr lang="ru-RU" sz="1800" b="1" dirty="0">
                <a:latin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</a:rPr>
              <a:t>ақпарат</a:t>
            </a:r>
            <a:endParaRPr lang="ru-RU" sz="1800" b="1" dirty="0">
              <a:latin typeface="Arial" panose="020B0604020202020204" pitchFamily="34" charset="0"/>
            </a:endParaRPr>
          </a:p>
        </p:txBody>
      </p:sp>
      <p:sp>
        <p:nvSpPr>
          <p:cNvPr id="25766" name="Rectangle 145"/>
          <p:cNvSpPr>
            <a:spLocks noChangeArrowheads="1"/>
          </p:cNvSpPr>
          <p:nvPr/>
        </p:nvSpPr>
        <p:spPr bwMode="auto">
          <a:xfrm>
            <a:off x="8769350" y="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sz="1800" i="1">
                <a:latin typeface="Arial" panose="020B0604020202020204" pitchFamily="34" charset="0"/>
              </a:rPr>
              <a:t> </a:t>
            </a:r>
            <a:endParaRPr lang="ru-RU" sz="1800" i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1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13" y="392113"/>
            <a:ext cx="8420100" cy="242887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kk-KZ" sz="1800" b="1" i="0" dirty="0" smtClean="0">
                <a:solidFill>
                  <a:schemeClr val="tx1"/>
                </a:solidFill>
                <a:latin typeface="Arial" panose="020B0604020202020204" pitchFamily="34" charset="0"/>
              </a:rPr>
              <a:t>2019-2021 жылдарға арналған аудандық бюджеті</a:t>
            </a:r>
            <a:endParaRPr lang="ru-RU" sz="1800" b="1" i="0" dirty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464423" name="Group 10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9601034"/>
              </p:ext>
            </p:extLst>
          </p:nvPr>
        </p:nvGraphicFramePr>
        <p:xfrm>
          <a:off x="228600" y="969963"/>
          <a:ext cx="9504363" cy="5899468"/>
        </p:xfrm>
        <a:graphic>
          <a:graphicData uri="http://schemas.openxmlformats.org/drawingml/2006/table">
            <a:tbl>
              <a:tblPr/>
              <a:tblGrid>
                <a:gridCol w="48249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16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1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2018 жылға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нақты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2019 жыл бекітілгенбюджет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2020 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2021  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Түсімдер – барлығы: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5352,9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5124,3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5694,9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5072,4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Кірістер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230,3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747,8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800,1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856,0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РБ-тен нысаналы трансферттер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1840,9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2221,5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2310,3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2402,7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Несиелер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128,9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151,5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137,9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Субвенция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3480,0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3634,2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3634,2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3634,2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Шығыстар – барлығы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6161,1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7664,2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5661,0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8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5399,5</a:t>
                      </a:r>
                      <a:endParaRPr lang="ru-RU" sz="18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оның ішінде: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Білім беру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3405,3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4590,8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3942,4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3684,2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Әлеуметтік көмек және әлеуметтік қамсыздандыру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359,6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441,4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447,6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454,9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2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Тұрғын үй-коммуналдық шаруашылық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849,7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1344,8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14,9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9,5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Мәдениет, спорт, туризм және ақпараттық кеңістік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300,1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178,6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175,8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177,9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Отын-энергетика кешені және жер қойнауын пайдалану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105,9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7,4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Ауыл, су, орман шаруашылығы, қоршаған ортаны және жануарлар дүниесін қорғау, жер қатынастары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197,5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244,8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229,8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241,0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5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Көлік және коммуникация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210,6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415,3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415,6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415,7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2389" name="Rectangle 101"/>
          <p:cNvSpPr>
            <a:spLocks noChangeArrowheads="1"/>
          </p:cNvSpPr>
          <p:nvPr/>
        </p:nvSpPr>
        <p:spPr bwMode="auto">
          <a:xfrm>
            <a:off x="87693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8105775" y="593725"/>
            <a:ext cx="165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400" i="1" dirty="0" smtClean="0">
                <a:latin typeface="Arial" panose="020B0604020202020204" pitchFamily="34" charset="0"/>
              </a:rPr>
              <a:t>млн.теңге</a:t>
            </a:r>
            <a:endParaRPr lang="ru-RU" sz="14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2447925" y="174625"/>
            <a:ext cx="495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800" b="1" dirty="0" err="1" smtClean="0">
                <a:latin typeface="Arial" panose="020B0604020202020204" pitchFamily="34" charset="0"/>
              </a:rPr>
              <a:t>Көксу ауданының аудандық бюджетінің </a:t>
            </a:r>
            <a:r>
              <a:rPr lang="ru-RU" sz="1800" b="1" dirty="0" err="1">
                <a:latin typeface="Arial" panose="020B0604020202020204" pitchFamily="34" charset="0"/>
              </a:rPr>
              <a:t>құрылымы </a:t>
            </a:r>
            <a:r>
              <a:rPr lang="ru-RU" sz="1800" b="1" dirty="0" smtClean="0">
                <a:latin typeface="Arial" panose="020B0604020202020204" pitchFamily="34" charset="0"/>
              </a:rPr>
              <a:t>2019-2021 </a:t>
            </a:r>
            <a:r>
              <a:rPr lang="ru-RU" sz="1800" b="1" dirty="0" err="1">
                <a:latin typeface="Arial" panose="020B0604020202020204" pitchFamily="34" charset="0"/>
              </a:rPr>
              <a:t>жылдар</a:t>
            </a:r>
            <a:endParaRPr lang="ru-RU" sz="1800" b="1" dirty="0">
              <a:latin typeface="Arial" panose="020B0604020202020204" pitchFamily="34" charset="0"/>
            </a:endParaRPr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8286750" y="544513"/>
            <a:ext cx="11412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sz="1400" i="1" dirty="0" smtClean="0">
                <a:latin typeface="Arial" panose="020B0604020202020204" pitchFamily="34" charset="0"/>
              </a:rPr>
              <a:t>млн. </a:t>
            </a:r>
            <a:r>
              <a:rPr lang="ru-RU" sz="1400" i="1" dirty="0" err="1">
                <a:latin typeface="Arial" panose="020B0604020202020204" pitchFamily="34" charset="0"/>
              </a:rPr>
              <a:t>теңге</a:t>
            </a:r>
            <a:endParaRPr lang="ru-RU" sz="1400" i="1" dirty="0"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4532210"/>
              </p:ext>
            </p:extLst>
          </p:nvPr>
        </p:nvGraphicFramePr>
        <p:xfrm>
          <a:off x="306388" y="1115446"/>
          <a:ext cx="9399587" cy="5671140"/>
        </p:xfrm>
        <a:graphic>
          <a:graphicData uri="http://schemas.openxmlformats.org/drawingml/2006/table">
            <a:tbl>
              <a:tblPr/>
              <a:tblGrid>
                <a:gridCol w="325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53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32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92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42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2028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Arial" panose="020B0604020202020204" pitchFamily="34" charset="0"/>
                        </a:rPr>
                        <a:t>Бөлімдердің атауы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нақтыланған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Жоспар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9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2019 </a:t>
                      </a: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2020 </a:t>
                      </a: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lang="ru-RU" sz="14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Кірістер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6127,9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7664,2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6082,0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5831,8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салықтық түсімдер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230,3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747,8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800,0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856,0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салықтық емес түсімдер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8,8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5,3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5,3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5,3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негізгі капиталды сатудан түсетін түсімдер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17,9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7,7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7,7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7,7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трансферттер түсімі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5870,9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6903,4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5268,8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4962,7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6127,9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7664,2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6082,0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5831,8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Таза бюджеттік кредиттеу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98,5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99,3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95,6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101,9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бюджеттік кредиттер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98,5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112,2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101,9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98,8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бюджеттік кредиттерді өтеу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30,4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39,1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39,1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39,1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5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Қаржы активтерімен операциялар бойынша сальдо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0,0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0,0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қаржы активтерін сатып алу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5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мемлекеттің қаржы активтерін сатудан түсетін түсімдер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 тапшылығы (профициті)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-131,6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-112,2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-101,9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-101,9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35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 тапшылығын қаржыландыру (профицитін пайдалану)</a:t>
                      </a:r>
                    </a:p>
                  </a:txBody>
                  <a:tcPr marL="83137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131,6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 Cyr" panose="020B0604020202020204" pitchFamily="34" charset="0"/>
                        </a:rPr>
                        <a:t>  99,3</a:t>
                      </a:r>
                      <a:endParaRPr lang="ru-RU" sz="1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101,9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101,9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қарыздар түсімі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129,0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151,5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141,1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137,9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қарыздарды өтеу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30,4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39,1</a:t>
                      </a:r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39,1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39,1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 қаражатының пайдаланылатын қалдықтары</a:t>
                      </a:r>
                    </a:p>
                  </a:txBody>
                  <a:tcPr marL="249413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0" i="0" u="none" strike="noStrike" dirty="0" smtClean="0">
                        <a:effectLst/>
                        <a:latin typeface="Arial Cyr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33,1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8" marR="6928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267706946"/>
              </p:ext>
            </p:extLst>
          </p:nvPr>
        </p:nvGraphicFramePr>
        <p:xfrm>
          <a:off x="419100" y="982663"/>
          <a:ext cx="8589963" cy="522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048625" y="908050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sz="1800" i="1" dirty="0" smtClean="0">
                <a:latin typeface="Arial" panose="020B0604020202020204" pitchFamily="34" charset="0"/>
              </a:rPr>
              <a:t>млн. </a:t>
            </a:r>
            <a:r>
              <a:rPr lang="ru-RU" sz="1800" i="1" dirty="0" err="1">
                <a:latin typeface="Arial" panose="020B0604020202020204" pitchFamily="34" charset="0"/>
              </a:rPr>
              <a:t>теңге</a:t>
            </a:r>
            <a:endParaRPr lang="ru-RU" sz="1800" i="1" dirty="0">
              <a:latin typeface="Arial" panose="020B0604020202020204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608138" y="317500"/>
            <a:ext cx="78200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sz="1800" b="1" dirty="0" smtClean="0">
                <a:latin typeface="Arial" panose="020B0604020202020204" pitchFamily="34" charset="0"/>
              </a:rPr>
              <a:t>2018-2021 </a:t>
            </a:r>
            <a:r>
              <a:rPr lang="ru-RU" sz="1800" b="1" dirty="0" err="1">
                <a:latin typeface="Arial" panose="020B0604020202020204" pitchFamily="34" charset="0"/>
              </a:rPr>
              <a:t>жылдар</a:t>
            </a:r>
            <a:r>
              <a:rPr lang="kk-KZ" sz="1800" b="1" dirty="0">
                <a:latin typeface="Arial" panose="020B0604020202020204" pitchFamily="34" charset="0"/>
              </a:rPr>
              <a:t>ға арналған </a:t>
            </a:r>
            <a:r>
              <a:rPr lang="kk-KZ" sz="1800" b="1" dirty="0" smtClean="0">
                <a:latin typeface="Arial" panose="020B0604020202020204" pitchFamily="34" charset="0"/>
              </a:rPr>
              <a:t>аудандық </a:t>
            </a:r>
            <a:r>
              <a:rPr lang="kk-KZ" sz="1800" b="1" dirty="0">
                <a:latin typeface="Arial" panose="020B0604020202020204" pitchFamily="34" charset="0"/>
              </a:rPr>
              <a:t>бюджетінің түсімдері</a:t>
            </a:r>
            <a:endParaRPr lang="ru-RU" sz="1800" b="1" dirty="0"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8121650" y="6524625"/>
            <a:ext cx="17843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624888" y="0"/>
            <a:ext cx="1281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kk-KZ" sz="1800" i="1">
                <a:latin typeface="Arial" panose="020B0604020202020204" pitchFamily="34" charset="0"/>
              </a:rPr>
              <a:t>  </a:t>
            </a:r>
            <a:endParaRPr lang="ru-RU" sz="1800" i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105"/>
          <p:cNvGraphicFramePr>
            <a:graphicFrameLocks noGrp="1" noChangeAspect="1"/>
          </p:cNvGraphicFramePr>
          <p:nvPr>
            <p:ph idx="1"/>
          </p:nvPr>
        </p:nvGraphicFramePr>
        <p:xfrm>
          <a:off x="1177925" y="1908175"/>
          <a:ext cx="7405688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360613" y="465296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sz="1800" b="1" dirty="0" smtClean="0">
                <a:latin typeface="Times New Roman" panose="02020603050405020304" pitchFamily="18" charset="0"/>
              </a:rPr>
              <a:t>0,7%</a:t>
            </a:r>
            <a:endParaRPr 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097463" y="2565400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sz="1800" b="1" dirty="0" smtClean="0">
                <a:latin typeface="Times New Roman" panose="02020603050405020304" pitchFamily="18" charset="0"/>
              </a:rPr>
              <a:t>98,3%</a:t>
            </a:r>
            <a:endParaRPr 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1712913" y="5013325"/>
            <a:ext cx="18002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ru-RU" sz="1400" b="1" dirty="0">
                <a:latin typeface="Times New Roman" panose="02020603050405020304" pitchFamily="18" charset="0"/>
              </a:rPr>
              <a:t>Салы</a:t>
            </a:r>
            <a:r>
              <a:rPr lang="kk-KZ" sz="1400" b="1" dirty="0">
                <a:latin typeface="Times New Roman" panose="02020603050405020304" pitchFamily="18" charset="0"/>
              </a:rPr>
              <a:t>қтық 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емес 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түсімдер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kk-KZ" sz="1200" b="1" i="1" dirty="0" smtClean="0">
                <a:latin typeface="Arial" panose="020B0604020202020204" pitchFamily="34" charset="0"/>
              </a:rPr>
              <a:t>5,3 млн. </a:t>
            </a:r>
            <a:r>
              <a:rPr lang="kk-KZ" sz="1200" b="1" i="1" dirty="0">
                <a:latin typeface="Arial" panose="020B0604020202020204" pitchFamily="34" charset="0"/>
              </a:rPr>
              <a:t>теңге</a:t>
            </a:r>
            <a:endParaRPr lang="ru-RU" sz="1200" b="1" i="1" dirty="0">
              <a:latin typeface="Arial" panose="020B0604020202020204" pitchFamily="34" charset="0"/>
            </a:endParaRP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4427538" y="5013325"/>
            <a:ext cx="1800225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lnSpc>
                <a:spcPct val="50000"/>
              </a:lnSpc>
              <a:spcBef>
                <a:spcPct val="50000"/>
              </a:spcBef>
              <a:buNone/>
            </a:pPr>
            <a:r>
              <a:rPr lang="ru-RU" sz="1800" b="1" dirty="0" smtClean="0">
                <a:latin typeface="Times New Roman" panose="02020603050405020304" pitchFamily="18" charset="0"/>
              </a:rPr>
              <a:t>1,3 %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ru-RU" sz="1400" b="1" dirty="0" err="1" smtClean="0">
                <a:latin typeface="Times New Roman" panose="02020603050405020304" pitchFamily="18" charset="0"/>
              </a:rPr>
              <a:t>Негізгі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капиталды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стуадын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түсімдер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kk-KZ" sz="1200" b="1" i="1" dirty="0" smtClean="0">
                <a:latin typeface="Arial" panose="020B0604020202020204" pitchFamily="34" charset="0"/>
              </a:rPr>
              <a:t>7,7 млн</a:t>
            </a:r>
            <a:r>
              <a:rPr lang="kk-KZ" sz="1200" b="1" i="1" dirty="0">
                <a:latin typeface="Arial" panose="020B0604020202020204" pitchFamily="34" charset="0"/>
              </a:rPr>
              <a:t>. теңге</a:t>
            </a:r>
            <a:endParaRPr lang="ru-RU" sz="1200" b="1" i="1" dirty="0">
              <a:latin typeface="Arial" panose="020B0604020202020204" pitchFamily="34" charset="0"/>
            </a:endParaRPr>
          </a:p>
        </p:txBody>
      </p:sp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2576513" y="1700213"/>
            <a:ext cx="460851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ru-RU" sz="1400" b="1" dirty="0">
                <a:latin typeface="Times New Roman" panose="02020603050405020304" pitchFamily="18" charset="0"/>
              </a:rPr>
              <a:t>Салы</a:t>
            </a:r>
            <a:r>
              <a:rPr lang="kk-KZ" sz="1400" b="1" dirty="0">
                <a:latin typeface="Times New Roman" panose="02020603050405020304" pitchFamily="18" charset="0"/>
              </a:rPr>
              <a:t>қтық                       </a:t>
            </a:r>
          </a:p>
          <a:p>
            <a:pPr algn="ctr" fontAlgn="ct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kk-KZ" sz="1400" b="1" dirty="0">
                <a:latin typeface="Times New Roman" panose="02020603050405020304" pitchFamily="18" charset="0"/>
              </a:rPr>
              <a:t>                                түсімдер  </a:t>
            </a:r>
            <a:r>
              <a:rPr lang="kk-KZ" sz="1400" b="1" dirty="0" smtClean="0">
                <a:latin typeface="Times New Roman" panose="02020603050405020304" pitchFamily="18" charset="0"/>
              </a:rPr>
              <a:t>747,8</a:t>
            </a:r>
            <a:r>
              <a:rPr lang="kk-KZ" sz="1200" b="1" dirty="0" smtClean="0">
                <a:latin typeface="Arial" panose="020B0604020202020204" pitchFamily="34" charset="0"/>
              </a:rPr>
              <a:t> </a:t>
            </a:r>
            <a:r>
              <a:rPr lang="kk-KZ" sz="1200" b="1" i="1" dirty="0" smtClean="0">
                <a:latin typeface="Arial" panose="020B0604020202020204" pitchFamily="34" charset="0"/>
              </a:rPr>
              <a:t>млн. </a:t>
            </a:r>
            <a:r>
              <a:rPr lang="kk-KZ" sz="1200" b="1" i="1" dirty="0">
                <a:latin typeface="Arial" panose="020B0604020202020204" pitchFamily="34" charset="0"/>
              </a:rPr>
              <a:t>теңге</a:t>
            </a:r>
            <a:endParaRPr lang="ru-RU" sz="1200" b="1" i="1" dirty="0">
              <a:latin typeface="Arial" panose="020B0604020202020204" pitchFamily="34" charset="0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785938" y="184150"/>
            <a:ext cx="7559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Arial" panose="020B0604020202020204" pitchFamily="34" charset="0"/>
              </a:rPr>
              <a:t>2019 </a:t>
            </a:r>
            <a:r>
              <a:rPr lang="kk-KZ" sz="1800" b="1" dirty="0">
                <a:latin typeface="Arial" panose="020B0604020202020204" pitchFamily="34" charset="0"/>
              </a:rPr>
              <a:t>жылғы </a:t>
            </a:r>
            <a:r>
              <a:rPr lang="kk-KZ" sz="1800" b="1" dirty="0" smtClean="0">
                <a:latin typeface="Arial" panose="020B0604020202020204" pitchFamily="34" charset="0"/>
              </a:rPr>
              <a:t>аудандық </a:t>
            </a:r>
            <a:r>
              <a:rPr lang="kk-KZ" sz="1800" b="1" dirty="0">
                <a:latin typeface="Arial" panose="020B0604020202020204" pitchFamily="34" charset="0"/>
              </a:rPr>
              <a:t>бюджетінде кірістердің үлес салмақтары. Барлығы – </a:t>
            </a:r>
            <a:r>
              <a:rPr lang="kk-KZ" sz="1800" b="1" dirty="0" smtClean="0">
                <a:latin typeface="Arial" panose="020B0604020202020204" pitchFamily="34" charset="0"/>
              </a:rPr>
              <a:t>760,8 млн. </a:t>
            </a:r>
            <a:r>
              <a:rPr lang="kk-KZ" sz="1800" b="1" dirty="0">
                <a:latin typeface="Arial" panose="020B0604020202020204" pitchFamily="34" charset="0"/>
              </a:rPr>
              <a:t>теңге</a:t>
            </a:r>
            <a:endParaRPr lang="ru-RU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262638512"/>
              </p:ext>
            </p:extLst>
          </p:nvPr>
        </p:nvGraphicFramePr>
        <p:xfrm>
          <a:off x="1523976" y="1214422"/>
          <a:ext cx="7256462" cy="5421312"/>
        </p:xfrm>
        <a:graphic>
          <a:graphicData uri="http://schemas.openxmlformats.org/presentationml/2006/ole">
            <p:oleObj spid="_x0000_s11365" name="Worksheet" r:id="rId3" imgW="8848745" imgH="6610410" progId="Excel.Sheet.8">
              <p:embed/>
            </p:oleObj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06500" y="231775"/>
            <a:ext cx="8064500" cy="576263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 аудандық бюджетінің салалары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 салмағы</a:t>
            </a:r>
            <a:endParaRPr lang="ru-RU" sz="18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769350" y="0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81113" y="188913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Әлеуметтік сала бойынша </a:t>
            </a:r>
            <a:r>
              <a:rPr lang="kk-K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аудандық бюджетке 2019-2021 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жылдарда бөлінген </a:t>
            </a:r>
            <a:r>
              <a:rPr lang="kk-K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қаржысы                              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98567344"/>
              </p:ext>
            </p:extLst>
          </p:nvPr>
        </p:nvGraphicFramePr>
        <p:xfrm>
          <a:off x="344488" y="1341438"/>
          <a:ext cx="9217024" cy="3684659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0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Атауы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сала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БАРЛЫҒЫ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5210,8</a:t>
                      </a:r>
                      <a:endParaRPr kumimoji="0" lang="ru-RU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4568,8</a:t>
                      </a:r>
                      <a:endParaRPr kumimoji="0" lang="ru-RU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4317,0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4590,8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3942,4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3684,2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1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қорғау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441,4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447,6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454,9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Мәдениет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спорт, туризм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кеңістік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178,6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175,8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effectLst/>
                          <a:latin typeface="Arial Cyr" panose="020B0604020202020204" pitchFamily="34" charset="0"/>
                        </a:rPr>
                        <a:t>177,9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8088" y="260350"/>
            <a:ext cx="8420100" cy="576263"/>
          </a:xfrm>
        </p:spPr>
        <p:txBody>
          <a:bodyPr/>
          <a:lstStyle/>
          <a:p>
            <a:pPr algn="ctr" eaLnBrk="1" hangingPunct="1"/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бюджетте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2019-2021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жылдарда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ағымды шығындарына бөлінген қаржы</a:t>
            </a:r>
            <a:endParaRPr lang="ru-RU" sz="18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945486998"/>
              </p:ext>
            </p:extLst>
          </p:nvPr>
        </p:nvGraphicFramePr>
        <p:xfrm>
          <a:off x="495300" y="1176338"/>
          <a:ext cx="9231313" cy="524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8121650" y="549275"/>
            <a:ext cx="1655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kk-KZ" sz="1600" i="1" dirty="0" smtClean="0">
                <a:solidFill>
                  <a:srgbClr val="0000FF"/>
                </a:solidFill>
                <a:latin typeface="Arial" panose="020B0604020202020204" pitchFamily="34" charset="0"/>
              </a:rPr>
              <a:t>млн. </a:t>
            </a:r>
            <a:r>
              <a:rPr lang="kk-KZ" sz="1600" i="1" dirty="0">
                <a:solidFill>
                  <a:srgbClr val="0000FF"/>
                </a:solidFill>
                <a:latin typeface="Arial" panose="020B0604020202020204" pitchFamily="34" charset="0"/>
              </a:rPr>
              <a:t>теңге</a:t>
            </a:r>
            <a:endParaRPr lang="ru-RU" sz="1600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8532813" y="649288"/>
            <a:ext cx="93503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400" i="1">
                <a:latin typeface="Arial" panose="020B0604020202020204" pitchFamily="34" charset="0"/>
              </a:rPr>
              <a:t>млн. теңге</a:t>
            </a:r>
          </a:p>
        </p:txBody>
      </p:sp>
      <p:sp>
        <p:nvSpPr>
          <p:cNvPr id="21508" name="Rectangle 90"/>
          <p:cNvSpPr>
            <a:spLocks noChangeArrowheads="1"/>
          </p:cNvSpPr>
          <p:nvPr/>
        </p:nvSpPr>
        <p:spPr bwMode="auto">
          <a:xfrm>
            <a:off x="8553450" y="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222250"/>
            <a:ext cx="9074150" cy="417513"/>
          </a:xfrm>
        </p:spPr>
        <p:txBody>
          <a:bodyPr/>
          <a:lstStyle/>
          <a:p>
            <a:pPr algn="ctr"/>
            <a:r>
              <a:rPr lang="kk-KZ" altLang="ru-RU" sz="20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 бойынша әлеуметтік жәрдемақы шығындары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8" name="Group 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43909299"/>
              </p:ext>
            </p:extLst>
          </p:nvPr>
        </p:nvGraphicFramePr>
        <p:xfrm>
          <a:off x="344488" y="1052513"/>
          <a:ext cx="9429750" cy="5431431"/>
        </p:xfrm>
        <a:graphic>
          <a:graphicData uri="http://schemas.openxmlformats.org/drawingml/2006/table">
            <a:tbl>
              <a:tblPr/>
              <a:tblGrid>
                <a:gridCol w="4470400">
                  <a:extLst>
                    <a:ext uri="{9D8B030D-6E8A-4147-A177-3AD203B41FA5}">
                      <a16:colId xmlns:a16="http://schemas.microsoft.com/office/drawing/2014/main" xmlns="" val="3845597213"/>
                    </a:ext>
                  </a:extLst>
                </a:gridCol>
                <a:gridCol w="1239837">
                  <a:extLst>
                    <a:ext uri="{9D8B030D-6E8A-4147-A177-3AD203B41FA5}">
                      <a16:colId xmlns:a16="http://schemas.microsoft.com/office/drawing/2014/main" xmlns="" val="2685671890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xmlns="" val="1752456136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xmlns="" val="1331329533"/>
                    </a:ext>
                  </a:extLst>
                </a:gridCol>
                <a:gridCol w="1239838">
                  <a:extLst>
                    <a:ext uri="{9D8B030D-6E8A-4147-A177-3AD203B41FA5}">
                      <a16:colId xmlns:a16="http://schemas.microsoft.com/office/drawing/2014/main" xmlns="" val="2373063311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Атауы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2021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733951"/>
                  </a:ext>
                </a:extLst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төлемдер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3" marR="91443" marT="45701" marB="45701" anchor="b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>
                          <a:latin typeface="Arial" pitchFamily="34" charset="0"/>
                          <a:cs typeface="Arial" pitchFamily="34" charset="0"/>
                        </a:rPr>
                        <a:t>1130,1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399,7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380,1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379,9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6646112"/>
                  </a:ext>
                </a:extLst>
              </a:tr>
              <a:tr h="2365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kumimoji="0" lang="ru-RU" altLang="ru-RU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kumimoji="0" lang="ru-RU" altLang="ru-RU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kumimoji="0" lang="ru-RU" alt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8288269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Жұмыспен қамту бағдарламасы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396,5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128,7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133,9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133,9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02864169"/>
                  </a:ext>
                </a:extLst>
              </a:tr>
              <a:tr h="2695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Жастар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практикасына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15,1</a:t>
                      </a:r>
                      <a:endParaRPr kumimoji="0" lang="ru-RU" alt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86633935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Жалақыны ішінара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субсидиялауға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  <a:endParaRPr kumimoji="0" lang="ru-RU" alt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006376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Қоғамдық жұмыстар</a:t>
                      </a: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157,3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50,4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52,4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54,5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Жұмыссыздарды кәсіптік даярлау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 қайта даярлау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139,3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44,6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46,4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48,3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5902825"/>
                  </a:ext>
                </a:extLst>
              </a:tr>
              <a:tr h="4385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Халықты жұмыспен қамту саласында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азаматтарды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әлеуметтік қорғау жөніндегі қосымша шараларға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31,2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10,4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10,8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8092955"/>
                  </a:ext>
                </a:extLst>
              </a:tr>
              <a:tr h="2836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Ауылдық жерлерде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тұратын денсаулық сақтау, білім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беру,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әлеуметтік қамтамасыз ету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мәдениет, 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спорт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 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ветеринар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мамандарына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отын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сатып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алуға Қазақстан Республикасының заңнамасына сәйкес әлеуметтік көмек көрсету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73,8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23,6</a:t>
                      </a: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24,6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25,6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446911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Тұрғын үйге көмек көрсету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28,6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9,2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9,5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9,9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1589133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Жергілікті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өкілетті  органдардың  шешімі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мұқтаж азаматтардың жекелеген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топтарына</a:t>
                      </a: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әлеуметтік көмек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95,3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33,9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34,2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27,2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9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Мұқтаж азаматтар</a:t>
                      </a: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ға үйден әлеуметтік көмек көрсету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114,6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38,0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38,2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38,4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7214956"/>
                  </a:ext>
                </a:extLst>
              </a:tr>
              <a:tr h="37594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Үйден тәрбиеленіп оқытылатын мүгедек балаларды</a:t>
                      </a:r>
                      <a:r>
                        <a:rPr kumimoji="0" lang="ru-RU" alt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alt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материалдық қамтамасыз ету</a:t>
                      </a:r>
                      <a:endParaRPr kumimoji="0" lang="ru-RU" alt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3,3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3,9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Жұмыспен қамту орталықтарының қызметін қамтамасыз ету</a:t>
                      </a:r>
                      <a:endParaRPr kumimoji="0" lang="ru-RU" alt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88,7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34,5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26,8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27,4</a:t>
                      </a: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3" marR="91443" marT="45701" marB="45701" anchor="ctr" horzOverflow="overflow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24703</TotalTime>
  <Words>777</Words>
  <Application>Microsoft Office PowerPoint</Application>
  <PresentationFormat>Лист A4 (210x297 мм)</PresentationFormat>
  <Paragraphs>431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Международный</vt:lpstr>
      <vt:lpstr>Worksheet</vt:lpstr>
      <vt:lpstr>Көксу ауданының 2019-2021 жылдарға  арналған аудандық бюджетінің азаматтық бюджеті</vt:lpstr>
      <vt:lpstr>2019-2021 жылдарға арналған аудандық бюджеті</vt:lpstr>
      <vt:lpstr>Слайд 3</vt:lpstr>
      <vt:lpstr>Слайд 4</vt:lpstr>
      <vt:lpstr>Слайд 5</vt:lpstr>
      <vt:lpstr>2019 жылғы аудандық бюджетінің салалары  бойынша үлес салмағы</vt:lpstr>
      <vt:lpstr>Слайд 7</vt:lpstr>
      <vt:lpstr>Аудандық бюджетте 2019-2021 жылдарда білім бойынша ағымды шығындарына бөлінген қаржы</vt:lpstr>
      <vt:lpstr>Аудан бойынша әлеуметтік жәрдемақы шығындары </vt:lpstr>
      <vt:lpstr>Слайд 10</vt:lpstr>
      <vt:lpstr>Слайд 11</vt:lpstr>
      <vt:lpstr>Слайд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Aset</cp:lastModifiedBy>
  <cp:revision>1811</cp:revision>
  <cp:lastPrinted>2016-07-20T11:16:55Z</cp:lastPrinted>
  <dcterms:created xsi:type="dcterms:W3CDTF">2004-02-06T14:47:15Z</dcterms:created>
  <dcterms:modified xsi:type="dcterms:W3CDTF">2019-01-17T13:45:32Z</dcterms:modified>
</cp:coreProperties>
</file>